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128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28-Oct-2020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7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28-Oct-2020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7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28-Oct-2020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7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28-Oct-2020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28-Oct-2020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4073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3999" y="6857999"/>
                </a:moveTo>
                <a:lnTo>
                  <a:pt x="9143999" y="0"/>
                </a:lnTo>
                <a:lnTo>
                  <a:pt x="0" y="0"/>
                </a:lnTo>
                <a:lnTo>
                  <a:pt x="0" y="6857999"/>
                </a:lnTo>
                <a:lnTo>
                  <a:pt x="9143999" y="6857999"/>
                </a:lnTo>
                <a:close/>
              </a:path>
            </a:pathLst>
          </a:custGeom>
          <a:solidFill>
            <a:srgbClr val="FFE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12" y="404875"/>
            <a:ext cx="4020185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007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12" y="2890518"/>
            <a:ext cx="8188959" cy="2221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28-Oct-2020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28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5.png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42.png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3216" y="449071"/>
            <a:ext cx="26117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65"/>
                </a:solidFill>
              </a:rPr>
              <a:t>RAY OPTICS -</a:t>
            </a:r>
            <a:r>
              <a:rPr sz="2800" spc="-70" dirty="0">
                <a:solidFill>
                  <a:srgbClr val="FF0065"/>
                </a:solidFill>
              </a:rPr>
              <a:t> </a:t>
            </a:r>
            <a:r>
              <a:rPr sz="2800" spc="-5" dirty="0">
                <a:solidFill>
                  <a:srgbClr val="FF0065"/>
                </a:solidFill>
              </a:rPr>
              <a:t>I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2040894" y="930020"/>
            <a:ext cx="6838950" cy="5847080"/>
            <a:chOff x="2040894" y="930020"/>
            <a:chExt cx="6838950" cy="5847080"/>
          </a:xfrm>
        </p:grpSpPr>
        <p:sp>
          <p:nvSpPr>
            <p:cNvPr id="4" name="object 4"/>
            <p:cNvSpPr/>
            <p:nvPr/>
          </p:nvSpPr>
          <p:spPr>
            <a:xfrm>
              <a:off x="2069469" y="958595"/>
              <a:ext cx="6781800" cy="5789930"/>
            </a:xfrm>
            <a:custGeom>
              <a:avLst/>
              <a:gdLst/>
              <a:ahLst/>
              <a:cxnLst/>
              <a:rect l="l" t="t" r="r" b="b"/>
              <a:pathLst>
                <a:path w="6781800" h="5789930">
                  <a:moveTo>
                    <a:pt x="6781799" y="5789675"/>
                  </a:moveTo>
                  <a:lnTo>
                    <a:pt x="6781799" y="0"/>
                  </a:lnTo>
                  <a:lnTo>
                    <a:pt x="0" y="0"/>
                  </a:lnTo>
                  <a:lnTo>
                    <a:pt x="0" y="5789675"/>
                  </a:lnTo>
                  <a:lnTo>
                    <a:pt x="6781799" y="5789675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69469" y="958595"/>
              <a:ext cx="6781800" cy="5789930"/>
            </a:xfrm>
            <a:custGeom>
              <a:avLst/>
              <a:gdLst/>
              <a:ahLst/>
              <a:cxnLst/>
              <a:rect l="l" t="t" r="r" b="b"/>
              <a:pathLst>
                <a:path w="6781800" h="5789930">
                  <a:moveTo>
                    <a:pt x="0" y="0"/>
                  </a:moveTo>
                  <a:lnTo>
                    <a:pt x="0" y="5789675"/>
                  </a:lnTo>
                  <a:lnTo>
                    <a:pt x="6781799" y="5789675"/>
                  </a:lnTo>
                  <a:lnTo>
                    <a:pt x="6781799" y="0"/>
                  </a:lnTo>
                  <a:lnTo>
                    <a:pt x="0" y="0"/>
                  </a:lnTo>
                  <a:close/>
                </a:path>
              </a:pathLst>
            </a:custGeom>
            <a:ln w="57149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77172" y="875791"/>
            <a:ext cx="5422900" cy="580453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of</a:t>
            </a:r>
            <a:r>
              <a:rPr sz="1800" b="1" spc="-7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Light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Laws of</a:t>
            </a:r>
            <a:r>
              <a:rPr sz="1800" b="1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Principle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Reversibility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of</a:t>
            </a:r>
            <a:r>
              <a:rPr sz="1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Light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 through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Parallel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Slab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 through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Compound Slab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Apparent Depth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of a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Liquid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Total Internal Reflection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 at Spherical Surfaces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Introduction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Assumptions and Sign</a:t>
            </a:r>
            <a:r>
              <a:rPr sz="1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Conventions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6235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 at Convex and 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Concave</a:t>
            </a:r>
            <a:r>
              <a:rPr sz="1800" b="1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Surfaces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6235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Lens 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Maker’s</a:t>
            </a:r>
            <a:r>
              <a:rPr sz="1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Formula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356235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First and Second Principal</a:t>
            </a:r>
            <a:r>
              <a:rPr sz="1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Focus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6235" algn="l"/>
              </a:tabLst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Thin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Lens Equation 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(Gaussian</a:t>
            </a:r>
            <a:r>
              <a:rPr sz="1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Form)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6235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Linear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Magnification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7612" y="404875"/>
            <a:ext cx="18910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Assumptions: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7599" y="694435"/>
            <a:ext cx="8192134" cy="448310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190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Object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 the point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object lying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on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the principal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 axis.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incident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refracted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rays make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small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angles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the principal 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axis.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aperture (diameter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the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curved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surface)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small.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2200" b="1" spc="-5" dirty="0">
                <a:solidFill>
                  <a:srgbClr val="009900"/>
                </a:solidFill>
                <a:latin typeface="Arial"/>
                <a:cs typeface="Arial"/>
              </a:rPr>
              <a:t>New Cartesian Sign</a:t>
            </a:r>
            <a:r>
              <a:rPr sz="2200" b="1" spc="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9900"/>
                </a:solidFill>
                <a:latin typeface="Arial"/>
                <a:cs typeface="Arial"/>
              </a:rPr>
              <a:t>Conventions:</a:t>
            </a:r>
            <a:endParaRPr sz="2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75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incident ray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taken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from left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to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right.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All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distances are measured from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pole of 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refracting</a:t>
            </a:r>
            <a:r>
              <a:rPr sz="1800" b="1" spc="-2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surface.</a:t>
            </a:r>
            <a:endParaRPr sz="1800">
              <a:latin typeface="Arial"/>
              <a:cs typeface="Arial"/>
            </a:endParaRPr>
          </a:p>
          <a:p>
            <a:pPr marL="355600" marR="61595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distances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measured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along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direction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incident ray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are 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taken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positive and against the incident ray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are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taken</a:t>
            </a:r>
            <a:r>
              <a:rPr sz="1800" b="1" spc="3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negative.</a:t>
            </a:r>
            <a:endParaRPr sz="1800">
              <a:latin typeface="Arial"/>
              <a:cs typeface="Arial"/>
            </a:endParaRPr>
          </a:p>
          <a:p>
            <a:pPr marL="354965" marR="436880" indent="-342900">
              <a:lnSpc>
                <a:spcPct val="100299"/>
              </a:lnSpc>
              <a:spcBef>
                <a:spcPts val="108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vertical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distances measured from principal axis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in 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upward  direction are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taken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positive and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in 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downward direction are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taken 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negative.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69" y="1568195"/>
            <a:ext cx="67310" cy="228600"/>
          </a:xfrm>
          <a:custGeom>
            <a:avLst/>
            <a:gdLst/>
            <a:ahLst/>
            <a:cxnLst/>
            <a:rect l="l" t="t" r="r" b="b"/>
            <a:pathLst>
              <a:path w="67309" h="228600">
                <a:moveTo>
                  <a:pt x="67055" y="0"/>
                </a:moveTo>
                <a:lnTo>
                  <a:pt x="40505" y="16454"/>
                </a:lnTo>
                <a:lnTo>
                  <a:pt x="19240" y="49339"/>
                </a:lnTo>
                <a:lnTo>
                  <a:pt x="5119" y="94511"/>
                </a:lnTo>
                <a:lnTo>
                  <a:pt x="0" y="147827"/>
                </a:lnTo>
                <a:lnTo>
                  <a:pt x="833" y="169235"/>
                </a:lnTo>
                <a:lnTo>
                  <a:pt x="3238" y="189928"/>
                </a:lnTo>
                <a:lnTo>
                  <a:pt x="7072" y="209764"/>
                </a:lnTo>
                <a:lnTo>
                  <a:pt x="12191" y="228599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255582" y="1401508"/>
            <a:ext cx="3990975" cy="2162175"/>
            <a:chOff x="5255582" y="1401508"/>
            <a:chExt cx="3990975" cy="2162175"/>
          </a:xfrm>
        </p:grpSpPr>
        <p:sp>
          <p:nvSpPr>
            <p:cNvPr id="4" name="object 4"/>
            <p:cNvSpPr/>
            <p:nvPr/>
          </p:nvSpPr>
          <p:spPr>
            <a:xfrm>
              <a:off x="5886518" y="2190940"/>
              <a:ext cx="83438" cy="22669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69001" y="1415795"/>
              <a:ext cx="1763395" cy="2133600"/>
            </a:xfrm>
            <a:custGeom>
              <a:avLst/>
              <a:gdLst/>
              <a:ahLst/>
              <a:cxnLst/>
              <a:rect l="l" t="t" r="r" b="b"/>
              <a:pathLst>
                <a:path w="1763395" h="2133600">
                  <a:moveTo>
                    <a:pt x="1763267" y="2133599"/>
                  </a:moveTo>
                  <a:lnTo>
                    <a:pt x="1763267" y="0"/>
                  </a:lnTo>
                  <a:lnTo>
                    <a:pt x="0" y="0"/>
                  </a:lnTo>
                  <a:lnTo>
                    <a:pt x="0" y="2133599"/>
                  </a:lnTo>
                  <a:lnTo>
                    <a:pt x="1763267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68997" y="1401508"/>
              <a:ext cx="1763395" cy="2162175"/>
            </a:xfrm>
            <a:custGeom>
              <a:avLst/>
              <a:gdLst/>
              <a:ahLst/>
              <a:cxnLst/>
              <a:rect l="l" t="t" r="r" b="b"/>
              <a:pathLst>
                <a:path w="1763395" h="2162175">
                  <a:moveTo>
                    <a:pt x="1763268" y="2133600"/>
                  </a:moveTo>
                  <a:lnTo>
                    <a:pt x="0" y="2133600"/>
                  </a:lnTo>
                  <a:lnTo>
                    <a:pt x="0" y="2162175"/>
                  </a:lnTo>
                  <a:lnTo>
                    <a:pt x="1763268" y="2162175"/>
                  </a:lnTo>
                  <a:lnTo>
                    <a:pt x="1763268" y="2133600"/>
                  </a:lnTo>
                  <a:close/>
                </a:path>
                <a:path w="1763395" h="2162175">
                  <a:moveTo>
                    <a:pt x="1763268" y="0"/>
                  </a:moveTo>
                  <a:lnTo>
                    <a:pt x="0" y="0"/>
                  </a:lnTo>
                  <a:lnTo>
                    <a:pt x="0" y="28575"/>
                  </a:lnTo>
                  <a:lnTo>
                    <a:pt x="1763268" y="28575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98669" y="1415795"/>
              <a:ext cx="370840" cy="2133600"/>
            </a:xfrm>
            <a:custGeom>
              <a:avLst/>
              <a:gdLst/>
              <a:ahLst/>
              <a:cxnLst/>
              <a:rect l="l" t="t" r="r" b="b"/>
              <a:pathLst>
                <a:path w="370840" h="2133600">
                  <a:moveTo>
                    <a:pt x="370331" y="2133599"/>
                  </a:moveTo>
                  <a:lnTo>
                    <a:pt x="370331" y="0"/>
                  </a:lnTo>
                  <a:lnTo>
                    <a:pt x="345004" y="44475"/>
                  </a:lnTo>
                  <a:lnTo>
                    <a:pt x="319799" y="88967"/>
                  </a:lnTo>
                  <a:lnTo>
                    <a:pt x="294819" y="133492"/>
                  </a:lnTo>
                  <a:lnTo>
                    <a:pt x="270167" y="178066"/>
                  </a:lnTo>
                  <a:lnTo>
                    <a:pt x="245945" y="222705"/>
                  </a:lnTo>
                  <a:lnTo>
                    <a:pt x="222258" y="267425"/>
                  </a:lnTo>
                  <a:lnTo>
                    <a:pt x="199209" y="312244"/>
                  </a:lnTo>
                  <a:lnTo>
                    <a:pt x="176899" y="357177"/>
                  </a:lnTo>
                  <a:lnTo>
                    <a:pt x="155433" y="402240"/>
                  </a:lnTo>
                  <a:lnTo>
                    <a:pt x="134913" y="447450"/>
                  </a:lnTo>
                  <a:lnTo>
                    <a:pt x="115442" y="492823"/>
                  </a:lnTo>
                  <a:lnTo>
                    <a:pt x="97124" y="538376"/>
                  </a:lnTo>
                  <a:lnTo>
                    <a:pt x="80062" y="584124"/>
                  </a:lnTo>
                  <a:lnTo>
                    <a:pt x="64358" y="630085"/>
                  </a:lnTo>
                  <a:lnTo>
                    <a:pt x="50115" y="676274"/>
                  </a:lnTo>
                  <a:lnTo>
                    <a:pt x="37438" y="722708"/>
                  </a:lnTo>
                  <a:lnTo>
                    <a:pt x="26428" y="769402"/>
                  </a:lnTo>
                  <a:lnTo>
                    <a:pt x="17188" y="816375"/>
                  </a:lnTo>
                  <a:lnTo>
                    <a:pt x="9823" y="863640"/>
                  </a:lnTo>
                  <a:lnTo>
                    <a:pt x="4434" y="911216"/>
                  </a:lnTo>
                  <a:lnTo>
                    <a:pt x="1125" y="959119"/>
                  </a:lnTo>
                  <a:lnTo>
                    <a:pt x="0" y="1007363"/>
                  </a:lnTo>
                  <a:lnTo>
                    <a:pt x="947" y="1051907"/>
                  </a:lnTo>
                  <a:lnTo>
                    <a:pt x="3735" y="1096754"/>
                  </a:lnTo>
                  <a:lnTo>
                    <a:pt x="8286" y="1141892"/>
                  </a:lnTo>
                  <a:lnTo>
                    <a:pt x="14520" y="1187308"/>
                  </a:lnTo>
                  <a:lnTo>
                    <a:pt x="22357" y="1232989"/>
                  </a:lnTo>
                  <a:lnTo>
                    <a:pt x="31718" y="1278921"/>
                  </a:lnTo>
                  <a:lnTo>
                    <a:pt x="42523" y="1325091"/>
                  </a:lnTo>
                  <a:lnTo>
                    <a:pt x="54694" y="1371487"/>
                  </a:lnTo>
                  <a:lnTo>
                    <a:pt x="68151" y="1418093"/>
                  </a:lnTo>
                  <a:lnTo>
                    <a:pt x="82814" y="1464899"/>
                  </a:lnTo>
                  <a:lnTo>
                    <a:pt x="98604" y="1511889"/>
                  </a:lnTo>
                  <a:lnTo>
                    <a:pt x="115442" y="1559051"/>
                  </a:lnTo>
                  <a:lnTo>
                    <a:pt x="133249" y="1606373"/>
                  </a:lnTo>
                  <a:lnTo>
                    <a:pt x="151944" y="1653839"/>
                  </a:lnTo>
                  <a:lnTo>
                    <a:pt x="171449" y="1701438"/>
                  </a:lnTo>
                  <a:lnTo>
                    <a:pt x="191685" y="1749156"/>
                  </a:lnTo>
                  <a:lnTo>
                    <a:pt x="212571" y="1796980"/>
                  </a:lnTo>
                  <a:lnTo>
                    <a:pt x="234029" y="1844897"/>
                  </a:lnTo>
                  <a:lnTo>
                    <a:pt x="255979" y="1892893"/>
                  </a:lnTo>
                  <a:lnTo>
                    <a:pt x="278341" y="1940955"/>
                  </a:lnTo>
                  <a:lnTo>
                    <a:pt x="301037" y="1989069"/>
                  </a:lnTo>
                  <a:lnTo>
                    <a:pt x="323987" y="2037224"/>
                  </a:lnTo>
                  <a:lnTo>
                    <a:pt x="347112" y="2085405"/>
                  </a:lnTo>
                  <a:lnTo>
                    <a:pt x="370331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98669" y="1415795"/>
              <a:ext cx="370840" cy="2133600"/>
            </a:xfrm>
            <a:custGeom>
              <a:avLst/>
              <a:gdLst/>
              <a:ahLst/>
              <a:cxnLst/>
              <a:rect l="l" t="t" r="r" b="b"/>
              <a:pathLst>
                <a:path w="370840" h="2133600">
                  <a:moveTo>
                    <a:pt x="370331" y="0"/>
                  </a:moveTo>
                  <a:lnTo>
                    <a:pt x="345004" y="44475"/>
                  </a:lnTo>
                  <a:lnTo>
                    <a:pt x="319799" y="88967"/>
                  </a:lnTo>
                  <a:lnTo>
                    <a:pt x="294819" y="133492"/>
                  </a:lnTo>
                  <a:lnTo>
                    <a:pt x="270167" y="178066"/>
                  </a:lnTo>
                  <a:lnTo>
                    <a:pt x="245945" y="222705"/>
                  </a:lnTo>
                  <a:lnTo>
                    <a:pt x="222258" y="267425"/>
                  </a:lnTo>
                  <a:lnTo>
                    <a:pt x="199209" y="312244"/>
                  </a:lnTo>
                  <a:lnTo>
                    <a:pt x="176899" y="357177"/>
                  </a:lnTo>
                  <a:lnTo>
                    <a:pt x="155433" y="402240"/>
                  </a:lnTo>
                  <a:lnTo>
                    <a:pt x="134913" y="447450"/>
                  </a:lnTo>
                  <a:lnTo>
                    <a:pt x="115442" y="492823"/>
                  </a:lnTo>
                  <a:lnTo>
                    <a:pt x="97124" y="538376"/>
                  </a:lnTo>
                  <a:lnTo>
                    <a:pt x="80062" y="584124"/>
                  </a:lnTo>
                  <a:lnTo>
                    <a:pt x="64358" y="630085"/>
                  </a:lnTo>
                  <a:lnTo>
                    <a:pt x="50115" y="676274"/>
                  </a:lnTo>
                  <a:lnTo>
                    <a:pt x="37438" y="722708"/>
                  </a:lnTo>
                  <a:lnTo>
                    <a:pt x="26428" y="769402"/>
                  </a:lnTo>
                  <a:lnTo>
                    <a:pt x="17188" y="816375"/>
                  </a:lnTo>
                  <a:lnTo>
                    <a:pt x="9823" y="863640"/>
                  </a:lnTo>
                  <a:lnTo>
                    <a:pt x="4434" y="911216"/>
                  </a:lnTo>
                  <a:lnTo>
                    <a:pt x="1125" y="959119"/>
                  </a:lnTo>
                  <a:lnTo>
                    <a:pt x="0" y="1007363"/>
                  </a:lnTo>
                  <a:lnTo>
                    <a:pt x="947" y="1051907"/>
                  </a:lnTo>
                  <a:lnTo>
                    <a:pt x="3735" y="1096754"/>
                  </a:lnTo>
                  <a:lnTo>
                    <a:pt x="8286" y="1141892"/>
                  </a:lnTo>
                  <a:lnTo>
                    <a:pt x="14520" y="1187308"/>
                  </a:lnTo>
                  <a:lnTo>
                    <a:pt x="22357" y="1232989"/>
                  </a:lnTo>
                  <a:lnTo>
                    <a:pt x="31718" y="1278921"/>
                  </a:lnTo>
                  <a:lnTo>
                    <a:pt x="42523" y="1325091"/>
                  </a:lnTo>
                  <a:lnTo>
                    <a:pt x="54694" y="1371487"/>
                  </a:lnTo>
                  <a:lnTo>
                    <a:pt x="68151" y="1418093"/>
                  </a:lnTo>
                  <a:lnTo>
                    <a:pt x="82814" y="1464899"/>
                  </a:lnTo>
                  <a:lnTo>
                    <a:pt x="98604" y="1511889"/>
                  </a:lnTo>
                  <a:lnTo>
                    <a:pt x="115442" y="1559051"/>
                  </a:lnTo>
                  <a:lnTo>
                    <a:pt x="133249" y="1606373"/>
                  </a:lnTo>
                  <a:lnTo>
                    <a:pt x="151944" y="1653839"/>
                  </a:lnTo>
                  <a:lnTo>
                    <a:pt x="171449" y="1701438"/>
                  </a:lnTo>
                  <a:lnTo>
                    <a:pt x="191685" y="1749156"/>
                  </a:lnTo>
                  <a:lnTo>
                    <a:pt x="212571" y="1796980"/>
                  </a:lnTo>
                  <a:lnTo>
                    <a:pt x="234029" y="1844897"/>
                  </a:lnTo>
                  <a:lnTo>
                    <a:pt x="255979" y="1892893"/>
                  </a:lnTo>
                  <a:lnTo>
                    <a:pt x="278341" y="1940955"/>
                  </a:lnTo>
                  <a:lnTo>
                    <a:pt x="301037" y="1989069"/>
                  </a:lnTo>
                  <a:lnTo>
                    <a:pt x="323987" y="2037224"/>
                  </a:lnTo>
                  <a:lnTo>
                    <a:pt x="347112" y="2085405"/>
                  </a:lnTo>
                  <a:lnTo>
                    <a:pt x="370331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69869" y="2406395"/>
              <a:ext cx="3962400" cy="0"/>
            </a:xfrm>
            <a:custGeom>
              <a:avLst/>
              <a:gdLst/>
              <a:ahLst/>
              <a:cxnLst/>
              <a:rect l="l" t="t" r="r" b="b"/>
              <a:pathLst>
                <a:path w="3962400">
                  <a:moveTo>
                    <a:pt x="0" y="0"/>
                  </a:moveTo>
                  <a:lnTo>
                    <a:pt x="39623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Refraction at Convex</a:t>
            </a:r>
            <a:r>
              <a:rPr spc="15" dirty="0"/>
              <a:t> </a:t>
            </a:r>
            <a:r>
              <a:rPr spc="-5" dirty="0"/>
              <a:t>Surface: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155314" y="2203194"/>
            <a:ext cx="2292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2200" b="1" spc="-390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r>
              <a:rPr sz="2700" b="1" spc="-585" baseline="-2932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2700" baseline="-2932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98670" y="2749296"/>
            <a:ext cx="1219200" cy="76200"/>
          </a:xfrm>
          <a:custGeom>
            <a:avLst/>
            <a:gdLst/>
            <a:ahLst/>
            <a:cxnLst/>
            <a:rect l="l" t="t" r="r" b="b"/>
            <a:pathLst>
              <a:path w="12192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219200" h="76200">
                <a:moveTo>
                  <a:pt x="1155192" y="47244"/>
                </a:moveTo>
                <a:lnTo>
                  <a:pt x="11551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155192" y="47244"/>
                </a:lnTo>
                <a:close/>
              </a:path>
              <a:path w="12192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219200" h="76200">
                <a:moveTo>
                  <a:pt x="1219200" y="38100"/>
                </a:moveTo>
                <a:lnTo>
                  <a:pt x="1143000" y="0"/>
                </a:lnTo>
                <a:lnTo>
                  <a:pt x="1143000" y="28956"/>
                </a:lnTo>
                <a:lnTo>
                  <a:pt x="1155192" y="28956"/>
                </a:lnTo>
                <a:lnTo>
                  <a:pt x="1155192" y="70104"/>
                </a:lnTo>
                <a:lnTo>
                  <a:pt x="1219200" y="38100"/>
                </a:lnTo>
                <a:close/>
              </a:path>
              <a:path w="1219200" h="76200">
                <a:moveTo>
                  <a:pt x="1155192" y="70104"/>
                </a:moveTo>
                <a:lnTo>
                  <a:pt x="1155192" y="47244"/>
                </a:lnTo>
                <a:lnTo>
                  <a:pt x="1143000" y="47244"/>
                </a:lnTo>
                <a:lnTo>
                  <a:pt x="1143000" y="76200"/>
                </a:lnTo>
                <a:lnTo>
                  <a:pt x="1155192" y="70104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723514" y="250951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0015" y="2448559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71114" y="3274566"/>
            <a:ext cx="1525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Denser</a:t>
            </a:r>
            <a:r>
              <a:rPr sz="1600" b="1" spc="-5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05815" y="3274566"/>
            <a:ext cx="13811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Rarer</a:t>
            </a:r>
            <a:r>
              <a:rPr sz="1600" b="1" spc="-5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96215" y="22031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627182" y="1172908"/>
            <a:ext cx="1628775" cy="1247775"/>
            <a:chOff x="6627182" y="1172908"/>
            <a:chExt cx="1628775" cy="1247775"/>
          </a:xfrm>
        </p:grpSpPr>
        <p:sp>
          <p:nvSpPr>
            <p:cNvPr id="19" name="object 19"/>
            <p:cNvSpPr/>
            <p:nvPr/>
          </p:nvSpPr>
          <p:spPr>
            <a:xfrm>
              <a:off x="7327269" y="1720595"/>
              <a:ext cx="0" cy="685800"/>
            </a:xfrm>
            <a:custGeom>
              <a:avLst/>
              <a:gdLst/>
              <a:ahLst/>
              <a:cxnLst/>
              <a:rect l="l" t="t" r="r" b="b"/>
              <a:pathLst>
                <a:path h="685800">
                  <a:moveTo>
                    <a:pt x="0" y="0"/>
                  </a:moveTo>
                  <a:lnTo>
                    <a:pt x="0" y="685799"/>
                  </a:lnTo>
                </a:path>
              </a:pathLst>
            </a:custGeom>
            <a:ln w="28574">
              <a:solidFill>
                <a:srgbClr val="FF3298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641469" y="1187195"/>
              <a:ext cx="1600200" cy="1219200"/>
            </a:xfrm>
            <a:custGeom>
              <a:avLst/>
              <a:gdLst/>
              <a:ahLst/>
              <a:cxnLst/>
              <a:rect l="l" t="t" r="r" b="b"/>
              <a:pathLst>
                <a:path w="1600200" h="1219200">
                  <a:moveTo>
                    <a:pt x="0" y="0"/>
                  </a:moveTo>
                  <a:lnTo>
                    <a:pt x="1600199" y="12191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327269" y="1491995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0" y="228599"/>
                  </a:moveTo>
                  <a:lnTo>
                    <a:pt x="6095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018913" y="2203194"/>
            <a:ext cx="1104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18913" y="243331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47214" y="2203194"/>
            <a:ext cx="6483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418465" algn="l"/>
              </a:tabLst>
            </a:pPr>
            <a:r>
              <a:rPr sz="2700" b="1" spc="-7" baseline="-29320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200" b="1" spc="-5" dirty="0">
                <a:solidFill>
                  <a:srgbClr val="007F00"/>
                </a:solidFill>
                <a:latin typeface="Arial"/>
                <a:cs typeface="Arial"/>
              </a:rPr>
              <a:t>•	</a:t>
            </a:r>
            <a:r>
              <a:rPr sz="2700" b="1" baseline="-43209" dirty="0">
                <a:solidFill>
                  <a:srgbClr val="FF3299"/>
                </a:solidFill>
                <a:latin typeface="Arial"/>
                <a:cs typeface="Arial"/>
              </a:rPr>
              <a:t>M</a:t>
            </a:r>
            <a:endParaRPr sz="2700" baseline="-43209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255582" y="1706308"/>
            <a:ext cx="3838575" cy="765810"/>
            <a:chOff x="5255582" y="1706308"/>
            <a:chExt cx="3838575" cy="765810"/>
          </a:xfrm>
        </p:grpSpPr>
        <p:sp>
          <p:nvSpPr>
            <p:cNvPr id="26" name="object 26"/>
            <p:cNvSpPr/>
            <p:nvPr/>
          </p:nvSpPr>
          <p:spPr>
            <a:xfrm>
              <a:off x="6358006" y="233934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729606" y="233934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69869" y="1720595"/>
              <a:ext cx="2057400" cy="685800"/>
            </a:xfrm>
            <a:custGeom>
              <a:avLst/>
              <a:gdLst/>
              <a:ahLst/>
              <a:cxnLst/>
              <a:rect l="l" t="t" r="r" b="b"/>
              <a:pathLst>
                <a:path w="2057400" h="685800">
                  <a:moveTo>
                    <a:pt x="0" y="685799"/>
                  </a:moveTo>
                  <a:lnTo>
                    <a:pt x="20573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50386" y="1976628"/>
              <a:ext cx="137160" cy="1295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327269" y="1720595"/>
              <a:ext cx="1752600" cy="685800"/>
            </a:xfrm>
            <a:custGeom>
              <a:avLst/>
              <a:gdLst/>
              <a:ahLst/>
              <a:cxnLst/>
              <a:rect l="l" t="t" r="r" b="b"/>
              <a:pathLst>
                <a:path w="1752600" h="685800">
                  <a:moveTo>
                    <a:pt x="0" y="0"/>
                  </a:moveTo>
                  <a:lnTo>
                    <a:pt x="1752599" y="6857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174614" y="2002536"/>
              <a:ext cx="137160" cy="1173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8397122" y="3106926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90014" y="2966718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65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14603" y="2128518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922582" y="2193988"/>
            <a:ext cx="617220" cy="226695"/>
            <a:chOff x="7922582" y="2193988"/>
            <a:chExt cx="617220" cy="226695"/>
          </a:xfrm>
        </p:grpSpPr>
        <p:sp>
          <p:nvSpPr>
            <p:cNvPr id="36" name="object 36"/>
            <p:cNvSpPr/>
            <p:nvPr/>
          </p:nvSpPr>
          <p:spPr>
            <a:xfrm>
              <a:off x="8455982" y="2193988"/>
              <a:ext cx="83438" cy="2266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22582" y="2193988"/>
              <a:ext cx="83438" cy="2266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8244214" y="2067559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80918" y="20523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γ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930526" y="1442719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7022470" y="1907476"/>
            <a:ext cx="2057400" cy="994410"/>
            <a:chOff x="7022470" y="1907476"/>
            <a:chExt cx="2057400" cy="994410"/>
          </a:xfrm>
        </p:grpSpPr>
        <p:sp>
          <p:nvSpPr>
            <p:cNvPr id="42" name="object 42"/>
            <p:cNvSpPr/>
            <p:nvPr/>
          </p:nvSpPr>
          <p:spPr>
            <a:xfrm>
              <a:off x="7757990" y="1907476"/>
              <a:ext cx="97154" cy="15659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022470" y="2825496"/>
              <a:ext cx="2057400" cy="76200"/>
            </a:xfrm>
            <a:custGeom>
              <a:avLst/>
              <a:gdLst/>
              <a:ahLst/>
              <a:cxnLst/>
              <a:rect l="l" t="t" r="r" b="b"/>
              <a:pathLst>
                <a:path w="20574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2057400" h="76200">
                  <a:moveTo>
                    <a:pt x="1993392" y="47244"/>
                  </a:moveTo>
                  <a:lnTo>
                    <a:pt x="19933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993392" y="47244"/>
                  </a:lnTo>
                  <a:close/>
                </a:path>
                <a:path w="20574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2057400" h="76200">
                  <a:moveTo>
                    <a:pt x="2057400" y="38100"/>
                  </a:moveTo>
                  <a:lnTo>
                    <a:pt x="1981200" y="0"/>
                  </a:lnTo>
                  <a:lnTo>
                    <a:pt x="1981200" y="28956"/>
                  </a:lnTo>
                  <a:lnTo>
                    <a:pt x="1993392" y="28956"/>
                  </a:lnTo>
                  <a:lnTo>
                    <a:pt x="1993392" y="70104"/>
                  </a:lnTo>
                  <a:lnTo>
                    <a:pt x="2057400" y="38100"/>
                  </a:lnTo>
                  <a:close/>
                </a:path>
                <a:path w="2057400" h="76200">
                  <a:moveTo>
                    <a:pt x="1993392" y="70104"/>
                  </a:moveTo>
                  <a:lnTo>
                    <a:pt x="1993392" y="47244"/>
                  </a:lnTo>
                  <a:lnTo>
                    <a:pt x="1981200" y="47244"/>
                  </a:lnTo>
                  <a:lnTo>
                    <a:pt x="1981200" y="76200"/>
                  </a:lnTo>
                  <a:lnTo>
                    <a:pt x="1993392" y="70104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7895218" y="1899919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81412" y="1015999"/>
            <a:ext cx="902969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 = α + γ 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γ = r +</a:t>
            </a:r>
            <a:r>
              <a:rPr sz="1800" b="1" spc="-1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77414" y="130555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81412" y="2052318"/>
            <a:ext cx="770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tan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α</a:t>
            </a:r>
            <a:r>
              <a:rPr sz="18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995815" y="1412239"/>
            <a:ext cx="175958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940"/>
              </a:spcBef>
              <a:tabLst>
                <a:tab pos="928369" algn="l"/>
              </a:tabLst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 = γ -</a:t>
            </a:r>
            <a:r>
              <a:rPr sz="1800" b="1" spc="-1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b="1" spc="10" dirty="0">
                <a:solidFill>
                  <a:srgbClr val="009900"/>
                </a:solidFill>
                <a:latin typeface="Arial"/>
                <a:cs typeface="Arial"/>
              </a:rPr>
              <a:t>MA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917069" y="22539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081412" y="2814318"/>
            <a:ext cx="768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tan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β</a:t>
            </a:r>
            <a:r>
              <a:rPr sz="1800" b="1" spc="-8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995815" y="2204719"/>
            <a:ext cx="3943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  </a:t>
            </a:r>
            <a:r>
              <a:rPr sz="1800" b="1" spc="20" dirty="0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917069" y="30159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995815" y="2966718"/>
            <a:ext cx="3841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MI  </a:t>
            </a:r>
            <a:r>
              <a:rPr sz="1800" b="1" spc="20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917069" y="37779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995816" y="3820158"/>
            <a:ext cx="38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910216" y="2052318"/>
            <a:ext cx="720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893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α</a:t>
            </a:r>
            <a:r>
              <a:rPr sz="1800" b="1" spc="-8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24618" y="1899919"/>
            <a:ext cx="384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2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745869" y="22539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2910216" y="2814318"/>
            <a:ext cx="718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893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β</a:t>
            </a:r>
            <a:r>
              <a:rPr sz="1800" b="1" spc="-9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24616" y="2204719"/>
            <a:ext cx="3943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  </a:t>
            </a:r>
            <a:r>
              <a:rPr sz="1800" b="1" spc="20" dirty="0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745869" y="30159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081412" y="3576318"/>
            <a:ext cx="2534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  <a:tab pos="2197735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tan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γ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γ</a:t>
            </a:r>
            <a:r>
              <a:rPr sz="1800" b="1" spc="-8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824616" y="2966718"/>
            <a:ext cx="3841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MI  </a:t>
            </a:r>
            <a:r>
              <a:rPr sz="1800" b="1" spc="20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745869" y="37779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824616" y="3820158"/>
            <a:ext cx="38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081412" y="4185918"/>
            <a:ext cx="2733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According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Snell’s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law,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427616" y="4429758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450225" y="4490718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450225" y="4871718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383673" y="48310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6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374269" y="4844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2148216" y="4643118"/>
            <a:ext cx="1245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2665" algn="l"/>
              </a:tabLst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24616" y="4384038"/>
            <a:ext cx="1149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  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745869" y="4831079"/>
            <a:ext cx="228600" cy="13970"/>
          </a:xfrm>
          <a:custGeom>
            <a:avLst/>
            <a:gdLst/>
            <a:ahLst/>
            <a:cxnLst/>
            <a:rect l="l" t="t" r="r" b="b"/>
            <a:pathLst>
              <a:path w="228600" h="13970">
                <a:moveTo>
                  <a:pt x="-9524" y="6857"/>
                </a:moveTo>
                <a:lnTo>
                  <a:pt x="238124" y="6857"/>
                </a:lnTo>
              </a:path>
            </a:pathLst>
          </a:custGeom>
          <a:ln w="32765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2414916" y="4886957"/>
            <a:ext cx="2308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031364" algn="l"/>
              </a:tabLst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355469" y="4844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4408816" y="4414518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129416" y="4643118"/>
            <a:ext cx="1245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2665" algn="l"/>
              </a:tabLst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727069" y="4616195"/>
            <a:ext cx="1390015" cy="394970"/>
          </a:xfrm>
          <a:prstGeom prst="rect">
            <a:avLst/>
          </a:prstGeom>
          <a:solidFill>
            <a:srgbClr val="FFECDF"/>
          </a:solidFill>
          <a:ln w="28574">
            <a:solidFill>
              <a:srgbClr val="00CC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430"/>
              </a:spcBef>
              <a:tabLst>
                <a:tab pos="845185" algn="l"/>
              </a:tabLst>
            </a:pPr>
            <a:r>
              <a:rPr sz="1800" b="1" spc="30" dirty="0">
                <a:solidFill>
                  <a:srgbClr val="A5002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A50020"/>
                </a:solidFill>
                <a:latin typeface="Arial"/>
                <a:cs typeface="Arial"/>
              </a:rPr>
              <a:t>1</a:t>
            </a:r>
            <a:r>
              <a:rPr sz="1800" b="1" spc="240" baseline="-23148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1800" b="1" spc="49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=	</a:t>
            </a:r>
            <a:r>
              <a:rPr sz="1800" b="1" spc="25" dirty="0">
                <a:solidFill>
                  <a:srgbClr val="A50020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A50020"/>
                </a:solidFill>
                <a:latin typeface="Arial"/>
                <a:cs typeface="Arial"/>
              </a:rPr>
              <a:t>2</a:t>
            </a:r>
            <a:r>
              <a:rPr sz="1800" b="1" spc="225" baseline="-23148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81412" y="5252717"/>
            <a:ext cx="7076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Substituting for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i,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r, α,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β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γ, replacing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M by P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and</a:t>
            </a:r>
            <a:r>
              <a:rPr sz="1800" b="1" spc="4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rearranging,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55073" y="5987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6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859158" y="5987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9524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1183012" y="5557517"/>
            <a:ext cx="2387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768985" algn="l"/>
                <a:tab pos="1683385" algn="l"/>
              </a:tabLst>
            </a:pPr>
            <a:r>
              <a:rPr sz="1800" b="1" spc="3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FF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FF"/>
                </a:solidFill>
                <a:latin typeface="Arial"/>
                <a:cs typeface="Arial"/>
              </a:rPr>
              <a:t>2	</a:t>
            </a:r>
            <a:r>
              <a:rPr sz="1800" b="1" spc="3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-</a:t>
            </a:r>
            <a:r>
              <a:rPr sz="1800" b="1" spc="8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CC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773558" y="5987795"/>
            <a:ext cx="820419" cy="0"/>
          </a:xfrm>
          <a:custGeom>
            <a:avLst/>
            <a:gdLst/>
            <a:ahLst/>
            <a:cxnLst/>
            <a:rect l="l" t="t" r="r" b="b"/>
            <a:pathLst>
              <a:path w="820420">
                <a:moveTo>
                  <a:pt x="0" y="0"/>
                </a:moveTo>
                <a:lnTo>
                  <a:pt x="819911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1157612" y="6014717"/>
            <a:ext cx="2204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6285" algn="l"/>
                <a:tab pos="1873250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614807" y="5862317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453009" y="5801357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053216" y="5557517"/>
            <a:ext cx="430403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  <a:tabLst>
                <a:tab pos="1998980" algn="l"/>
                <a:tab pos="2597785" algn="l"/>
              </a:tabLst>
            </a:pP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Applying sign conventions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with </a:t>
            </a:r>
            <a:r>
              <a:rPr sz="1800" b="1" spc="-15" dirty="0">
                <a:solidFill>
                  <a:srgbClr val="006565"/>
                </a:solidFill>
                <a:latin typeface="Arial"/>
                <a:cs typeface="Arial"/>
              </a:rPr>
              <a:t>values,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PO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 -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u, PI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r>
              <a:rPr sz="1800" b="1" spc="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+</a:t>
            </a:r>
            <a:r>
              <a:rPr sz="1800" b="1" spc="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v	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and	PC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 +</a:t>
            </a:r>
            <a:r>
              <a:rPr sz="1800" b="1" spc="-3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926714" y="2829558"/>
            <a:ext cx="5086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329565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v	</a:t>
            </a:r>
            <a:r>
              <a:rPr sz="2700" b="1" spc="89" baseline="-33950" dirty="0">
                <a:solidFill>
                  <a:srgbClr val="993200"/>
                </a:solidFill>
                <a:latin typeface="Arial"/>
                <a:cs typeface="Arial"/>
              </a:rPr>
              <a:t>µ</a:t>
            </a:r>
            <a:endParaRPr sz="2700" baseline="-3395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193670" y="2749296"/>
            <a:ext cx="1905000" cy="76200"/>
          </a:xfrm>
          <a:custGeom>
            <a:avLst/>
            <a:gdLst/>
            <a:ahLst/>
            <a:cxnLst/>
            <a:rect l="l" t="t" r="r" b="b"/>
            <a:pathLst>
              <a:path w="19050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905000" h="76200">
                <a:moveTo>
                  <a:pt x="1840992" y="47244"/>
                </a:moveTo>
                <a:lnTo>
                  <a:pt x="18409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840992" y="47244"/>
                </a:lnTo>
                <a:close/>
              </a:path>
              <a:path w="19050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905000" h="76200">
                <a:moveTo>
                  <a:pt x="1905000" y="38100"/>
                </a:moveTo>
                <a:lnTo>
                  <a:pt x="1828800" y="0"/>
                </a:lnTo>
                <a:lnTo>
                  <a:pt x="1828800" y="28956"/>
                </a:lnTo>
                <a:lnTo>
                  <a:pt x="1840992" y="28956"/>
                </a:lnTo>
                <a:lnTo>
                  <a:pt x="1840992" y="70104"/>
                </a:lnTo>
                <a:lnTo>
                  <a:pt x="1905000" y="38100"/>
                </a:lnTo>
                <a:close/>
              </a:path>
              <a:path w="1905000" h="76200">
                <a:moveTo>
                  <a:pt x="1840992" y="70104"/>
                </a:moveTo>
                <a:lnTo>
                  <a:pt x="1840992" y="47244"/>
                </a:lnTo>
                <a:lnTo>
                  <a:pt x="1828800" y="47244"/>
                </a:lnTo>
                <a:lnTo>
                  <a:pt x="1828800" y="76200"/>
                </a:lnTo>
                <a:lnTo>
                  <a:pt x="1840992" y="70104"/>
                </a:lnTo>
                <a:close/>
              </a:path>
            </a:pathLst>
          </a:custGeom>
          <a:solidFill>
            <a:srgbClr val="CC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6034415" y="2814318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4722182" y="6278308"/>
            <a:ext cx="2771775" cy="790575"/>
            <a:chOff x="4722182" y="6278308"/>
            <a:chExt cx="2771775" cy="790575"/>
          </a:xfrm>
        </p:grpSpPr>
        <p:sp>
          <p:nvSpPr>
            <p:cNvPr id="93" name="object 93"/>
            <p:cNvSpPr/>
            <p:nvPr/>
          </p:nvSpPr>
          <p:spPr>
            <a:xfrm>
              <a:off x="4736469" y="62925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736469" y="62925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888869" y="66735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6574929" y="6243317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866015" y="6243317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FF0000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199510" y="6487157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005212" y="740155"/>
            <a:ext cx="6426200" cy="545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5"/>
              </a:lnSpc>
              <a:spcBef>
                <a:spcPts val="100"/>
              </a:spcBef>
            </a:pPr>
            <a:r>
              <a:rPr sz="2000" b="1" dirty="0">
                <a:solidFill>
                  <a:srgbClr val="CC00FF"/>
                </a:solidFill>
                <a:latin typeface="Arial"/>
                <a:cs typeface="Arial"/>
              </a:rPr>
              <a:t>(From 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Rarer Medium </a:t>
            </a:r>
            <a:r>
              <a:rPr sz="2000" b="1" dirty="0">
                <a:solidFill>
                  <a:srgbClr val="CC00FF"/>
                </a:solidFill>
                <a:latin typeface="Arial"/>
                <a:cs typeface="Arial"/>
              </a:rPr>
              <a:t>to Denser 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Medium </a:t>
            </a:r>
            <a:r>
              <a:rPr sz="2000" b="1" dirty="0">
                <a:solidFill>
                  <a:srgbClr val="CC00FF"/>
                </a:solidFill>
                <a:latin typeface="Arial"/>
                <a:cs typeface="Arial"/>
              </a:rPr>
              <a:t>- </a:t>
            </a:r>
            <a:r>
              <a:rPr sz="2000" b="1" dirty="0">
                <a:solidFill>
                  <a:srgbClr val="7F0000"/>
                </a:solidFill>
                <a:latin typeface="Arial"/>
                <a:cs typeface="Arial"/>
              </a:rPr>
              <a:t>Real</a:t>
            </a:r>
            <a:r>
              <a:rPr sz="2000" b="1" spc="-1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7F0000"/>
                </a:solidFill>
                <a:latin typeface="Arial"/>
                <a:cs typeface="Arial"/>
              </a:rPr>
              <a:t>Image</a:t>
            </a:r>
            <a:r>
              <a:rPr sz="2000" b="1" spc="-10" dirty="0">
                <a:solidFill>
                  <a:srgbClr val="CC00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R="829944" algn="r">
              <a:lnSpc>
                <a:spcPts val="1925"/>
              </a:lnSpc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Refraction at Convex</a:t>
            </a:r>
            <a:r>
              <a:rPr spc="15" dirty="0"/>
              <a:t> </a:t>
            </a:r>
            <a:r>
              <a:rPr spc="-5" dirty="0"/>
              <a:t>Surface: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21782" y="2011108"/>
            <a:ext cx="2771775" cy="790575"/>
            <a:chOff x="1521782" y="2011108"/>
            <a:chExt cx="2771775" cy="790575"/>
          </a:xfrm>
        </p:grpSpPr>
        <p:sp>
          <p:nvSpPr>
            <p:cNvPr id="4" name="object 4"/>
            <p:cNvSpPr/>
            <p:nvPr/>
          </p:nvSpPr>
          <p:spPr>
            <a:xfrm>
              <a:off x="1536069" y="20253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36069" y="20253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88469" y="24063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74530" y="1976119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65616" y="1976119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FF0000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99112" y="2219959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5212" y="3574794"/>
            <a:ext cx="6678930" cy="666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FF"/>
                </a:solidFill>
                <a:latin typeface="Arial"/>
                <a:cs typeface="Arial"/>
              </a:rPr>
              <a:t>Refraction at Concave</a:t>
            </a:r>
            <a:r>
              <a:rPr sz="2200" b="1" spc="2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FF"/>
                </a:solidFill>
                <a:latin typeface="Arial"/>
                <a:cs typeface="Arial"/>
              </a:rPr>
              <a:t>Surface: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65FF"/>
                </a:solidFill>
                <a:latin typeface="Arial"/>
                <a:cs typeface="Arial"/>
              </a:rPr>
              <a:t>(From </a:t>
            </a:r>
            <a:r>
              <a:rPr sz="2000" b="1" spc="-5" dirty="0">
                <a:solidFill>
                  <a:srgbClr val="0065FF"/>
                </a:solidFill>
                <a:latin typeface="Arial"/>
                <a:cs typeface="Arial"/>
              </a:rPr>
              <a:t>Rarer Medium </a:t>
            </a:r>
            <a:r>
              <a:rPr sz="2000" b="1" dirty="0">
                <a:solidFill>
                  <a:srgbClr val="0065FF"/>
                </a:solidFill>
                <a:latin typeface="Arial"/>
                <a:cs typeface="Arial"/>
              </a:rPr>
              <a:t>to Denser </a:t>
            </a:r>
            <a:r>
              <a:rPr sz="2000" b="1" spc="-5" dirty="0">
                <a:solidFill>
                  <a:srgbClr val="0065FF"/>
                </a:solidFill>
                <a:latin typeface="Arial"/>
                <a:cs typeface="Arial"/>
              </a:rPr>
              <a:t>Medium </a:t>
            </a:r>
            <a:r>
              <a:rPr sz="2000" b="1" dirty="0">
                <a:solidFill>
                  <a:srgbClr val="0065FF"/>
                </a:solidFill>
                <a:latin typeface="Arial"/>
                <a:cs typeface="Arial"/>
              </a:rPr>
              <a:t>- 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Virtual</a:t>
            </a:r>
            <a:r>
              <a:rPr sz="2000" b="1" spc="-9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Image</a:t>
            </a:r>
            <a:r>
              <a:rPr sz="2000" b="1" spc="-5" dirty="0">
                <a:solidFill>
                  <a:srgbClr val="0065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521782" y="5135308"/>
            <a:ext cx="2771775" cy="790575"/>
            <a:chOff x="1521782" y="5135308"/>
            <a:chExt cx="2771775" cy="790575"/>
          </a:xfrm>
        </p:grpSpPr>
        <p:sp>
          <p:nvSpPr>
            <p:cNvPr id="12" name="object 12"/>
            <p:cNvSpPr/>
            <p:nvPr/>
          </p:nvSpPr>
          <p:spPr>
            <a:xfrm>
              <a:off x="1536069" y="51495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6069" y="51495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88469" y="55305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374530" y="5100318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65616" y="5100318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FF0000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99112" y="5344157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255582" y="1401508"/>
            <a:ext cx="3990975" cy="2162175"/>
            <a:chOff x="5255582" y="1401508"/>
            <a:chExt cx="3990975" cy="2162175"/>
          </a:xfrm>
        </p:grpSpPr>
        <p:sp>
          <p:nvSpPr>
            <p:cNvPr id="19" name="object 19"/>
            <p:cNvSpPr/>
            <p:nvPr/>
          </p:nvSpPr>
          <p:spPr>
            <a:xfrm>
              <a:off x="6800918" y="2193988"/>
              <a:ext cx="83438" cy="22669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86518" y="2190940"/>
              <a:ext cx="83438" cy="22669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469001" y="1415795"/>
              <a:ext cx="1763395" cy="2133600"/>
            </a:xfrm>
            <a:custGeom>
              <a:avLst/>
              <a:gdLst/>
              <a:ahLst/>
              <a:cxnLst/>
              <a:rect l="l" t="t" r="r" b="b"/>
              <a:pathLst>
                <a:path w="1763395" h="2133600">
                  <a:moveTo>
                    <a:pt x="1763267" y="2133599"/>
                  </a:moveTo>
                  <a:lnTo>
                    <a:pt x="1763267" y="0"/>
                  </a:lnTo>
                  <a:lnTo>
                    <a:pt x="0" y="0"/>
                  </a:lnTo>
                  <a:lnTo>
                    <a:pt x="0" y="2133599"/>
                  </a:lnTo>
                  <a:lnTo>
                    <a:pt x="1763267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68997" y="1401508"/>
              <a:ext cx="1763395" cy="2162175"/>
            </a:xfrm>
            <a:custGeom>
              <a:avLst/>
              <a:gdLst/>
              <a:ahLst/>
              <a:cxnLst/>
              <a:rect l="l" t="t" r="r" b="b"/>
              <a:pathLst>
                <a:path w="1763395" h="2162175">
                  <a:moveTo>
                    <a:pt x="1763268" y="2133600"/>
                  </a:moveTo>
                  <a:lnTo>
                    <a:pt x="0" y="2133600"/>
                  </a:lnTo>
                  <a:lnTo>
                    <a:pt x="0" y="2162175"/>
                  </a:lnTo>
                  <a:lnTo>
                    <a:pt x="1763268" y="2162175"/>
                  </a:lnTo>
                  <a:lnTo>
                    <a:pt x="1763268" y="2133600"/>
                  </a:lnTo>
                  <a:close/>
                </a:path>
                <a:path w="1763395" h="2162175">
                  <a:moveTo>
                    <a:pt x="1763268" y="0"/>
                  </a:moveTo>
                  <a:lnTo>
                    <a:pt x="0" y="0"/>
                  </a:lnTo>
                  <a:lnTo>
                    <a:pt x="0" y="28575"/>
                  </a:lnTo>
                  <a:lnTo>
                    <a:pt x="1763268" y="28575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98669" y="1415795"/>
              <a:ext cx="370840" cy="2133600"/>
            </a:xfrm>
            <a:custGeom>
              <a:avLst/>
              <a:gdLst/>
              <a:ahLst/>
              <a:cxnLst/>
              <a:rect l="l" t="t" r="r" b="b"/>
              <a:pathLst>
                <a:path w="370840" h="2133600">
                  <a:moveTo>
                    <a:pt x="370331" y="2133599"/>
                  </a:moveTo>
                  <a:lnTo>
                    <a:pt x="370331" y="0"/>
                  </a:lnTo>
                  <a:lnTo>
                    <a:pt x="345004" y="44475"/>
                  </a:lnTo>
                  <a:lnTo>
                    <a:pt x="319799" y="88967"/>
                  </a:lnTo>
                  <a:lnTo>
                    <a:pt x="294819" y="133492"/>
                  </a:lnTo>
                  <a:lnTo>
                    <a:pt x="270167" y="178066"/>
                  </a:lnTo>
                  <a:lnTo>
                    <a:pt x="245945" y="222705"/>
                  </a:lnTo>
                  <a:lnTo>
                    <a:pt x="222258" y="267425"/>
                  </a:lnTo>
                  <a:lnTo>
                    <a:pt x="199209" y="312244"/>
                  </a:lnTo>
                  <a:lnTo>
                    <a:pt x="176899" y="357177"/>
                  </a:lnTo>
                  <a:lnTo>
                    <a:pt x="155433" y="402240"/>
                  </a:lnTo>
                  <a:lnTo>
                    <a:pt x="134913" y="447450"/>
                  </a:lnTo>
                  <a:lnTo>
                    <a:pt x="115442" y="492823"/>
                  </a:lnTo>
                  <a:lnTo>
                    <a:pt x="97124" y="538376"/>
                  </a:lnTo>
                  <a:lnTo>
                    <a:pt x="80062" y="584124"/>
                  </a:lnTo>
                  <a:lnTo>
                    <a:pt x="64358" y="630085"/>
                  </a:lnTo>
                  <a:lnTo>
                    <a:pt x="50115" y="676274"/>
                  </a:lnTo>
                  <a:lnTo>
                    <a:pt x="37438" y="722708"/>
                  </a:lnTo>
                  <a:lnTo>
                    <a:pt x="26428" y="769402"/>
                  </a:lnTo>
                  <a:lnTo>
                    <a:pt x="17188" y="816375"/>
                  </a:lnTo>
                  <a:lnTo>
                    <a:pt x="9823" y="863640"/>
                  </a:lnTo>
                  <a:lnTo>
                    <a:pt x="4434" y="911216"/>
                  </a:lnTo>
                  <a:lnTo>
                    <a:pt x="1125" y="959119"/>
                  </a:lnTo>
                  <a:lnTo>
                    <a:pt x="0" y="1007363"/>
                  </a:lnTo>
                  <a:lnTo>
                    <a:pt x="947" y="1051907"/>
                  </a:lnTo>
                  <a:lnTo>
                    <a:pt x="3735" y="1096754"/>
                  </a:lnTo>
                  <a:lnTo>
                    <a:pt x="8286" y="1141892"/>
                  </a:lnTo>
                  <a:lnTo>
                    <a:pt x="14520" y="1187308"/>
                  </a:lnTo>
                  <a:lnTo>
                    <a:pt x="22357" y="1232989"/>
                  </a:lnTo>
                  <a:lnTo>
                    <a:pt x="31718" y="1278921"/>
                  </a:lnTo>
                  <a:lnTo>
                    <a:pt x="42523" y="1325091"/>
                  </a:lnTo>
                  <a:lnTo>
                    <a:pt x="54694" y="1371487"/>
                  </a:lnTo>
                  <a:lnTo>
                    <a:pt x="68151" y="1418093"/>
                  </a:lnTo>
                  <a:lnTo>
                    <a:pt x="82814" y="1464899"/>
                  </a:lnTo>
                  <a:lnTo>
                    <a:pt x="98604" y="1511889"/>
                  </a:lnTo>
                  <a:lnTo>
                    <a:pt x="115442" y="1559051"/>
                  </a:lnTo>
                  <a:lnTo>
                    <a:pt x="133249" y="1606373"/>
                  </a:lnTo>
                  <a:lnTo>
                    <a:pt x="151944" y="1653839"/>
                  </a:lnTo>
                  <a:lnTo>
                    <a:pt x="171449" y="1701438"/>
                  </a:lnTo>
                  <a:lnTo>
                    <a:pt x="191685" y="1749156"/>
                  </a:lnTo>
                  <a:lnTo>
                    <a:pt x="212571" y="1796980"/>
                  </a:lnTo>
                  <a:lnTo>
                    <a:pt x="234029" y="1844897"/>
                  </a:lnTo>
                  <a:lnTo>
                    <a:pt x="255979" y="1892893"/>
                  </a:lnTo>
                  <a:lnTo>
                    <a:pt x="278341" y="1940955"/>
                  </a:lnTo>
                  <a:lnTo>
                    <a:pt x="301037" y="1989069"/>
                  </a:lnTo>
                  <a:lnTo>
                    <a:pt x="323987" y="2037224"/>
                  </a:lnTo>
                  <a:lnTo>
                    <a:pt x="347112" y="2085405"/>
                  </a:lnTo>
                  <a:lnTo>
                    <a:pt x="370331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098669" y="1415795"/>
              <a:ext cx="370840" cy="2133600"/>
            </a:xfrm>
            <a:custGeom>
              <a:avLst/>
              <a:gdLst/>
              <a:ahLst/>
              <a:cxnLst/>
              <a:rect l="l" t="t" r="r" b="b"/>
              <a:pathLst>
                <a:path w="370840" h="2133600">
                  <a:moveTo>
                    <a:pt x="370331" y="0"/>
                  </a:moveTo>
                  <a:lnTo>
                    <a:pt x="345004" y="44475"/>
                  </a:lnTo>
                  <a:lnTo>
                    <a:pt x="319799" y="88967"/>
                  </a:lnTo>
                  <a:lnTo>
                    <a:pt x="294819" y="133492"/>
                  </a:lnTo>
                  <a:lnTo>
                    <a:pt x="270167" y="178066"/>
                  </a:lnTo>
                  <a:lnTo>
                    <a:pt x="245945" y="222705"/>
                  </a:lnTo>
                  <a:lnTo>
                    <a:pt x="222258" y="267425"/>
                  </a:lnTo>
                  <a:lnTo>
                    <a:pt x="199209" y="312244"/>
                  </a:lnTo>
                  <a:lnTo>
                    <a:pt x="176899" y="357177"/>
                  </a:lnTo>
                  <a:lnTo>
                    <a:pt x="155433" y="402240"/>
                  </a:lnTo>
                  <a:lnTo>
                    <a:pt x="134913" y="447450"/>
                  </a:lnTo>
                  <a:lnTo>
                    <a:pt x="115442" y="492823"/>
                  </a:lnTo>
                  <a:lnTo>
                    <a:pt x="97124" y="538376"/>
                  </a:lnTo>
                  <a:lnTo>
                    <a:pt x="80062" y="584124"/>
                  </a:lnTo>
                  <a:lnTo>
                    <a:pt x="64358" y="630085"/>
                  </a:lnTo>
                  <a:lnTo>
                    <a:pt x="50115" y="676274"/>
                  </a:lnTo>
                  <a:lnTo>
                    <a:pt x="37438" y="722708"/>
                  </a:lnTo>
                  <a:lnTo>
                    <a:pt x="26428" y="769402"/>
                  </a:lnTo>
                  <a:lnTo>
                    <a:pt x="17188" y="816375"/>
                  </a:lnTo>
                  <a:lnTo>
                    <a:pt x="9823" y="863640"/>
                  </a:lnTo>
                  <a:lnTo>
                    <a:pt x="4434" y="911216"/>
                  </a:lnTo>
                  <a:lnTo>
                    <a:pt x="1125" y="959119"/>
                  </a:lnTo>
                  <a:lnTo>
                    <a:pt x="0" y="1007363"/>
                  </a:lnTo>
                  <a:lnTo>
                    <a:pt x="947" y="1051907"/>
                  </a:lnTo>
                  <a:lnTo>
                    <a:pt x="3735" y="1096754"/>
                  </a:lnTo>
                  <a:lnTo>
                    <a:pt x="8286" y="1141892"/>
                  </a:lnTo>
                  <a:lnTo>
                    <a:pt x="14520" y="1187308"/>
                  </a:lnTo>
                  <a:lnTo>
                    <a:pt x="22357" y="1232989"/>
                  </a:lnTo>
                  <a:lnTo>
                    <a:pt x="31718" y="1278921"/>
                  </a:lnTo>
                  <a:lnTo>
                    <a:pt x="42523" y="1325091"/>
                  </a:lnTo>
                  <a:lnTo>
                    <a:pt x="54694" y="1371487"/>
                  </a:lnTo>
                  <a:lnTo>
                    <a:pt x="68151" y="1418093"/>
                  </a:lnTo>
                  <a:lnTo>
                    <a:pt x="82814" y="1464899"/>
                  </a:lnTo>
                  <a:lnTo>
                    <a:pt x="98604" y="1511889"/>
                  </a:lnTo>
                  <a:lnTo>
                    <a:pt x="115442" y="1559051"/>
                  </a:lnTo>
                  <a:lnTo>
                    <a:pt x="133249" y="1606373"/>
                  </a:lnTo>
                  <a:lnTo>
                    <a:pt x="151944" y="1653839"/>
                  </a:lnTo>
                  <a:lnTo>
                    <a:pt x="171449" y="1701438"/>
                  </a:lnTo>
                  <a:lnTo>
                    <a:pt x="191685" y="1749156"/>
                  </a:lnTo>
                  <a:lnTo>
                    <a:pt x="212571" y="1796980"/>
                  </a:lnTo>
                  <a:lnTo>
                    <a:pt x="234029" y="1844897"/>
                  </a:lnTo>
                  <a:lnTo>
                    <a:pt x="255979" y="1892893"/>
                  </a:lnTo>
                  <a:lnTo>
                    <a:pt x="278341" y="1940955"/>
                  </a:lnTo>
                  <a:lnTo>
                    <a:pt x="301037" y="1989069"/>
                  </a:lnTo>
                  <a:lnTo>
                    <a:pt x="323987" y="2037224"/>
                  </a:lnTo>
                  <a:lnTo>
                    <a:pt x="347112" y="2085405"/>
                  </a:lnTo>
                  <a:lnTo>
                    <a:pt x="370331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69869" y="2406395"/>
              <a:ext cx="3962400" cy="0"/>
            </a:xfrm>
            <a:custGeom>
              <a:avLst/>
              <a:gdLst/>
              <a:ahLst/>
              <a:cxnLst/>
              <a:rect l="l" t="t" r="r" b="b"/>
              <a:pathLst>
                <a:path w="3962400">
                  <a:moveTo>
                    <a:pt x="0" y="0"/>
                  </a:moveTo>
                  <a:lnTo>
                    <a:pt x="39623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168014" y="22031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68014" y="24333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098670" y="2749296"/>
            <a:ext cx="1219200" cy="76200"/>
          </a:xfrm>
          <a:custGeom>
            <a:avLst/>
            <a:gdLst/>
            <a:ahLst/>
            <a:cxnLst/>
            <a:rect l="l" t="t" r="r" b="b"/>
            <a:pathLst>
              <a:path w="12192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219200" h="76200">
                <a:moveTo>
                  <a:pt x="1155192" y="47244"/>
                </a:moveTo>
                <a:lnTo>
                  <a:pt x="11551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155192" y="47244"/>
                </a:lnTo>
                <a:close/>
              </a:path>
              <a:path w="12192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219200" h="76200">
                <a:moveTo>
                  <a:pt x="1219200" y="38100"/>
                </a:moveTo>
                <a:lnTo>
                  <a:pt x="1143000" y="0"/>
                </a:lnTo>
                <a:lnTo>
                  <a:pt x="1143000" y="28956"/>
                </a:lnTo>
                <a:lnTo>
                  <a:pt x="1155192" y="28956"/>
                </a:lnTo>
                <a:lnTo>
                  <a:pt x="1155192" y="70104"/>
                </a:lnTo>
                <a:lnTo>
                  <a:pt x="1219200" y="38100"/>
                </a:lnTo>
                <a:close/>
              </a:path>
              <a:path w="1219200" h="76200">
                <a:moveTo>
                  <a:pt x="1155192" y="70104"/>
                </a:moveTo>
                <a:lnTo>
                  <a:pt x="1155192" y="47244"/>
                </a:lnTo>
                <a:lnTo>
                  <a:pt x="1143000" y="47244"/>
                </a:lnTo>
                <a:lnTo>
                  <a:pt x="1143000" y="76200"/>
                </a:lnTo>
                <a:lnTo>
                  <a:pt x="1155192" y="70104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710814" y="25095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05815" y="3274566"/>
            <a:ext cx="32905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64664" algn="l"/>
              </a:tabLst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Rarer</a:t>
            </a:r>
            <a:r>
              <a:rPr sz="1600" b="1" spc="1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Medium	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Denser</a:t>
            </a:r>
            <a:r>
              <a:rPr sz="1600" b="1" spc="-5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96215" y="22031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5255582" y="1172908"/>
            <a:ext cx="3000375" cy="1247775"/>
            <a:chOff x="5255582" y="1172908"/>
            <a:chExt cx="3000375" cy="1247775"/>
          </a:xfrm>
        </p:grpSpPr>
        <p:sp>
          <p:nvSpPr>
            <p:cNvPr id="33" name="object 33"/>
            <p:cNvSpPr/>
            <p:nvPr/>
          </p:nvSpPr>
          <p:spPr>
            <a:xfrm>
              <a:off x="5269869" y="1720595"/>
              <a:ext cx="2057400" cy="685800"/>
            </a:xfrm>
            <a:custGeom>
              <a:avLst/>
              <a:gdLst/>
              <a:ahLst/>
              <a:cxnLst/>
              <a:rect l="l" t="t" r="r" b="b"/>
              <a:pathLst>
                <a:path w="2057400" h="685800">
                  <a:moveTo>
                    <a:pt x="0" y="685799"/>
                  </a:moveTo>
                  <a:lnTo>
                    <a:pt x="20573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327269" y="1720595"/>
              <a:ext cx="0" cy="685800"/>
            </a:xfrm>
            <a:custGeom>
              <a:avLst/>
              <a:gdLst/>
              <a:ahLst/>
              <a:cxnLst/>
              <a:rect l="l" t="t" r="r" b="b"/>
              <a:pathLst>
                <a:path h="685800">
                  <a:moveTo>
                    <a:pt x="0" y="0"/>
                  </a:moveTo>
                  <a:lnTo>
                    <a:pt x="0" y="685799"/>
                  </a:lnTo>
                </a:path>
              </a:pathLst>
            </a:custGeom>
            <a:ln w="28574">
              <a:solidFill>
                <a:srgbClr val="FF3298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41469" y="1187195"/>
              <a:ext cx="1600200" cy="1219200"/>
            </a:xfrm>
            <a:custGeom>
              <a:avLst/>
              <a:gdLst/>
              <a:ahLst/>
              <a:cxnLst/>
              <a:rect l="l" t="t" r="r" b="b"/>
              <a:pathLst>
                <a:path w="1600200" h="1219200">
                  <a:moveTo>
                    <a:pt x="0" y="0"/>
                  </a:moveTo>
                  <a:lnTo>
                    <a:pt x="1600199" y="12191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327269" y="1491995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0" y="228599"/>
                  </a:moveTo>
                  <a:lnTo>
                    <a:pt x="6095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567815" y="2203194"/>
            <a:ext cx="5803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265" algn="l"/>
              </a:tabLst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	</a:t>
            </a:r>
            <a:r>
              <a:rPr sz="2200" b="1" spc="-5" dirty="0">
                <a:solidFill>
                  <a:srgbClr val="007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96215" y="2433318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891406" y="2339340"/>
            <a:ext cx="969644" cy="132715"/>
            <a:chOff x="6891406" y="2339340"/>
            <a:chExt cx="969644" cy="132715"/>
          </a:xfrm>
        </p:grpSpPr>
        <p:sp>
          <p:nvSpPr>
            <p:cNvPr id="40" name="object 40"/>
            <p:cNvSpPr/>
            <p:nvPr/>
          </p:nvSpPr>
          <p:spPr>
            <a:xfrm>
              <a:off x="6891406" y="2339340"/>
              <a:ext cx="131064" cy="1325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729606" y="2339340"/>
              <a:ext cx="131064" cy="1325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8244214" y="2966718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993200"/>
                </a:solidFill>
                <a:latin typeface="Arial"/>
                <a:cs typeface="Arial"/>
              </a:rPr>
              <a:t>µ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384422" y="310692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90014" y="2966718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65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29002" y="2052318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922582" y="2193988"/>
            <a:ext cx="83438" cy="2266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034415" y="2067559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780918" y="20523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γ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845182" y="1563115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436997" y="1680972"/>
            <a:ext cx="28575" cy="143510"/>
          </a:xfrm>
          <a:custGeom>
            <a:avLst/>
            <a:gdLst/>
            <a:ahLst/>
            <a:cxnLst/>
            <a:rect l="l" t="t" r="r" b="b"/>
            <a:pathLst>
              <a:path w="28575" h="143510">
                <a:moveTo>
                  <a:pt x="18287" y="0"/>
                </a:moveTo>
                <a:lnTo>
                  <a:pt x="26503" y="31789"/>
                </a:lnTo>
                <a:lnTo>
                  <a:pt x="28003" y="64579"/>
                </a:lnTo>
                <a:lnTo>
                  <a:pt x="22359" y="97083"/>
                </a:lnTo>
                <a:lnTo>
                  <a:pt x="9143" y="128015"/>
                </a:lnTo>
                <a:lnTo>
                  <a:pt x="6095" y="132587"/>
                </a:lnTo>
                <a:lnTo>
                  <a:pt x="3047" y="138683"/>
                </a:lnTo>
                <a:lnTo>
                  <a:pt x="0" y="143255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514218" y="1595119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269865" y="2749308"/>
            <a:ext cx="1828800" cy="152400"/>
          </a:xfrm>
          <a:custGeom>
            <a:avLst/>
            <a:gdLst/>
            <a:ahLst/>
            <a:cxnLst/>
            <a:rect l="l" t="t" r="r" b="b"/>
            <a:pathLst>
              <a:path w="1828800" h="152400">
                <a:moveTo>
                  <a:pt x="1828800" y="114300"/>
                </a:moveTo>
                <a:lnTo>
                  <a:pt x="1752600" y="76200"/>
                </a:lnTo>
                <a:lnTo>
                  <a:pt x="1752600" y="105156"/>
                </a:lnTo>
                <a:lnTo>
                  <a:pt x="76200" y="105156"/>
                </a:lnTo>
                <a:lnTo>
                  <a:pt x="76200" y="76200"/>
                </a:lnTo>
                <a:lnTo>
                  <a:pt x="0" y="114300"/>
                </a:lnTo>
                <a:lnTo>
                  <a:pt x="64008" y="146304"/>
                </a:lnTo>
                <a:lnTo>
                  <a:pt x="76200" y="152400"/>
                </a:lnTo>
                <a:lnTo>
                  <a:pt x="76200" y="123444"/>
                </a:lnTo>
                <a:lnTo>
                  <a:pt x="1752600" y="123444"/>
                </a:lnTo>
                <a:lnTo>
                  <a:pt x="1752600" y="152400"/>
                </a:lnTo>
                <a:lnTo>
                  <a:pt x="1764792" y="146304"/>
                </a:lnTo>
                <a:lnTo>
                  <a:pt x="1828800" y="114300"/>
                </a:lnTo>
                <a:close/>
              </a:path>
              <a:path w="1828800" h="152400">
                <a:moveTo>
                  <a:pt x="1828800" y="38100"/>
                </a:moveTo>
                <a:lnTo>
                  <a:pt x="1752600" y="0"/>
                </a:lnTo>
                <a:lnTo>
                  <a:pt x="1752600" y="28956"/>
                </a:lnTo>
                <a:lnTo>
                  <a:pt x="1371600" y="28956"/>
                </a:lnTo>
                <a:lnTo>
                  <a:pt x="1371600" y="0"/>
                </a:lnTo>
                <a:lnTo>
                  <a:pt x="1295400" y="38100"/>
                </a:lnTo>
                <a:lnTo>
                  <a:pt x="1359408" y="70104"/>
                </a:lnTo>
                <a:lnTo>
                  <a:pt x="1371600" y="76200"/>
                </a:lnTo>
                <a:lnTo>
                  <a:pt x="1371600" y="47244"/>
                </a:lnTo>
                <a:lnTo>
                  <a:pt x="1752600" y="47244"/>
                </a:lnTo>
                <a:lnTo>
                  <a:pt x="1752600" y="76200"/>
                </a:lnTo>
                <a:lnTo>
                  <a:pt x="1764792" y="70104"/>
                </a:lnTo>
                <a:lnTo>
                  <a:pt x="1828800" y="38100"/>
                </a:lnTo>
                <a:close/>
              </a:path>
            </a:pathLst>
          </a:custGeom>
          <a:solidFill>
            <a:srgbClr val="CC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5729615" y="28143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29715" y="2433318"/>
            <a:ext cx="965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3596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0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spc="67" baseline="-18518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r>
              <a:rPr sz="1800" b="1" spc="45" dirty="0">
                <a:solidFill>
                  <a:srgbClr val="007F00"/>
                </a:solidFill>
                <a:latin typeface="Arial"/>
                <a:cs typeface="Arial"/>
              </a:rPr>
              <a:t>P	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6627182" y="1534096"/>
            <a:ext cx="1040130" cy="887094"/>
            <a:chOff x="6627182" y="1534096"/>
            <a:chExt cx="1040130" cy="887094"/>
          </a:xfrm>
        </p:grpSpPr>
        <p:sp>
          <p:nvSpPr>
            <p:cNvPr id="56" name="object 56"/>
            <p:cNvSpPr/>
            <p:nvPr/>
          </p:nvSpPr>
          <p:spPr>
            <a:xfrm>
              <a:off x="6641469" y="17205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0" y="685799"/>
                  </a:moveTo>
                  <a:lnTo>
                    <a:pt x="6857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917314" y="1999488"/>
              <a:ext cx="129540" cy="13258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528438" y="1569720"/>
              <a:ext cx="138684" cy="12496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032373" y="1548383"/>
              <a:ext cx="93980" cy="382905"/>
            </a:xfrm>
            <a:custGeom>
              <a:avLst/>
              <a:gdLst/>
              <a:ahLst/>
              <a:cxnLst/>
              <a:rect l="l" t="t" r="r" b="b"/>
              <a:pathLst>
                <a:path w="93979" h="382905">
                  <a:moveTo>
                    <a:pt x="93728" y="0"/>
                  </a:moveTo>
                  <a:lnTo>
                    <a:pt x="57387" y="32501"/>
                  </a:lnTo>
                  <a:lnTo>
                    <a:pt x="29551" y="71534"/>
                  </a:lnTo>
                  <a:lnTo>
                    <a:pt x="10512" y="115606"/>
                  </a:lnTo>
                  <a:lnTo>
                    <a:pt x="564" y="163223"/>
                  </a:lnTo>
                  <a:lnTo>
                    <a:pt x="0" y="212893"/>
                  </a:lnTo>
                  <a:lnTo>
                    <a:pt x="9112" y="263123"/>
                  </a:lnTo>
                  <a:lnTo>
                    <a:pt x="28196" y="312419"/>
                  </a:lnTo>
                  <a:lnTo>
                    <a:pt x="38411" y="331303"/>
                  </a:lnTo>
                  <a:lnTo>
                    <a:pt x="50484" y="349186"/>
                  </a:lnTo>
                  <a:lnTo>
                    <a:pt x="63986" y="366212"/>
                  </a:lnTo>
                  <a:lnTo>
                    <a:pt x="78488" y="38252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1005212" y="740155"/>
            <a:ext cx="6678930" cy="865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5"/>
              </a:lnSpc>
              <a:spcBef>
                <a:spcPts val="100"/>
              </a:spcBef>
            </a:pPr>
            <a:r>
              <a:rPr sz="2000" b="1" dirty="0">
                <a:solidFill>
                  <a:srgbClr val="CC00FF"/>
                </a:solidFill>
                <a:latin typeface="Arial"/>
                <a:cs typeface="Arial"/>
              </a:rPr>
              <a:t>(From 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Rarer Medium </a:t>
            </a:r>
            <a:r>
              <a:rPr sz="2000" b="1" dirty="0">
                <a:solidFill>
                  <a:srgbClr val="CC00FF"/>
                </a:solidFill>
                <a:latin typeface="Arial"/>
                <a:cs typeface="Arial"/>
              </a:rPr>
              <a:t>to Denser 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Medium </a:t>
            </a:r>
            <a:r>
              <a:rPr sz="2000" b="1" dirty="0">
                <a:solidFill>
                  <a:srgbClr val="CC00FF"/>
                </a:solidFill>
                <a:latin typeface="Arial"/>
                <a:cs typeface="Arial"/>
              </a:rPr>
              <a:t>- 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Virtual</a:t>
            </a:r>
            <a:r>
              <a:rPr sz="2000" b="1" spc="-9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Image</a:t>
            </a:r>
            <a:r>
              <a:rPr sz="2000" b="1" spc="-5" dirty="0">
                <a:solidFill>
                  <a:srgbClr val="CC00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5422900">
              <a:lnSpc>
                <a:spcPts val="1925"/>
              </a:lnSpc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6184900">
              <a:lnSpc>
                <a:spcPct val="100000"/>
              </a:lnSpc>
              <a:spcBef>
                <a:spcPts val="36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20015" y="5618477"/>
            <a:ext cx="1835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5255582" y="4449508"/>
            <a:ext cx="4067175" cy="2162175"/>
            <a:chOff x="5255582" y="4449508"/>
            <a:chExt cx="4067175" cy="2162175"/>
          </a:xfrm>
        </p:grpSpPr>
        <p:sp>
          <p:nvSpPr>
            <p:cNvPr id="63" name="object 63"/>
            <p:cNvSpPr/>
            <p:nvPr/>
          </p:nvSpPr>
          <p:spPr>
            <a:xfrm>
              <a:off x="7174865" y="4463795"/>
              <a:ext cx="2133600" cy="2134235"/>
            </a:xfrm>
            <a:custGeom>
              <a:avLst/>
              <a:gdLst/>
              <a:ahLst/>
              <a:cxnLst/>
              <a:rect l="l" t="t" r="r" b="b"/>
              <a:pathLst>
                <a:path w="2133600" h="2134234">
                  <a:moveTo>
                    <a:pt x="2133600" y="0"/>
                  </a:moveTo>
                  <a:lnTo>
                    <a:pt x="457200" y="0"/>
                  </a:lnTo>
                  <a:lnTo>
                    <a:pt x="457200" y="60731"/>
                  </a:lnTo>
                  <a:lnTo>
                    <a:pt x="413969" y="49403"/>
                  </a:lnTo>
                  <a:lnTo>
                    <a:pt x="364591" y="38074"/>
                  </a:lnTo>
                  <a:lnTo>
                    <a:pt x="314464" y="28143"/>
                  </a:lnTo>
                  <a:lnTo>
                    <a:pt x="263626" y="19672"/>
                  </a:lnTo>
                  <a:lnTo>
                    <a:pt x="212102" y="12674"/>
                  </a:lnTo>
                  <a:lnTo>
                    <a:pt x="159943" y="7175"/>
                  </a:lnTo>
                  <a:lnTo>
                    <a:pt x="107175" y="3213"/>
                  </a:lnTo>
                  <a:lnTo>
                    <a:pt x="53848" y="812"/>
                  </a:lnTo>
                  <a:lnTo>
                    <a:pt x="0" y="12"/>
                  </a:lnTo>
                  <a:lnTo>
                    <a:pt x="27228" y="45707"/>
                  </a:lnTo>
                  <a:lnTo>
                    <a:pt x="53238" y="91770"/>
                  </a:lnTo>
                  <a:lnTo>
                    <a:pt x="78003" y="138176"/>
                  </a:lnTo>
                  <a:lnTo>
                    <a:pt x="101523" y="184924"/>
                  </a:lnTo>
                  <a:lnTo>
                    <a:pt x="123812" y="231990"/>
                  </a:lnTo>
                  <a:lnTo>
                    <a:pt x="144856" y="279349"/>
                  </a:lnTo>
                  <a:lnTo>
                    <a:pt x="164655" y="327012"/>
                  </a:lnTo>
                  <a:lnTo>
                    <a:pt x="183184" y="374954"/>
                  </a:lnTo>
                  <a:lnTo>
                    <a:pt x="200469" y="423151"/>
                  </a:lnTo>
                  <a:lnTo>
                    <a:pt x="216496" y="471589"/>
                  </a:lnTo>
                  <a:lnTo>
                    <a:pt x="231267" y="520268"/>
                  </a:lnTo>
                  <a:lnTo>
                    <a:pt x="244767" y="569150"/>
                  </a:lnTo>
                  <a:lnTo>
                    <a:pt x="256997" y="618248"/>
                  </a:lnTo>
                  <a:lnTo>
                    <a:pt x="267944" y="667524"/>
                  </a:lnTo>
                  <a:lnTo>
                    <a:pt x="277634" y="716991"/>
                  </a:lnTo>
                  <a:lnTo>
                    <a:pt x="286029" y="766597"/>
                  </a:lnTo>
                  <a:lnTo>
                    <a:pt x="293154" y="816356"/>
                  </a:lnTo>
                  <a:lnTo>
                    <a:pt x="298983" y="866241"/>
                  </a:lnTo>
                  <a:lnTo>
                    <a:pt x="303517" y="916254"/>
                  </a:lnTo>
                  <a:lnTo>
                    <a:pt x="306768" y="966355"/>
                  </a:lnTo>
                  <a:lnTo>
                    <a:pt x="308724" y="1016546"/>
                  </a:lnTo>
                  <a:lnTo>
                    <a:pt x="309372" y="1066812"/>
                  </a:lnTo>
                  <a:lnTo>
                    <a:pt x="308724" y="1117066"/>
                  </a:lnTo>
                  <a:lnTo>
                    <a:pt x="307200" y="1155852"/>
                  </a:lnTo>
                  <a:lnTo>
                    <a:pt x="300228" y="1153668"/>
                  </a:lnTo>
                  <a:lnTo>
                    <a:pt x="7620" y="2100072"/>
                  </a:lnTo>
                  <a:lnTo>
                    <a:pt x="18034" y="2103335"/>
                  </a:lnTo>
                  <a:lnTo>
                    <a:pt x="0" y="2133612"/>
                  </a:lnTo>
                  <a:lnTo>
                    <a:pt x="53848" y="2132800"/>
                  </a:lnTo>
                  <a:lnTo>
                    <a:pt x="107175" y="2130399"/>
                  </a:lnTo>
                  <a:lnTo>
                    <a:pt x="159943" y="2126437"/>
                  </a:lnTo>
                  <a:lnTo>
                    <a:pt x="212102" y="2120938"/>
                  </a:lnTo>
                  <a:lnTo>
                    <a:pt x="263626" y="2113940"/>
                  </a:lnTo>
                  <a:lnTo>
                    <a:pt x="309372" y="2106307"/>
                  </a:lnTo>
                  <a:lnTo>
                    <a:pt x="314464" y="2105469"/>
                  </a:lnTo>
                  <a:lnTo>
                    <a:pt x="364591" y="2095538"/>
                  </a:lnTo>
                  <a:lnTo>
                    <a:pt x="413969" y="2084209"/>
                  </a:lnTo>
                  <a:lnTo>
                    <a:pt x="457200" y="2072894"/>
                  </a:lnTo>
                  <a:lnTo>
                    <a:pt x="457200" y="2133600"/>
                  </a:lnTo>
                  <a:lnTo>
                    <a:pt x="2133600" y="2133600"/>
                  </a:lnTo>
                  <a:lnTo>
                    <a:pt x="213360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174869" y="4463795"/>
              <a:ext cx="304800" cy="2133600"/>
            </a:xfrm>
            <a:custGeom>
              <a:avLst/>
              <a:gdLst/>
              <a:ahLst/>
              <a:cxnLst/>
              <a:rect l="l" t="t" r="r" b="b"/>
              <a:pathLst>
                <a:path w="304800" h="2133600">
                  <a:moveTo>
                    <a:pt x="0" y="0"/>
                  </a:moveTo>
                  <a:lnTo>
                    <a:pt x="21754" y="46593"/>
                  </a:lnTo>
                  <a:lnTo>
                    <a:pt x="43411" y="93206"/>
                  </a:lnTo>
                  <a:lnTo>
                    <a:pt x="64869" y="139856"/>
                  </a:lnTo>
                  <a:lnTo>
                    <a:pt x="86032" y="186563"/>
                  </a:lnTo>
                  <a:lnTo>
                    <a:pt x="106800" y="233345"/>
                  </a:lnTo>
                  <a:lnTo>
                    <a:pt x="127074" y="280220"/>
                  </a:lnTo>
                  <a:lnTo>
                    <a:pt x="146755" y="327208"/>
                  </a:lnTo>
                  <a:lnTo>
                    <a:pt x="165745" y="374327"/>
                  </a:lnTo>
                  <a:lnTo>
                    <a:pt x="183946" y="421597"/>
                  </a:lnTo>
                  <a:lnTo>
                    <a:pt x="201258" y="469035"/>
                  </a:lnTo>
                  <a:lnTo>
                    <a:pt x="217582" y="516661"/>
                  </a:lnTo>
                  <a:lnTo>
                    <a:pt x="232820" y="564493"/>
                  </a:lnTo>
                  <a:lnTo>
                    <a:pt x="246874" y="612550"/>
                  </a:lnTo>
                  <a:lnTo>
                    <a:pt x="259644" y="660851"/>
                  </a:lnTo>
                  <a:lnTo>
                    <a:pt x="271032" y="709415"/>
                  </a:lnTo>
                  <a:lnTo>
                    <a:pt x="280938" y="758260"/>
                  </a:lnTo>
                  <a:lnTo>
                    <a:pt x="289265" y="807405"/>
                  </a:lnTo>
                  <a:lnTo>
                    <a:pt x="295913" y="856870"/>
                  </a:lnTo>
                  <a:lnTo>
                    <a:pt x="300784" y="906672"/>
                  </a:lnTo>
                  <a:lnTo>
                    <a:pt x="303779" y="956830"/>
                  </a:lnTo>
                  <a:lnTo>
                    <a:pt x="304799" y="1007363"/>
                  </a:lnTo>
                  <a:lnTo>
                    <a:pt x="303948" y="1053850"/>
                  </a:lnTo>
                  <a:lnTo>
                    <a:pt x="301443" y="1100668"/>
                  </a:lnTo>
                  <a:lnTo>
                    <a:pt x="297359" y="1147801"/>
                  </a:lnTo>
                  <a:lnTo>
                    <a:pt x="291773" y="1195234"/>
                  </a:lnTo>
                  <a:lnTo>
                    <a:pt x="284758" y="1242953"/>
                  </a:lnTo>
                  <a:lnTo>
                    <a:pt x="276391" y="1290943"/>
                  </a:lnTo>
                  <a:lnTo>
                    <a:pt x="266746" y="1339189"/>
                  </a:lnTo>
                  <a:lnTo>
                    <a:pt x="255899" y="1387674"/>
                  </a:lnTo>
                  <a:lnTo>
                    <a:pt x="243925" y="1436386"/>
                  </a:lnTo>
                  <a:lnTo>
                    <a:pt x="230898" y="1485307"/>
                  </a:lnTo>
                  <a:lnTo>
                    <a:pt x="216894" y="1534424"/>
                  </a:lnTo>
                  <a:lnTo>
                    <a:pt x="201989" y="1583722"/>
                  </a:lnTo>
                  <a:lnTo>
                    <a:pt x="186256" y="1633185"/>
                  </a:lnTo>
                  <a:lnTo>
                    <a:pt x="169773" y="1682798"/>
                  </a:lnTo>
                  <a:lnTo>
                    <a:pt x="152612" y="1732546"/>
                  </a:lnTo>
                  <a:lnTo>
                    <a:pt x="134851" y="1782415"/>
                  </a:lnTo>
                  <a:lnTo>
                    <a:pt x="116564" y="1832389"/>
                  </a:lnTo>
                  <a:lnTo>
                    <a:pt x="97825" y="1882453"/>
                  </a:lnTo>
                  <a:lnTo>
                    <a:pt x="78711" y="1932592"/>
                  </a:lnTo>
                  <a:lnTo>
                    <a:pt x="59296" y="1982791"/>
                  </a:lnTo>
                  <a:lnTo>
                    <a:pt x="39656" y="2033035"/>
                  </a:lnTo>
                  <a:lnTo>
                    <a:pt x="19865" y="2083310"/>
                  </a:lnTo>
                  <a:lnTo>
                    <a:pt x="0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403465" y="4463795"/>
              <a:ext cx="381000" cy="2133600"/>
            </a:xfrm>
            <a:custGeom>
              <a:avLst/>
              <a:gdLst/>
              <a:ahLst/>
              <a:cxnLst/>
              <a:rect l="l" t="t" r="r" b="b"/>
              <a:pathLst>
                <a:path w="381000" h="2133600">
                  <a:moveTo>
                    <a:pt x="381000" y="2057400"/>
                  </a:moveTo>
                  <a:lnTo>
                    <a:pt x="0" y="2057400"/>
                  </a:lnTo>
                  <a:lnTo>
                    <a:pt x="0" y="2133600"/>
                  </a:lnTo>
                  <a:lnTo>
                    <a:pt x="381000" y="2133600"/>
                  </a:lnTo>
                  <a:lnTo>
                    <a:pt x="381000" y="2057400"/>
                  </a:lnTo>
                  <a:close/>
                </a:path>
                <a:path w="381000" h="2133600">
                  <a:moveTo>
                    <a:pt x="381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381000" y="76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174869" y="4463795"/>
              <a:ext cx="2133600" cy="2133600"/>
            </a:xfrm>
            <a:custGeom>
              <a:avLst/>
              <a:gdLst/>
              <a:ahLst/>
              <a:cxnLst/>
              <a:rect l="l" t="t" r="r" b="b"/>
              <a:pathLst>
                <a:path w="2133600" h="2133600">
                  <a:moveTo>
                    <a:pt x="2133599" y="2133599"/>
                  </a:moveTo>
                  <a:lnTo>
                    <a:pt x="0" y="2133599"/>
                  </a:lnTo>
                </a:path>
                <a:path w="2133600" h="2133600">
                  <a:moveTo>
                    <a:pt x="21335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766693" y="5448299"/>
              <a:ext cx="41275" cy="116205"/>
            </a:xfrm>
            <a:custGeom>
              <a:avLst/>
              <a:gdLst/>
              <a:ahLst/>
              <a:cxnLst/>
              <a:rect l="l" t="t" r="r" b="b"/>
              <a:pathLst>
                <a:path w="41275" h="116204">
                  <a:moveTo>
                    <a:pt x="0" y="0"/>
                  </a:moveTo>
                  <a:lnTo>
                    <a:pt x="14787" y="23002"/>
                  </a:lnTo>
                  <a:lnTo>
                    <a:pt x="26860" y="50291"/>
                  </a:lnTo>
                  <a:lnTo>
                    <a:pt x="35790" y="81010"/>
                  </a:lnTo>
                  <a:lnTo>
                    <a:pt x="41147" y="114299"/>
                  </a:lnTo>
                  <a:lnTo>
                    <a:pt x="41147" y="11582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269869" y="5574791"/>
              <a:ext cx="3962400" cy="0"/>
            </a:xfrm>
            <a:custGeom>
              <a:avLst/>
              <a:gdLst/>
              <a:ahLst/>
              <a:cxnLst/>
              <a:rect l="l" t="t" r="r" b="b"/>
              <a:pathLst>
                <a:path w="3962400">
                  <a:moveTo>
                    <a:pt x="0" y="0"/>
                  </a:moveTo>
                  <a:lnTo>
                    <a:pt x="39623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7482214" y="5542277"/>
            <a:ext cx="161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endParaRPr sz="16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260470" y="5797296"/>
            <a:ext cx="1219200" cy="76200"/>
          </a:xfrm>
          <a:custGeom>
            <a:avLst/>
            <a:gdLst/>
            <a:ahLst/>
            <a:cxnLst/>
            <a:rect l="l" t="t" r="r" b="b"/>
            <a:pathLst>
              <a:path w="12192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219200" h="76200">
                <a:moveTo>
                  <a:pt x="1155192" y="47244"/>
                </a:moveTo>
                <a:lnTo>
                  <a:pt x="11551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155192" y="47244"/>
                </a:lnTo>
                <a:close/>
              </a:path>
              <a:path w="12192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219200" h="76200">
                <a:moveTo>
                  <a:pt x="1219200" y="38100"/>
                </a:moveTo>
                <a:lnTo>
                  <a:pt x="1143000" y="0"/>
                </a:lnTo>
                <a:lnTo>
                  <a:pt x="1143000" y="28956"/>
                </a:lnTo>
                <a:lnTo>
                  <a:pt x="1155192" y="28956"/>
                </a:lnTo>
                <a:lnTo>
                  <a:pt x="1155192" y="70104"/>
                </a:lnTo>
                <a:lnTo>
                  <a:pt x="1219200" y="38100"/>
                </a:lnTo>
                <a:close/>
              </a:path>
              <a:path w="1219200" h="76200">
                <a:moveTo>
                  <a:pt x="1155192" y="70104"/>
                </a:moveTo>
                <a:lnTo>
                  <a:pt x="1155192" y="47244"/>
                </a:lnTo>
                <a:lnTo>
                  <a:pt x="1143000" y="47244"/>
                </a:lnTo>
                <a:lnTo>
                  <a:pt x="1143000" y="76200"/>
                </a:lnTo>
                <a:lnTo>
                  <a:pt x="1155192" y="70104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406014" y="5371589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7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729615" y="6322565"/>
            <a:ext cx="13811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Rarer</a:t>
            </a:r>
            <a:r>
              <a:rPr sz="1600" b="1" spc="-5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327269" y="4888991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28574">
            <a:solidFill>
              <a:srgbClr val="FF3298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720215" y="5560565"/>
            <a:ext cx="6521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265" algn="l"/>
              </a:tabLst>
            </a:pP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	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M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6967606" y="5509260"/>
            <a:ext cx="893444" cy="132715"/>
            <a:chOff x="6967606" y="5509260"/>
            <a:chExt cx="893444" cy="132715"/>
          </a:xfrm>
        </p:grpSpPr>
        <p:sp>
          <p:nvSpPr>
            <p:cNvPr id="76" name="object 76"/>
            <p:cNvSpPr/>
            <p:nvPr/>
          </p:nvSpPr>
          <p:spPr>
            <a:xfrm>
              <a:off x="6967606" y="5509260"/>
              <a:ext cx="131064" cy="13258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729606" y="5509260"/>
              <a:ext cx="131064" cy="13258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7456814" y="5976903"/>
            <a:ext cx="1889760" cy="6146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R="56515" algn="ctr">
              <a:lnSpc>
                <a:spcPct val="100000"/>
              </a:lnSpc>
              <a:spcBef>
                <a:spcPts val="395"/>
              </a:spcBef>
            </a:pPr>
            <a:r>
              <a:rPr sz="1800" b="1" spc="30" dirty="0">
                <a:solidFill>
                  <a:srgbClr val="9932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60"/>
              </a:spcBef>
            </a:pP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Denser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313814" y="6014717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65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434206" y="5484876"/>
            <a:ext cx="55244" cy="102235"/>
          </a:xfrm>
          <a:custGeom>
            <a:avLst/>
            <a:gdLst/>
            <a:ahLst/>
            <a:cxnLst/>
            <a:rect l="l" t="t" r="r" b="b"/>
            <a:pathLst>
              <a:path w="55245" h="102235">
                <a:moveTo>
                  <a:pt x="0" y="0"/>
                </a:moveTo>
                <a:lnTo>
                  <a:pt x="21431" y="21312"/>
                </a:lnTo>
                <a:lnTo>
                  <a:pt x="37718" y="45910"/>
                </a:lnTo>
                <a:lnTo>
                  <a:pt x="48863" y="73080"/>
                </a:lnTo>
                <a:lnTo>
                  <a:pt x="54863" y="102107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780415" y="5246622"/>
            <a:ext cx="6311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α </a:t>
            </a:r>
            <a:r>
              <a:rPr sz="3300" b="1" spc="-7" baseline="-22727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r>
              <a:rPr sz="3300" b="1" spc="-532" baseline="-2272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100" b="1" baseline="-17857" dirty="0">
                <a:solidFill>
                  <a:srgbClr val="0000FF"/>
                </a:solidFill>
                <a:latin typeface="Arial"/>
                <a:cs typeface="Arial"/>
              </a:rPr>
              <a:t>β </a:t>
            </a:r>
            <a:r>
              <a:rPr sz="3300" b="1" spc="-7" baseline="-25252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3300" baseline="-25252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954586" y="4388548"/>
            <a:ext cx="77342" cy="1398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7101211" y="4094478"/>
            <a:ext cx="113728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346065" y="5949708"/>
            <a:ext cx="2133600" cy="152400"/>
          </a:xfrm>
          <a:custGeom>
            <a:avLst/>
            <a:gdLst/>
            <a:ahLst/>
            <a:cxnLst/>
            <a:rect l="l" t="t" r="r" b="b"/>
            <a:pathLst>
              <a:path w="2133600" h="152400">
                <a:moveTo>
                  <a:pt x="2133600" y="114300"/>
                </a:moveTo>
                <a:lnTo>
                  <a:pt x="2057400" y="76200"/>
                </a:lnTo>
                <a:lnTo>
                  <a:pt x="2057400" y="105156"/>
                </a:lnTo>
                <a:lnTo>
                  <a:pt x="762000" y="105156"/>
                </a:lnTo>
                <a:lnTo>
                  <a:pt x="762000" y="76200"/>
                </a:lnTo>
                <a:lnTo>
                  <a:pt x="685800" y="114300"/>
                </a:lnTo>
                <a:lnTo>
                  <a:pt x="749808" y="146304"/>
                </a:lnTo>
                <a:lnTo>
                  <a:pt x="762000" y="152400"/>
                </a:lnTo>
                <a:lnTo>
                  <a:pt x="762000" y="123444"/>
                </a:lnTo>
                <a:lnTo>
                  <a:pt x="2057400" y="123444"/>
                </a:lnTo>
                <a:lnTo>
                  <a:pt x="2057400" y="152400"/>
                </a:lnTo>
                <a:lnTo>
                  <a:pt x="2069592" y="146304"/>
                </a:lnTo>
                <a:lnTo>
                  <a:pt x="2133600" y="114300"/>
                </a:lnTo>
                <a:close/>
              </a:path>
              <a:path w="2133600" h="152400">
                <a:moveTo>
                  <a:pt x="2133600" y="38100"/>
                </a:moveTo>
                <a:lnTo>
                  <a:pt x="2057400" y="0"/>
                </a:lnTo>
                <a:lnTo>
                  <a:pt x="2057400" y="28956"/>
                </a:lnTo>
                <a:lnTo>
                  <a:pt x="76200" y="28956"/>
                </a:ln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76200" y="76200"/>
                </a:lnTo>
                <a:lnTo>
                  <a:pt x="76200" y="47244"/>
                </a:lnTo>
                <a:lnTo>
                  <a:pt x="2057400" y="47244"/>
                </a:lnTo>
                <a:lnTo>
                  <a:pt x="2057400" y="76200"/>
                </a:lnTo>
                <a:lnTo>
                  <a:pt x="2069592" y="70104"/>
                </a:lnTo>
                <a:lnTo>
                  <a:pt x="2133600" y="38100"/>
                </a:lnTo>
                <a:close/>
              </a:path>
            </a:pathLst>
          </a:custGeom>
          <a:solidFill>
            <a:srgbClr val="CC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720215" y="599795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932815" y="5557517"/>
            <a:ext cx="45148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700" b="1" spc="89" baseline="-37037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r>
              <a:rPr sz="2400" b="1" spc="89" baseline="-5208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2400" baseline="-5208">
              <a:latin typeface="Arial"/>
              <a:cs typeface="Arial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5359786" y="4068508"/>
            <a:ext cx="3124835" cy="1524635"/>
            <a:chOff x="5359786" y="4068508"/>
            <a:chExt cx="3124835" cy="1524635"/>
          </a:xfrm>
        </p:grpSpPr>
        <p:sp>
          <p:nvSpPr>
            <p:cNvPr id="88" name="object 88"/>
            <p:cNvSpPr/>
            <p:nvPr/>
          </p:nvSpPr>
          <p:spPr>
            <a:xfrm>
              <a:off x="6336670" y="4082795"/>
              <a:ext cx="2133600" cy="1447800"/>
            </a:xfrm>
            <a:custGeom>
              <a:avLst/>
              <a:gdLst/>
              <a:ahLst/>
              <a:cxnLst/>
              <a:rect l="l" t="t" r="r" b="b"/>
              <a:pathLst>
                <a:path w="2133600" h="1447800">
                  <a:moveTo>
                    <a:pt x="0" y="1447799"/>
                  </a:moveTo>
                  <a:lnTo>
                    <a:pt x="2133599" y="0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031870" y="4844795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0" y="685799"/>
                  </a:moveTo>
                  <a:lnTo>
                    <a:pt x="13715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359786" y="4486655"/>
              <a:ext cx="2711450" cy="1106805"/>
            </a:xfrm>
            <a:custGeom>
              <a:avLst/>
              <a:gdLst/>
              <a:ahLst/>
              <a:cxnLst/>
              <a:rect l="l" t="t" r="r" b="b"/>
              <a:pathLst>
                <a:path w="2711450" h="1106804">
                  <a:moveTo>
                    <a:pt x="1997378" y="370539"/>
                  </a:moveTo>
                  <a:lnTo>
                    <a:pt x="0" y="1078992"/>
                  </a:lnTo>
                  <a:lnTo>
                    <a:pt x="9144" y="1106424"/>
                  </a:lnTo>
                  <a:lnTo>
                    <a:pt x="1994916" y="402088"/>
                  </a:lnTo>
                  <a:lnTo>
                    <a:pt x="1994916" y="371856"/>
                  </a:lnTo>
                  <a:lnTo>
                    <a:pt x="1997378" y="370539"/>
                  </a:lnTo>
                  <a:close/>
                </a:path>
                <a:path w="2711450" h="1106804">
                  <a:moveTo>
                    <a:pt x="1997964" y="370332"/>
                  </a:moveTo>
                  <a:lnTo>
                    <a:pt x="1997378" y="370539"/>
                  </a:lnTo>
                  <a:lnTo>
                    <a:pt x="1994916" y="371856"/>
                  </a:lnTo>
                  <a:lnTo>
                    <a:pt x="1997964" y="370332"/>
                  </a:lnTo>
                  <a:close/>
                </a:path>
                <a:path w="2711450" h="1106804">
                  <a:moveTo>
                    <a:pt x="1997964" y="401007"/>
                  </a:moveTo>
                  <a:lnTo>
                    <a:pt x="1997964" y="370332"/>
                  </a:lnTo>
                  <a:lnTo>
                    <a:pt x="1994916" y="371856"/>
                  </a:lnTo>
                  <a:lnTo>
                    <a:pt x="1994916" y="402088"/>
                  </a:lnTo>
                  <a:lnTo>
                    <a:pt x="1997964" y="401007"/>
                  </a:lnTo>
                  <a:close/>
                </a:path>
                <a:path w="2711450" h="1106804">
                  <a:moveTo>
                    <a:pt x="2660380" y="31237"/>
                  </a:moveTo>
                  <a:lnTo>
                    <a:pt x="2641092" y="30644"/>
                  </a:lnTo>
                  <a:lnTo>
                    <a:pt x="2633472" y="30534"/>
                  </a:lnTo>
                  <a:lnTo>
                    <a:pt x="1997378" y="370539"/>
                  </a:lnTo>
                  <a:lnTo>
                    <a:pt x="1997964" y="370332"/>
                  </a:lnTo>
                  <a:lnTo>
                    <a:pt x="1997964" y="401007"/>
                  </a:lnTo>
                  <a:lnTo>
                    <a:pt x="2007108" y="397764"/>
                  </a:lnTo>
                  <a:lnTo>
                    <a:pt x="2008632" y="396240"/>
                  </a:lnTo>
                  <a:lnTo>
                    <a:pt x="2645027" y="56073"/>
                  </a:lnTo>
                  <a:lnTo>
                    <a:pt x="2660380" y="31237"/>
                  </a:lnTo>
                  <a:close/>
                </a:path>
                <a:path w="2711450" h="1106804">
                  <a:moveTo>
                    <a:pt x="2711196" y="4572"/>
                  </a:moveTo>
                  <a:lnTo>
                    <a:pt x="2587752" y="0"/>
                  </a:lnTo>
                  <a:lnTo>
                    <a:pt x="2578608" y="0"/>
                  </a:lnTo>
                  <a:lnTo>
                    <a:pt x="2572512" y="6096"/>
                  </a:lnTo>
                  <a:lnTo>
                    <a:pt x="2572512" y="21336"/>
                  </a:lnTo>
                  <a:lnTo>
                    <a:pt x="2578608" y="28956"/>
                  </a:lnTo>
                  <a:lnTo>
                    <a:pt x="2587752" y="29002"/>
                  </a:lnTo>
                  <a:lnTo>
                    <a:pt x="2633692" y="30416"/>
                  </a:lnTo>
                  <a:lnTo>
                    <a:pt x="2679192" y="6096"/>
                  </a:lnTo>
                  <a:lnTo>
                    <a:pt x="2692908" y="30480"/>
                  </a:lnTo>
                  <a:lnTo>
                    <a:pt x="2692908" y="33917"/>
                  </a:lnTo>
                  <a:lnTo>
                    <a:pt x="2711196" y="4572"/>
                  </a:lnTo>
                  <a:close/>
                </a:path>
                <a:path w="2711450" h="1106804">
                  <a:moveTo>
                    <a:pt x="2692908" y="33917"/>
                  </a:moveTo>
                  <a:lnTo>
                    <a:pt x="2692908" y="30480"/>
                  </a:lnTo>
                  <a:lnTo>
                    <a:pt x="2645027" y="56073"/>
                  </a:lnTo>
                  <a:lnTo>
                    <a:pt x="2621280" y="94488"/>
                  </a:lnTo>
                  <a:lnTo>
                    <a:pt x="2616708" y="102108"/>
                  </a:lnTo>
                  <a:lnTo>
                    <a:pt x="2619756" y="111252"/>
                  </a:lnTo>
                  <a:lnTo>
                    <a:pt x="2625852" y="114300"/>
                  </a:lnTo>
                  <a:lnTo>
                    <a:pt x="2633472" y="118872"/>
                  </a:lnTo>
                  <a:lnTo>
                    <a:pt x="2641092" y="117348"/>
                  </a:lnTo>
                  <a:lnTo>
                    <a:pt x="2645664" y="109728"/>
                  </a:lnTo>
                  <a:lnTo>
                    <a:pt x="2692908" y="33917"/>
                  </a:lnTo>
                  <a:close/>
                </a:path>
                <a:path w="2711450" h="1106804">
                  <a:moveTo>
                    <a:pt x="2692908" y="30480"/>
                  </a:moveTo>
                  <a:lnTo>
                    <a:pt x="2679192" y="6096"/>
                  </a:lnTo>
                  <a:lnTo>
                    <a:pt x="2633692" y="30416"/>
                  </a:lnTo>
                  <a:lnTo>
                    <a:pt x="2660380" y="31237"/>
                  </a:lnTo>
                  <a:lnTo>
                    <a:pt x="2673096" y="10668"/>
                  </a:lnTo>
                  <a:lnTo>
                    <a:pt x="2685288" y="32004"/>
                  </a:lnTo>
                  <a:lnTo>
                    <a:pt x="2685288" y="34553"/>
                  </a:lnTo>
                  <a:lnTo>
                    <a:pt x="2692908" y="30480"/>
                  </a:lnTo>
                  <a:close/>
                </a:path>
                <a:path w="2711450" h="1106804">
                  <a:moveTo>
                    <a:pt x="2685288" y="34553"/>
                  </a:moveTo>
                  <a:lnTo>
                    <a:pt x="2685288" y="32004"/>
                  </a:lnTo>
                  <a:lnTo>
                    <a:pt x="2660380" y="31237"/>
                  </a:lnTo>
                  <a:lnTo>
                    <a:pt x="2645027" y="56073"/>
                  </a:lnTo>
                  <a:lnTo>
                    <a:pt x="2685288" y="34553"/>
                  </a:lnTo>
                  <a:close/>
                </a:path>
                <a:path w="2711450" h="1106804">
                  <a:moveTo>
                    <a:pt x="2685288" y="32004"/>
                  </a:moveTo>
                  <a:lnTo>
                    <a:pt x="2673096" y="10668"/>
                  </a:lnTo>
                  <a:lnTo>
                    <a:pt x="2660380" y="31237"/>
                  </a:lnTo>
                  <a:lnTo>
                    <a:pt x="2685288" y="32004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5348615" y="5371589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6052634" y="5072824"/>
            <a:ext cx="749935" cy="533400"/>
            <a:chOff x="6052634" y="5072824"/>
            <a:chExt cx="749935" cy="533400"/>
          </a:xfrm>
        </p:grpSpPr>
        <p:sp>
          <p:nvSpPr>
            <p:cNvPr id="93" name="object 93"/>
            <p:cNvSpPr/>
            <p:nvPr/>
          </p:nvSpPr>
          <p:spPr>
            <a:xfrm>
              <a:off x="6066921" y="5087111"/>
              <a:ext cx="721360" cy="504825"/>
            </a:xfrm>
            <a:custGeom>
              <a:avLst/>
              <a:gdLst/>
              <a:ahLst/>
              <a:cxnLst/>
              <a:rect l="l" t="t" r="r" b="b"/>
              <a:pathLst>
                <a:path w="721359" h="504825">
                  <a:moveTo>
                    <a:pt x="0" y="402335"/>
                  </a:moveTo>
                  <a:lnTo>
                    <a:pt x="20764" y="423648"/>
                  </a:lnTo>
                  <a:lnTo>
                    <a:pt x="36956" y="448246"/>
                  </a:lnTo>
                  <a:lnTo>
                    <a:pt x="48005" y="475416"/>
                  </a:lnTo>
                  <a:lnTo>
                    <a:pt x="53339" y="504443"/>
                  </a:lnTo>
                </a:path>
                <a:path w="721359" h="504825">
                  <a:moveTo>
                    <a:pt x="699515" y="0"/>
                  </a:moveTo>
                  <a:lnTo>
                    <a:pt x="695777" y="29741"/>
                  </a:lnTo>
                  <a:lnTo>
                    <a:pt x="698182" y="63055"/>
                  </a:lnTo>
                  <a:lnTo>
                    <a:pt x="706588" y="98369"/>
                  </a:lnTo>
                  <a:lnTo>
                    <a:pt x="720851" y="134111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350386" y="5145024"/>
              <a:ext cx="137160" cy="1295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/>
          <p:nvPr/>
        </p:nvSpPr>
        <p:spPr>
          <a:xfrm>
            <a:off x="6567815" y="5100318"/>
            <a:ext cx="12509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γ</a:t>
            </a:r>
            <a:endParaRPr sz="14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472814" y="389635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7860669" y="4235195"/>
            <a:ext cx="762000" cy="381000"/>
          </a:xfrm>
          <a:custGeom>
            <a:avLst/>
            <a:gdLst/>
            <a:ahLst/>
            <a:cxnLst/>
            <a:rect l="l" t="t" r="r" b="b"/>
            <a:pathLst>
              <a:path w="762000" h="381000">
                <a:moveTo>
                  <a:pt x="0" y="380999"/>
                </a:moveTo>
                <a:lnTo>
                  <a:pt x="761999" y="0"/>
                </a:lnTo>
              </a:path>
            </a:pathLst>
          </a:custGeom>
          <a:ln w="28574">
            <a:solidFill>
              <a:srgbClr val="0065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50596"/>
            <a:ext cx="6426200" cy="666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FF"/>
                </a:solidFill>
              </a:rPr>
              <a:t>Refraction at Convex</a:t>
            </a:r>
            <a:r>
              <a:rPr spc="25" dirty="0">
                <a:solidFill>
                  <a:srgbClr val="0000FF"/>
                </a:solidFill>
              </a:rPr>
              <a:t> </a:t>
            </a:r>
            <a:r>
              <a:rPr spc="-5" dirty="0">
                <a:solidFill>
                  <a:srgbClr val="0000FF"/>
                </a:solidFill>
              </a:rPr>
              <a:t>Surface: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CC3200"/>
                </a:solidFill>
              </a:rPr>
              <a:t>(From </a:t>
            </a:r>
            <a:r>
              <a:rPr sz="2000" spc="-5" dirty="0">
                <a:solidFill>
                  <a:srgbClr val="CC3200"/>
                </a:solidFill>
              </a:rPr>
              <a:t>Denser Medium </a:t>
            </a:r>
            <a:r>
              <a:rPr sz="2000" dirty="0">
                <a:solidFill>
                  <a:srgbClr val="CC3200"/>
                </a:solidFill>
              </a:rPr>
              <a:t>to </a:t>
            </a:r>
            <a:r>
              <a:rPr sz="2000" spc="-5" dirty="0">
                <a:solidFill>
                  <a:srgbClr val="CC3200"/>
                </a:solidFill>
              </a:rPr>
              <a:t>Rarer Medium </a:t>
            </a:r>
            <a:r>
              <a:rPr sz="2000" dirty="0">
                <a:solidFill>
                  <a:srgbClr val="CC3200"/>
                </a:solidFill>
              </a:rPr>
              <a:t>- </a:t>
            </a:r>
            <a:r>
              <a:rPr sz="2000" dirty="0">
                <a:solidFill>
                  <a:srgbClr val="FF00FF"/>
                </a:solidFill>
              </a:rPr>
              <a:t>Real</a:t>
            </a:r>
            <a:r>
              <a:rPr sz="2000" spc="-70" dirty="0">
                <a:solidFill>
                  <a:srgbClr val="FF00FF"/>
                </a:solidFill>
              </a:rPr>
              <a:t> </a:t>
            </a:r>
            <a:r>
              <a:rPr sz="2000" spc="-10" dirty="0">
                <a:solidFill>
                  <a:srgbClr val="FF00FF"/>
                </a:solidFill>
              </a:rPr>
              <a:t>Image</a:t>
            </a:r>
            <a:r>
              <a:rPr sz="2000" spc="-10" dirty="0">
                <a:solidFill>
                  <a:srgbClr val="CC3200"/>
                </a:solidFill>
              </a:rPr>
              <a:t>)</a:t>
            </a:r>
            <a:endParaRPr sz="2000"/>
          </a:p>
        </p:txBody>
      </p:sp>
      <p:grpSp>
        <p:nvGrpSpPr>
          <p:cNvPr id="3" name="object 3"/>
          <p:cNvGrpSpPr/>
          <p:nvPr/>
        </p:nvGrpSpPr>
        <p:grpSpPr>
          <a:xfrm>
            <a:off x="4888869" y="1477708"/>
            <a:ext cx="4281805" cy="2162175"/>
            <a:chOff x="4888869" y="1477708"/>
            <a:chExt cx="4281805" cy="2162175"/>
          </a:xfrm>
        </p:grpSpPr>
        <p:sp>
          <p:nvSpPr>
            <p:cNvPr id="4" name="object 4"/>
            <p:cNvSpPr/>
            <p:nvPr/>
          </p:nvSpPr>
          <p:spPr>
            <a:xfrm>
              <a:off x="4888869" y="1491995"/>
              <a:ext cx="2078989" cy="2133600"/>
            </a:xfrm>
            <a:custGeom>
              <a:avLst/>
              <a:gdLst/>
              <a:ahLst/>
              <a:cxnLst/>
              <a:rect l="l" t="t" r="r" b="b"/>
              <a:pathLst>
                <a:path w="2078990" h="2133600">
                  <a:moveTo>
                    <a:pt x="2078735" y="2133599"/>
                  </a:moveTo>
                  <a:lnTo>
                    <a:pt x="2078735" y="0"/>
                  </a:lnTo>
                  <a:lnTo>
                    <a:pt x="0" y="0"/>
                  </a:lnTo>
                  <a:lnTo>
                    <a:pt x="0" y="2133599"/>
                  </a:lnTo>
                  <a:lnTo>
                    <a:pt x="2078735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888865" y="1477708"/>
              <a:ext cx="2078989" cy="2162175"/>
            </a:xfrm>
            <a:custGeom>
              <a:avLst/>
              <a:gdLst/>
              <a:ahLst/>
              <a:cxnLst/>
              <a:rect l="l" t="t" r="r" b="b"/>
              <a:pathLst>
                <a:path w="2078990" h="2162175">
                  <a:moveTo>
                    <a:pt x="2078736" y="2133600"/>
                  </a:moveTo>
                  <a:lnTo>
                    <a:pt x="0" y="2133600"/>
                  </a:lnTo>
                  <a:lnTo>
                    <a:pt x="0" y="2162175"/>
                  </a:lnTo>
                  <a:lnTo>
                    <a:pt x="2078736" y="2162175"/>
                  </a:lnTo>
                  <a:lnTo>
                    <a:pt x="2078736" y="2133600"/>
                  </a:lnTo>
                  <a:close/>
                </a:path>
                <a:path w="2078990" h="2162175">
                  <a:moveTo>
                    <a:pt x="2078736" y="0"/>
                  </a:moveTo>
                  <a:lnTo>
                    <a:pt x="0" y="0"/>
                  </a:lnTo>
                  <a:lnTo>
                    <a:pt x="0" y="28575"/>
                  </a:lnTo>
                  <a:lnTo>
                    <a:pt x="2078736" y="28575"/>
                  </a:lnTo>
                  <a:lnTo>
                    <a:pt x="2078736" y="0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67605" y="1491995"/>
              <a:ext cx="436245" cy="2133600"/>
            </a:xfrm>
            <a:custGeom>
              <a:avLst/>
              <a:gdLst/>
              <a:ahLst/>
              <a:cxnLst/>
              <a:rect l="l" t="t" r="r" b="b"/>
              <a:pathLst>
                <a:path w="436245" h="2133600">
                  <a:moveTo>
                    <a:pt x="435863" y="1007363"/>
                  </a:moveTo>
                  <a:lnTo>
                    <a:pt x="434533" y="959119"/>
                  </a:lnTo>
                  <a:lnTo>
                    <a:pt x="430624" y="911216"/>
                  </a:lnTo>
                  <a:lnTo>
                    <a:pt x="424259" y="863640"/>
                  </a:lnTo>
                  <a:lnTo>
                    <a:pt x="415560" y="816375"/>
                  </a:lnTo>
                  <a:lnTo>
                    <a:pt x="404651" y="769402"/>
                  </a:lnTo>
                  <a:lnTo>
                    <a:pt x="391655" y="722708"/>
                  </a:lnTo>
                  <a:lnTo>
                    <a:pt x="376694" y="676274"/>
                  </a:lnTo>
                  <a:lnTo>
                    <a:pt x="359890" y="630085"/>
                  </a:lnTo>
                  <a:lnTo>
                    <a:pt x="341368" y="584124"/>
                  </a:lnTo>
                  <a:lnTo>
                    <a:pt x="321249" y="538376"/>
                  </a:lnTo>
                  <a:lnTo>
                    <a:pt x="299656" y="492823"/>
                  </a:lnTo>
                  <a:lnTo>
                    <a:pt x="276713" y="447450"/>
                  </a:lnTo>
                  <a:lnTo>
                    <a:pt x="252541" y="402240"/>
                  </a:lnTo>
                  <a:lnTo>
                    <a:pt x="227264" y="357177"/>
                  </a:lnTo>
                  <a:lnTo>
                    <a:pt x="201005" y="312244"/>
                  </a:lnTo>
                  <a:lnTo>
                    <a:pt x="173887" y="267425"/>
                  </a:lnTo>
                  <a:lnTo>
                    <a:pt x="146031" y="222705"/>
                  </a:lnTo>
                  <a:lnTo>
                    <a:pt x="117562" y="178066"/>
                  </a:lnTo>
                  <a:lnTo>
                    <a:pt x="88601" y="133492"/>
                  </a:lnTo>
                  <a:lnTo>
                    <a:pt x="59272" y="88967"/>
                  </a:lnTo>
                  <a:lnTo>
                    <a:pt x="29697" y="44475"/>
                  </a:lnTo>
                  <a:lnTo>
                    <a:pt x="0" y="0"/>
                  </a:lnTo>
                  <a:lnTo>
                    <a:pt x="0" y="2133599"/>
                  </a:lnTo>
                  <a:lnTo>
                    <a:pt x="27225" y="2085405"/>
                  </a:lnTo>
                  <a:lnTo>
                    <a:pt x="54356" y="2037224"/>
                  </a:lnTo>
                  <a:lnTo>
                    <a:pt x="81298" y="1989069"/>
                  </a:lnTo>
                  <a:lnTo>
                    <a:pt x="107957" y="1940955"/>
                  </a:lnTo>
                  <a:lnTo>
                    <a:pt x="134236" y="1892893"/>
                  </a:lnTo>
                  <a:lnTo>
                    <a:pt x="160043" y="1844897"/>
                  </a:lnTo>
                  <a:lnTo>
                    <a:pt x="185283" y="1796980"/>
                  </a:lnTo>
                  <a:lnTo>
                    <a:pt x="209860" y="1749156"/>
                  </a:lnTo>
                  <a:lnTo>
                    <a:pt x="233680" y="1701438"/>
                  </a:lnTo>
                  <a:lnTo>
                    <a:pt x="256650" y="1653839"/>
                  </a:lnTo>
                  <a:lnTo>
                    <a:pt x="278673" y="1606373"/>
                  </a:lnTo>
                  <a:lnTo>
                    <a:pt x="299656" y="1559051"/>
                  </a:lnTo>
                  <a:lnTo>
                    <a:pt x="319504" y="1511889"/>
                  </a:lnTo>
                  <a:lnTo>
                    <a:pt x="338122" y="1464899"/>
                  </a:lnTo>
                  <a:lnTo>
                    <a:pt x="355416" y="1418093"/>
                  </a:lnTo>
                  <a:lnTo>
                    <a:pt x="371291" y="1371487"/>
                  </a:lnTo>
                  <a:lnTo>
                    <a:pt x="385653" y="1325091"/>
                  </a:lnTo>
                  <a:lnTo>
                    <a:pt x="398406" y="1278921"/>
                  </a:lnTo>
                  <a:lnTo>
                    <a:pt x="409458" y="1232989"/>
                  </a:lnTo>
                  <a:lnTo>
                    <a:pt x="418711" y="1187308"/>
                  </a:lnTo>
                  <a:lnTo>
                    <a:pt x="426074" y="1141892"/>
                  </a:lnTo>
                  <a:lnTo>
                    <a:pt x="431449" y="1096754"/>
                  </a:lnTo>
                  <a:lnTo>
                    <a:pt x="434744" y="1051907"/>
                  </a:lnTo>
                  <a:lnTo>
                    <a:pt x="435863" y="1007363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67605" y="1491995"/>
              <a:ext cx="436245" cy="2133600"/>
            </a:xfrm>
            <a:custGeom>
              <a:avLst/>
              <a:gdLst/>
              <a:ahLst/>
              <a:cxnLst/>
              <a:rect l="l" t="t" r="r" b="b"/>
              <a:pathLst>
                <a:path w="436245" h="2133600">
                  <a:moveTo>
                    <a:pt x="0" y="0"/>
                  </a:moveTo>
                  <a:lnTo>
                    <a:pt x="29697" y="44475"/>
                  </a:lnTo>
                  <a:lnTo>
                    <a:pt x="59272" y="88967"/>
                  </a:lnTo>
                  <a:lnTo>
                    <a:pt x="88601" y="133492"/>
                  </a:lnTo>
                  <a:lnTo>
                    <a:pt x="117562" y="178066"/>
                  </a:lnTo>
                  <a:lnTo>
                    <a:pt x="146031" y="222705"/>
                  </a:lnTo>
                  <a:lnTo>
                    <a:pt x="173887" y="267425"/>
                  </a:lnTo>
                  <a:lnTo>
                    <a:pt x="201005" y="312244"/>
                  </a:lnTo>
                  <a:lnTo>
                    <a:pt x="227264" y="357177"/>
                  </a:lnTo>
                  <a:lnTo>
                    <a:pt x="252541" y="402240"/>
                  </a:lnTo>
                  <a:lnTo>
                    <a:pt x="276713" y="447450"/>
                  </a:lnTo>
                  <a:lnTo>
                    <a:pt x="299656" y="492823"/>
                  </a:lnTo>
                  <a:lnTo>
                    <a:pt x="321249" y="538376"/>
                  </a:lnTo>
                  <a:lnTo>
                    <a:pt x="341368" y="584124"/>
                  </a:lnTo>
                  <a:lnTo>
                    <a:pt x="359890" y="630085"/>
                  </a:lnTo>
                  <a:lnTo>
                    <a:pt x="376694" y="676274"/>
                  </a:lnTo>
                  <a:lnTo>
                    <a:pt x="391655" y="722708"/>
                  </a:lnTo>
                  <a:lnTo>
                    <a:pt x="404651" y="769402"/>
                  </a:lnTo>
                  <a:lnTo>
                    <a:pt x="415560" y="816375"/>
                  </a:lnTo>
                  <a:lnTo>
                    <a:pt x="424259" y="863640"/>
                  </a:lnTo>
                  <a:lnTo>
                    <a:pt x="430624" y="911216"/>
                  </a:lnTo>
                  <a:lnTo>
                    <a:pt x="434533" y="959119"/>
                  </a:lnTo>
                  <a:lnTo>
                    <a:pt x="435863" y="1007363"/>
                  </a:lnTo>
                  <a:lnTo>
                    <a:pt x="434744" y="1051907"/>
                  </a:lnTo>
                  <a:lnTo>
                    <a:pt x="431449" y="1096754"/>
                  </a:lnTo>
                  <a:lnTo>
                    <a:pt x="426074" y="1141892"/>
                  </a:lnTo>
                  <a:lnTo>
                    <a:pt x="418711" y="1187308"/>
                  </a:lnTo>
                  <a:lnTo>
                    <a:pt x="409458" y="1232989"/>
                  </a:lnTo>
                  <a:lnTo>
                    <a:pt x="398406" y="1278921"/>
                  </a:lnTo>
                  <a:lnTo>
                    <a:pt x="385653" y="1325091"/>
                  </a:lnTo>
                  <a:lnTo>
                    <a:pt x="371291" y="1371487"/>
                  </a:lnTo>
                  <a:lnTo>
                    <a:pt x="355416" y="1418093"/>
                  </a:lnTo>
                  <a:lnTo>
                    <a:pt x="338122" y="1464899"/>
                  </a:lnTo>
                  <a:lnTo>
                    <a:pt x="319504" y="1511889"/>
                  </a:lnTo>
                  <a:lnTo>
                    <a:pt x="299656" y="1559051"/>
                  </a:lnTo>
                  <a:lnTo>
                    <a:pt x="278673" y="1606373"/>
                  </a:lnTo>
                  <a:lnTo>
                    <a:pt x="256650" y="1653839"/>
                  </a:lnTo>
                  <a:lnTo>
                    <a:pt x="233680" y="1701438"/>
                  </a:lnTo>
                  <a:lnTo>
                    <a:pt x="209860" y="1749156"/>
                  </a:lnTo>
                  <a:lnTo>
                    <a:pt x="185283" y="1796980"/>
                  </a:lnTo>
                  <a:lnTo>
                    <a:pt x="160043" y="1844897"/>
                  </a:lnTo>
                  <a:lnTo>
                    <a:pt x="134236" y="1892893"/>
                  </a:lnTo>
                  <a:lnTo>
                    <a:pt x="107957" y="1940955"/>
                  </a:lnTo>
                  <a:lnTo>
                    <a:pt x="81298" y="1989069"/>
                  </a:lnTo>
                  <a:lnTo>
                    <a:pt x="54356" y="2037224"/>
                  </a:lnTo>
                  <a:lnTo>
                    <a:pt x="27225" y="2085405"/>
                  </a:lnTo>
                  <a:lnTo>
                    <a:pt x="0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46269" y="1568195"/>
              <a:ext cx="0" cy="1981200"/>
            </a:xfrm>
            <a:custGeom>
              <a:avLst/>
              <a:gdLst/>
              <a:ahLst/>
              <a:cxnLst/>
              <a:rect l="l" t="t" r="r" b="b"/>
              <a:pathLst>
                <a:path h="1981200">
                  <a:moveTo>
                    <a:pt x="0" y="0"/>
                  </a:moveTo>
                  <a:lnTo>
                    <a:pt x="0" y="1981199"/>
                  </a:lnTo>
                </a:path>
              </a:pathLst>
            </a:custGeom>
            <a:ln w="57149">
              <a:solidFill>
                <a:srgbClr val="CC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10318" y="2387536"/>
              <a:ext cx="83438" cy="22669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93669" y="2602991"/>
              <a:ext cx="3962400" cy="0"/>
            </a:xfrm>
            <a:custGeom>
              <a:avLst/>
              <a:gdLst/>
              <a:ahLst/>
              <a:cxnLst/>
              <a:rect l="l" t="t" r="r" b="b"/>
              <a:pathLst>
                <a:path w="3962400">
                  <a:moveTo>
                    <a:pt x="0" y="0"/>
                  </a:moveTo>
                  <a:lnTo>
                    <a:pt x="39623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84270" y="2673096"/>
              <a:ext cx="1219200" cy="76200"/>
            </a:xfrm>
            <a:custGeom>
              <a:avLst/>
              <a:gdLst/>
              <a:ahLst/>
              <a:cxnLst/>
              <a:rect l="l" t="t" r="r" b="b"/>
              <a:pathLst>
                <a:path w="12192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1219200" h="76200">
                  <a:moveTo>
                    <a:pt x="1155192" y="47244"/>
                  </a:moveTo>
                  <a:lnTo>
                    <a:pt x="11551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155192" y="47244"/>
                  </a:lnTo>
                  <a:close/>
                </a:path>
                <a:path w="12192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1219200" h="76200">
                  <a:moveTo>
                    <a:pt x="1219200" y="38100"/>
                  </a:moveTo>
                  <a:lnTo>
                    <a:pt x="1143000" y="0"/>
                  </a:lnTo>
                  <a:lnTo>
                    <a:pt x="1143000" y="28956"/>
                  </a:lnTo>
                  <a:lnTo>
                    <a:pt x="1155192" y="28956"/>
                  </a:lnTo>
                  <a:lnTo>
                    <a:pt x="1155192" y="70104"/>
                  </a:lnTo>
                  <a:lnTo>
                    <a:pt x="1219200" y="38100"/>
                  </a:lnTo>
                  <a:close/>
                </a:path>
                <a:path w="1219200" h="76200">
                  <a:moveTo>
                    <a:pt x="1155192" y="70104"/>
                  </a:moveTo>
                  <a:lnTo>
                    <a:pt x="1155192" y="47244"/>
                  </a:lnTo>
                  <a:lnTo>
                    <a:pt x="1143000" y="47244"/>
                  </a:lnTo>
                  <a:lnTo>
                    <a:pt x="1143000" y="76200"/>
                  </a:lnTo>
                  <a:lnTo>
                    <a:pt x="1155192" y="70104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056515" y="2645154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2715" y="2399791"/>
            <a:ext cx="977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179382" y="1477708"/>
            <a:ext cx="3838575" cy="1139825"/>
            <a:chOff x="5179382" y="1477708"/>
            <a:chExt cx="3838575" cy="1139825"/>
          </a:xfrm>
        </p:grpSpPr>
        <p:sp>
          <p:nvSpPr>
            <p:cNvPr id="15" name="object 15"/>
            <p:cNvSpPr/>
            <p:nvPr/>
          </p:nvSpPr>
          <p:spPr>
            <a:xfrm>
              <a:off x="5193669" y="1917191"/>
              <a:ext cx="2057400" cy="685800"/>
            </a:xfrm>
            <a:custGeom>
              <a:avLst/>
              <a:gdLst/>
              <a:ahLst/>
              <a:cxnLst/>
              <a:rect l="l" t="t" r="r" b="b"/>
              <a:pathLst>
                <a:path w="2057400" h="685800">
                  <a:moveTo>
                    <a:pt x="0" y="685799"/>
                  </a:moveTo>
                  <a:lnTo>
                    <a:pt x="20573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51069" y="1917191"/>
              <a:ext cx="0" cy="685800"/>
            </a:xfrm>
            <a:custGeom>
              <a:avLst/>
              <a:gdLst/>
              <a:ahLst/>
              <a:cxnLst/>
              <a:rect l="l" t="t" r="r" b="b"/>
              <a:pathLst>
                <a:path h="685800">
                  <a:moveTo>
                    <a:pt x="0" y="0"/>
                  </a:moveTo>
                  <a:lnTo>
                    <a:pt x="0" y="685799"/>
                  </a:lnTo>
                </a:path>
              </a:pathLst>
            </a:custGeom>
            <a:ln w="28574">
              <a:solidFill>
                <a:srgbClr val="FF3298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51069" y="1491995"/>
              <a:ext cx="1143000" cy="425450"/>
            </a:xfrm>
            <a:custGeom>
              <a:avLst/>
              <a:gdLst/>
              <a:ahLst/>
              <a:cxnLst/>
              <a:rect l="l" t="t" r="r" b="b"/>
              <a:pathLst>
                <a:path w="1143000" h="425450">
                  <a:moveTo>
                    <a:pt x="0" y="425195"/>
                  </a:moveTo>
                  <a:lnTo>
                    <a:pt x="11429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251069" y="1917191"/>
              <a:ext cx="1752600" cy="685800"/>
            </a:xfrm>
            <a:custGeom>
              <a:avLst/>
              <a:gdLst/>
              <a:ahLst/>
              <a:cxnLst/>
              <a:rect l="l" t="t" r="r" b="b"/>
              <a:pathLst>
                <a:path w="1752600" h="685800">
                  <a:moveTo>
                    <a:pt x="0" y="0"/>
                  </a:moveTo>
                  <a:lnTo>
                    <a:pt x="1752599" y="6857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930013" y="2631438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63114" y="2399791"/>
            <a:ext cx="20154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1878964" algn="l"/>
              </a:tabLst>
            </a:pPr>
            <a:r>
              <a:rPr sz="2700" b="1" baseline="-32407" dirty="0">
                <a:solidFill>
                  <a:srgbClr val="FF3299"/>
                </a:solidFill>
                <a:latin typeface="Arial"/>
                <a:cs typeface="Arial"/>
              </a:rPr>
              <a:t>M</a:t>
            </a:r>
            <a:r>
              <a:rPr sz="2700" b="1" spc="-307" baseline="-32407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2200" b="1" spc="-90" dirty="0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sz="2700" b="1" spc="-135" baseline="-29320" dirty="0">
                <a:solidFill>
                  <a:srgbClr val="007F00"/>
                </a:solidFill>
                <a:latin typeface="Arial"/>
                <a:cs typeface="Arial"/>
              </a:rPr>
              <a:t>P	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274186" y="2173224"/>
            <a:ext cx="1961514" cy="497205"/>
            <a:chOff x="6274186" y="2173224"/>
            <a:chExt cx="1961514" cy="497205"/>
          </a:xfrm>
        </p:grpSpPr>
        <p:sp>
          <p:nvSpPr>
            <p:cNvPr id="22" name="object 22"/>
            <p:cNvSpPr/>
            <p:nvPr/>
          </p:nvSpPr>
          <p:spPr>
            <a:xfrm>
              <a:off x="6739006" y="253746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53406" y="253746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274186" y="2173224"/>
              <a:ext cx="137160" cy="1295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098414" y="2199132"/>
              <a:ext cx="137160" cy="1173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031115" y="3292854"/>
            <a:ext cx="1889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Denser Medium</a:t>
            </a:r>
            <a:r>
              <a:rPr sz="1600" b="1" spc="204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2700" b="1" spc="44" baseline="4629" dirty="0">
                <a:solidFill>
                  <a:srgbClr val="993200"/>
                </a:solidFill>
                <a:latin typeface="Arial"/>
                <a:cs typeface="Arial"/>
              </a:rPr>
              <a:t>µ</a:t>
            </a:r>
            <a:r>
              <a:rPr sz="1800" b="1" spc="44" baseline="-16203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endParaRPr sz="1800" baseline="-16203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25703" y="2276347"/>
            <a:ext cx="41020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sz="1800" b="1" spc="2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3300" b="1" spc="-7" baseline="-23989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3300" baseline="-23989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496118" y="2390584"/>
            <a:ext cx="1967230" cy="226695"/>
            <a:chOff x="6496118" y="2390584"/>
            <a:chExt cx="1967230" cy="226695"/>
          </a:xfrm>
        </p:grpSpPr>
        <p:sp>
          <p:nvSpPr>
            <p:cNvPr id="29" name="object 29"/>
            <p:cNvSpPr/>
            <p:nvPr/>
          </p:nvSpPr>
          <p:spPr>
            <a:xfrm>
              <a:off x="8379782" y="2390584"/>
              <a:ext cx="83438" cy="2266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96118" y="2390584"/>
              <a:ext cx="83438" cy="22669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168014" y="2264154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80515" y="2128518"/>
            <a:ext cx="254635" cy="87884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γ</a:t>
            </a:r>
            <a:endParaRPr sz="1800">
              <a:latin typeface="Arial"/>
              <a:cs typeface="Arial"/>
            </a:endParaRPr>
          </a:p>
          <a:p>
            <a:pPr marL="75565">
              <a:lnSpc>
                <a:spcPct val="100000"/>
              </a:lnSpc>
              <a:spcBef>
                <a:spcPts val="12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628706" y="2104072"/>
            <a:ext cx="97154" cy="1565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177414" y="1518919"/>
            <a:ext cx="5276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ts val="1980"/>
              </a:lnSpc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80614" y="3026154"/>
            <a:ext cx="174942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970" algn="ctr">
              <a:lnSpc>
                <a:spcPts val="213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130"/>
              </a:lnSpc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Rarer Medium</a:t>
            </a:r>
            <a:r>
              <a:rPr sz="1600" b="1" spc="24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2700" b="1" spc="44" baseline="4629" dirty="0">
                <a:solidFill>
                  <a:srgbClr val="0065FF"/>
                </a:solidFill>
                <a:latin typeface="Arial"/>
                <a:cs typeface="Arial"/>
              </a:rPr>
              <a:t>µ</a:t>
            </a:r>
            <a:r>
              <a:rPr sz="1800" b="1" spc="44" baseline="-16203" dirty="0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800" baseline="-16203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70907" y="2433319"/>
            <a:ext cx="241935" cy="87884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300"/>
              </a:spcBef>
            </a:pPr>
            <a:r>
              <a:rPr sz="1800" b="1" spc="-10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320414" y="98551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193670" y="1172908"/>
            <a:ext cx="3804285" cy="1974214"/>
            <a:chOff x="5193670" y="1172908"/>
            <a:chExt cx="3804285" cy="1974214"/>
          </a:xfrm>
        </p:grpSpPr>
        <p:sp>
          <p:nvSpPr>
            <p:cNvPr id="39" name="object 39"/>
            <p:cNvSpPr/>
            <p:nvPr/>
          </p:nvSpPr>
          <p:spPr>
            <a:xfrm>
              <a:off x="5193665" y="3037344"/>
              <a:ext cx="3804285" cy="109855"/>
            </a:xfrm>
            <a:custGeom>
              <a:avLst/>
              <a:gdLst/>
              <a:ahLst/>
              <a:cxnLst/>
              <a:rect l="l" t="t" r="r" b="b"/>
              <a:pathLst>
                <a:path w="3804284" h="109855">
                  <a:moveTo>
                    <a:pt x="2209800" y="54864"/>
                  </a:moveTo>
                  <a:lnTo>
                    <a:pt x="2133600" y="16764"/>
                  </a:lnTo>
                  <a:lnTo>
                    <a:pt x="2133600" y="45720"/>
                  </a:lnTo>
                  <a:lnTo>
                    <a:pt x="76200" y="45720"/>
                  </a:lnTo>
                  <a:lnTo>
                    <a:pt x="76200" y="16764"/>
                  </a:lnTo>
                  <a:lnTo>
                    <a:pt x="0" y="54864"/>
                  </a:lnTo>
                  <a:lnTo>
                    <a:pt x="64008" y="86868"/>
                  </a:lnTo>
                  <a:lnTo>
                    <a:pt x="76200" y="92964"/>
                  </a:lnTo>
                  <a:lnTo>
                    <a:pt x="76200" y="64008"/>
                  </a:lnTo>
                  <a:lnTo>
                    <a:pt x="2133600" y="64008"/>
                  </a:lnTo>
                  <a:lnTo>
                    <a:pt x="2133600" y="92964"/>
                  </a:lnTo>
                  <a:lnTo>
                    <a:pt x="2145792" y="86868"/>
                  </a:lnTo>
                  <a:lnTo>
                    <a:pt x="2209800" y="54864"/>
                  </a:lnTo>
                  <a:close/>
                </a:path>
                <a:path w="3804284" h="109855">
                  <a:moveTo>
                    <a:pt x="3803904" y="54864"/>
                  </a:moveTo>
                  <a:lnTo>
                    <a:pt x="3712464" y="1524"/>
                  </a:lnTo>
                  <a:lnTo>
                    <a:pt x="3707892" y="0"/>
                  </a:lnTo>
                  <a:lnTo>
                    <a:pt x="3703320" y="1524"/>
                  </a:lnTo>
                  <a:lnTo>
                    <a:pt x="3697224" y="10668"/>
                  </a:lnTo>
                  <a:lnTo>
                    <a:pt x="3698748" y="15240"/>
                  </a:lnTo>
                  <a:lnTo>
                    <a:pt x="3703320" y="18288"/>
                  </a:lnTo>
                  <a:lnTo>
                    <a:pt x="3750614" y="45720"/>
                  </a:lnTo>
                  <a:lnTo>
                    <a:pt x="2269185" y="45720"/>
                  </a:lnTo>
                  <a:lnTo>
                    <a:pt x="2316480" y="18288"/>
                  </a:lnTo>
                  <a:lnTo>
                    <a:pt x="2321052" y="15240"/>
                  </a:lnTo>
                  <a:lnTo>
                    <a:pt x="2322576" y="10668"/>
                  </a:lnTo>
                  <a:lnTo>
                    <a:pt x="2316480" y="1524"/>
                  </a:lnTo>
                  <a:lnTo>
                    <a:pt x="2310384" y="0"/>
                  </a:lnTo>
                  <a:lnTo>
                    <a:pt x="2305812" y="1524"/>
                  </a:lnTo>
                  <a:lnTo>
                    <a:pt x="2215896" y="54864"/>
                  </a:lnTo>
                  <a:lnTo>
                    <a:pt x="2235708" y="66611"/>
                  </a:lnTo>
                  <a:lnTo>
                    <a:pt x="2305812" y="108204"/>
                  </a:lnTo>
                  <a:lnTo>
                    <a:pt x="2310384" y="109728"/>
                  </a:lnTo>
                  <a:lnTo>
                    <a:pt x="2316480" y="108204"/>
                  </a:lnTo>
                  <a:lnTo>
                    <a:pt x="2322576" y="99060"/>
                  </a:lnTo>
                  <a:lnTo>
                    <a:pt x="2321052" y="92964"/>
                  </a:lnTo>
                  <a:lnTo>
                    <a:pt x="2316480" y="91440"/>
                  </a:lnTo>
                  <a:lnTo>
                    <a:pt x="2269185" y="64008"/>
                  </a:lnTo>
                  <a:lnTo>
                    <a:pt x="3750614" y="64008"/>
                  </a:lnTo>
                  <a:lnTo>
                    <a:pt x="3703320" y="91440"/>
                  </a:lnTo>
                  <a:lnTo>
                    <a:pt x="3698748" y="92964"/>
                  </a:lnTo>
                  <a:lnTo>
                    <a:pt x="3697224" y="99060"/>
                  </a:lnTo>
                  <a:lnTo>
                    <a:pt x="3703320" y="108204"/>
                  </a:lnTo>
                  <a:lnTo>
                    <a:pt x="3707892" y="109728"/>
                  </a:lnTo>
                  <a:lnTo>
                    <a:pt x="3712464" y="108204"/>
                  </a:lnTo>
                  <a:lnTo>
                    <a:pt x="3784092" y="66421"/>
                  </a:lnTo>
                  <a:lnTo>
                    <a:pt x="3803904" y="54864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60469" y="1187195"/>
              <a:ext cx="2057400" cy="1371600"/>
            </a:xfrm>
            <a:custGeom>
              <a:avLst/>
              <a:gdLst/>
              <a:ahLst/>
              <a:cxnLst/>
              <a:rect l="l" t="t" r="r" b="b"/>
              <a:pathLst>
                <a:path w="2057400" h="1371600">
                  <a:moveTo>
                    <a:pt x="0" y="1371599"/>
                  </a:moveTo>
                  <a:lnTo>
                    <a:pt x="2057399" y="0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6504315" y="212851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501005" y="1720595"/>
            <a:ext cx="55244" cy="304800"/>
          </a:xfrm>
          <a:custGeom>
            <a:avLst/>
            <a:gdLst/>
            <a:ahLst/>
            <a:cxnLst/>
            <a:rect l="l" t="t" r="r" b="b"/>
            <a:pathLst>
              <a:path w="55245" h="304800">
                <a:moveTo>
                  <a:pt x="0" y="0"/>
                </a:moveTo>
                <a:lnTo>
                  <a:pt x="23360" y="32908"/>
                </a:lnTo>
                <a:lnTo>
                  <a:pt x="40576" y="71246"/>
                </a:lnTo>
                <a:lnTo>
                  <a:pt x="51220" y="113585"/>
                </a:lnTo>
                <a:lnTo>
                  <a:pt x="54863" y="158495"/>
                </a:lnTo>
                <a:lnTo>
                  <a:pt x="52030" y="199143"/>
                </a:lnTo>
                <a:lnTo>
                  <a:pt x="43624" y="237934"/>
                </a:lnTo>
                <a:lnTo>
                  <a:pt x="29789" y="273581"/>
                </a:lnTo>
                <a:lnTo>
                  <a:pt x="10667" y="304799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3" name="object 43"/>
          <p:cNvGrpSpPr/>
          <p:nvPr/>
        </p:nvGrpSpPr>
        <p:grpSpPr>
          <a:xfrm>
            <a:off x="1445585" y="2239708"/>
            <a:ext cx="2771775" cy="790575"/>
            <a:chOff x="1445585" y="2239708"/>
            <a:chExt cx="2771775" cy="790575"/>
          </a:xfrm>
        </p:grpSpPr>
        <p:sp>
          <p:nvSpPr>
            <p:cNvPr id="44" name="object 44"/>
            <p:cNvSpPr/>
            <p:nvPr/>
          </p:nvSpPr>
          <p:spPr>
            <a:xfrm>
              <a:off x="1459873" y="22539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59873" y="22539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612270" y="26349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298330" y="2204718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89417" y="2204718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2	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0000FF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22912" y="2448559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05212" y="3574794"/>
            <a:ext cx="6678930" cy="666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Refraction at Convex</a:t>
            </a:r>
            <a:r>
              <a:rPr sz="2200" b="1" spc="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Surface: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(From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Denser Medium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to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Rarer Medium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- </a:t>
            </a:r>
            <a:r>
              <a:rPr sz="2000" b="1" spc="-10" dirty="0">
                <a:solidFill>
                  <a:srgbClr val="FF00FF"/>
                </a:solidFill>
                <a:latin typeface="Arial"/>
                <a:cs typeface="Arial"/>
              </a:rPr>
              <a:t>Virtual</a:t>
            </a:r>
            <a:r>
              <a:rPr sz="2000" b="1" spc="-5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FF"/>
                </a:solidFill>
                <a:latin typeface="Arial"/>
                <a:cs typeface="Arial"/>
              </a:rPr>
              <a:t>Image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445585" y="4495228"/>
            <a:ext cx="2771775" cy="790575"/>
            <a:chOff x="1445585" y="4495228"/>
            <a:chExt cx="2771775" cy="790575"/>
          </a:xfrm>
        </p:grpSpPr>
        <p:sp>
          <p:nvSpPr>
            <p:cNvPr id="52" name="object 52"/>
            <p:cNvSpPr/>
            <p:nvPr/>
          </p:nvSpPr>
          <p:spPr>
            <a:xfrm>
              <a:off x="1459873" y="450951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459873" y="450951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612270" y="489051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3298330" y="4461762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89417" y="4461762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2	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0000FF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922912" y="4704077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05212" y="5327393"/>
            <a:ext cx="6678930" cy="666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Refraction at Concave</a:t>
            </a:r>
            <a:r>
              <a:rPr sz="2200" b="1" spc="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Surface: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(From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Denser Medium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to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Rarer Medium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- </a:t>
            </a:r>
            <a:r>
              <a:rPr sz="2000" b="1" spc="-10" dirty="0">
                <a:solidFill>
                  <a:srgbClr val="FF00FF"/>
                </a:solidFill>
                <a:latin typeface="Arial"/>
                <a:cs typeface="Arial"/>
              </a:rPr>
              <a:t>Virtual</a:t>
            </a:r>
            <a:r>
              <a:rPr sz="2000" b="1" spc="-5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FF"/>
                </a:solidFill>
                <a:latin typeface="Arial"/>
                <a:cs typeface="Arial"/>
              </a:rPr>
              <a:t>Image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445585" y="6247828"/>
            <a:ext cx="2771775" cy="790575"/>
            <a:chOff x="1445585" y="6247828"/>
            <a:chExt cx="2771775" cy="790575"/>
          </a:xfrm>
        </p:grpSpPr>
        <p:sp>
          <p:nvSpPr>
            <p:cNvPr id="60" name="object 60"/>
            <p:cNvSpPr/>
            <p:nvPr/>
          </p:nvSpPr>
          <p:spPr>
            <a:xfrm>
              <a:off x="1459873" y="626211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459873" y="626211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612270" y="664311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298330" y="6214361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9417" y="6214361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2	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0000FF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22912" y="6456677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465836"/>
            <a:ext cx="8051800" cy="112585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Note:</a:t>
            </a:r>
            <a:endParaRPr sz="18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090"/>
              </a:spcBef>
              <a:tabLst>
                <a:tab pos="354965" algn="l"/>
              </a:tabLst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1.	Expression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‘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object in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rarer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medium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’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same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for whether it is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real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or  virtual image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or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convex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or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concave</a:t>
            </a:r>
            <a:r>
              <a:rPr sz="1800" b="1" spc="2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surface.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1412" y="2943858"/>
            <a:ext cx="82556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tabLst>
                <a:tab pos="330835" algn="l"/>
              </a:tabLst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2.	Expression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‘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object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denser medium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’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same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for whether it is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real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or 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virtual image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or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convex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or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concave</a:t>
            </a:r>
            <a:r>
              <a:rPr sz="1800" b="1" spc="2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surface.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3312" y="4868669"/>
            <a:ext cx="7830820" cy="14001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93065" marR="303530" indent="-342900">
              <a:lnSpc>
                <a:spcPct val="100600"/>
              </a:lnSpc>
              <a:spcBef>
                <a:spcPts val="85"/>
              </a:spcBef>
              <a:buAutoNum type="arabicPeriod" startAt="3"/>
              <a:tabLst>
                <a:tab pos="393065" algn="l"/>
                <a:tab pos="393700" algn="l"/>
              </a:tabLst>
            </a:pPr>
            <a:r>
              <a:rPr sz="1800" b="1" spc="-5" dirty="0">
                <a:solidFill>
                  <a:srgbClr val="A50020"/>
                </a:solidFill>
                <a:latin typeface="Arial"/>
                <a:cs typeface="Arial"/>
              </a:rPr>
              <a:t>However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A50020"/>
                </a:solidFill>
                <a:latin typeface="Arial"/>
                <a:cs typeface="Arial"/>
              </a:rPr>
              <a:t>values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of u, </a:t>
            </a:r>
            <a:r>
              <a:rPr sz="1800" b="1" spc="-25" dirty="0">
                <a:solidFill>
                  <a:srgbClr val="A50020"/>
                </a:solidFill>
                <a:latin typeface="Arial"/>
                <a:cs typeface="Arial"/>
              </a:rPr>
              <a:t>v, </a:t>
            </a:r>
            <a:r>
              <a:rPr sz="1800" b="1" spc="-5" dirty="0">
                <a:solidFill>
                  <a:srgbClr val="A50020"/>
                </a:solidFill>
                <a:latin typeface="Arial"/>
                <a:cs typeface="Arial"/>
              </a:rPr>
              <a:t>R, etc. must be </a:t>
            </a:r>
            <a:r>
              <a:rPr sz="1800" b="1" spc="-10" dirty="0">
                <a:solidFill>
                  <a:srgbClr val="A50020"/>
                </a:solidFill>
                <a:latin typeface="Arial"/>
                <a:cs typeface="Arial"/>
              </a:rPr>
              <a:t>taken </a:t>
            </a:r>
            <a:r>
              <a:rPr sz="1800" b="1" spc="5" dirty="0">
                <a:solidFill>
                  <a:srgbClr val="A50020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A50020"/>
                </a:solidFill>
                <a:latin typeface="Arial"/>
                <a:cs typeface="Arial"/>
              </a:rPr>
              <a:t>proper sign  conventions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while </a:t>
            </a:r>
            <a:r>
              <a:rPr sz="1800" b="1" spc="-10" dirty="0">
                <a:solidFill>
                  <a:srgbClr val="A50020"/>
                </a:solidFill>
                <a:latin typeface="Arial"/>
                <a:cs typeface="Arial"/>
              </a:rPr>
              <a:t>solving 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A50020"/>
                </a:solidFill>
                <a:latin typeface="Arial"/>
                <a:cs typeface="Arial"/>
              </a:rPr>
              <a:t>numerical</a:t>
            </a:r>
            <a:r>
              <a:rPr sz="1800" b="1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A50020"/>
                </a:solidFill>
                <a:latin typeface="Arial"/>
                <a:cs typeface="Arial"/>
              </a:rPr>
              <a:t>problems.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 startAt="3"/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 startAt="3"/>
            </a:pPr>
            <a:endParaRPr sz="1750">
              <a:latin typeface="Arial"/>
              <a:cs typeface="Arial"/>
            </a:endParaRPr>
          </a:p>
          <a:p>
            <a:pPr marL="368935" indent="-318770">
              <a:lnSpc>
                <a:spcPct val="100000"/>
              </a:lnSpc>
              <a:buAutoNum type="arabicPeriod" startAt="3"/>
              <a:tabLst>
                <a:tab pos="368935" algn="l"/>
                <a:tab pos="36957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refractive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indices 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and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0000FF"/>
                </a:solidFill>
                <a:latin typeface="Arial"/>
                <a:cs typeface="Arial"/>
              </a:rPr>
              <a:t>2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get interchanged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 the</a:t>
            </a:r>
            <a:r>
              <a:rPr sz="1800" b="1" spc="-229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expressions.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274382" y="1782508"/>
            <a:ext cx="2771775" cy="790575"/>
            <a:chOff x="3274382" y="1782508"/>
            <a:chExt cx="2771775" cy="790575"/>
          </a:xfrm>
        </p:grpSpPr>
        <p:sp>
          <p:nvSpPr>
            <p:cNvPr id="6" name="object 6"/>
            <p:cNvSpPr/>
            <p:nvPr/>
          </p:nvSpPr>
          <p:spPr>
            <a:xfrm>
              <a:off x="3288670" y="17967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88670" y="17967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1070" y="21777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127130" y="1747519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8216" y="1747519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FF0000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51711" y="1991359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274382" y="3763708"/>
            <a:ext cx="2771775" cy="790575"/>
            <a:chOff x="3274382" y="3763708"/>
            <a:chExt cx="2771775" cy="790575"/>
          </a:xfrm>
        </p:grpSpPr>
        <p:sp>
          <p:nvSpPr>
            <p:cNvPr id="13" name="object 13"/>
            <p:cNvSpPr/>
            <p:nvPr/>
          </p:nvSpPr>
          <p:spPr>
            <a:xfrm>
              <a:off x="3288670" y="37779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88670" y="37779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41070" y="41589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7" y="0"/>
                  </a:moveTo>
                  <a:lnTo>
                    <a:pt x="1085087" y="0"/>
                  </a:lnTo>
                </a:path>
                <a:path w="2438400">
                  <a:moveTo>
                    <a:pt x="1618487" y="0"/>
                  </a:moveTo>
                  <a:lnTo>
                    <a:pt x="2438399" y="0"/>
                  </a:lnTo>
                </a:path>
              </a:pathLst>
            </a:custGeom>
            <a:ln w="190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127130" y="3728718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b="1" spc="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R="35560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18216" y="3728718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2	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494665" algn="l"/>
                <a:tab pos="84709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 u	</a:t>
            </a:r>
            <a:r>
              <a:rPr sz="2700" b="1" baseline="37037" dirty="0">
                <a:solidFill>
                  <a:srgbClr val="0000FF"/>
                </a:solidFill>
                <a:latin typeface="Arial"/>
                <a:cs typeface="Arial"/>
              </a:rPr>
              <a:t>+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51711" y="3972558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31582" y="868108"/>
            <a:ext cx="6124575" cy="3914775"/>
            <a:chOff x="3731582" y="868108"/>
            <a:chExt cx="6124575" cy="3914775"/>
          </a:xfrm>
        </p:grpSpPr>
        <p:sp>
          <p:nvSpPr>
            <p:cNvPr id="3" name="object 3"/>
            <p:cNvSpPr/>
            <p:nvPr/>
          </p:nvSpPr>
          <p:spPr>
            <a:xfrm>
              <a:off x="3745869" y="882395"/>
              <a:ext cx="6096000" cy="3886200"/>
            </a:xfrm>
            <a:custGeom>
              <a:avLst/>
              <a:gdLst/>
              <a:ahLst/>
              <a:cxnLst/>
              <a:rect l="l" t="t" r="r" b="b"/>
              <a:pathLst>
                <a:path w="6096000" h="3886200">
                  <a:moveTo>
                    <a:pt x="0" y="0"/>
                  </a:moveTo>
                  <a:lnTo>
                    <a:pt x="0" y="3886199"/>
                  </a:lnTo>
                  <a:lnTo>
                    <a:pt x="6095999" y="3886199"/>
                  </a:lnTo>
                  <a:lnTo>
                    <a:pt x="60959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36669" y="1339595"/>
              <a:ext cx="304800" cy="3048000"/>
            </a:xfrm>
            <a:custGeom>
              <a:avLst/>
              <a:gdLst/>
              <a:ahLst/>
              <a:cxnLst/>
              <a:rect l="l" t="t" r="r" b="b"/>
              <a:pathLst>
                <a:path w="304800" h="3048000">
                  <a:moveTo>
                    <a:pt x="304799" y="1438655"/>
                  </a:moveTo>
                  <a:lnTo>
                    <a:pt x="304262" y="1386307"/>
                  </a:lnTo>
                  <a:lnTo>
                    <a:pt x="302675" y="1334252"/>
                  </a:lnTo>
                  <a:lnTo>
                    <a:pt x="300075" y="1282479"/>
                  </a:lnTo>
                  <a:lnTo>
                    <a:pt x="296501" y="1230978"/>
                  </a:lnTo>
                  <a:lnTo>
                    <a:pt x="291990" y="1179739"/>
                  </a:lnTo>
                  <a:lnTo>
                    <a:pt x="286578" y="1128749"/>
                  </a:lnTo>
                  <a:lnTo>
                    <a:pt x="280305" y="1077998"/>
                  </a:lnTo>
                  <a:lnTo>
                    <a:pt x="273206" y="1027476"/>
                  </a:lnTo>
                  <a:lnTo>
                    <a:pt x="265320" y="977172"/>
                  </a:lnTo>
                  <a:lnTo>
                    <a:pt x="256684" y="927074"/>
                  </a:lnTo>
                  <a:lnTo>
                    <a:pt x="247336" y="877171"/>
                  </a:lnTo>
                  <a:lnTo>
                    <a:pt x="237313" y="827454"/>
                  </a:lnTo>
                  <a:lnTo>
                    <a:pt x="226653" y="777910"/>
                  </a:lnTo>
                  <a:lnTo>
                    <a:pt x="215393" y="728529"/>
                  </a:lnTo>
                  <a:lnTo>
                    <a:pt x="203570" y="679301"/>
                  </a:lnTo>
                  <a:lnTo>
                    <a:pt x="191223" y="630214"/>
                  </a:lnTo>
                  <a:lnTo>
                    <a:pt x="178388" y="581258"/>
                  </a:lnTo>
                  <a:lnTo>
                    <a:pt x="165103" y="532421"/>
                  </a:lnTo>
                  <a:lnTo>
                    <a:pt x="151406" y="483693"/>
                  </a:lnTo>
                  <a:lnTo>
                    <a:pt x="137334" y="435063"/>
                  </a:lnTo>
                  <a:lnTo>
                    <a:pt x="122924" y="386519"/>
                  </a:lnTo>
                  <a:lnTo>
                    <a:pt x="108215" y="338052"/>
                  </a:lnTo>
                  <a:lnTo>
                    <a:pt x="93243" y="289650"/>
                  </a:lnTo>
                  <a:lnTo>
                    <a:pt x="78046" y="241303"/>
                  </a:lnTo>
                  <a:lnTo>
                    <a:pt x="62662" y="192998"/>
                  </a:lnTo>
                  <a:lnTo>
                    <a:pt x="47127" y="144727"/>
                  </a:lnTo>
                  <a:lnTo>
                    <a:pt x="31481" y="96477"/>
                  </a:lnTo>
                  <a:lnTo>
                    <a:pt x="15759" y="48238"/>
                  </a:lnTo>
                  <a:lnTo>
                    <a:pt x="0" y="0"/>
                  </a:lnTo>
                  <a:lnTo>
                    <a:pt x="0" y="3047999"/>
                  </a:lnTo>
                  <a:lnTo>
                    <a:pt x="28537" y="2944854"/>
                  </a:lnTo>
                  <a:lnTo>
                    <a:pt x="42736" y="2893300"/>
                  </a:lnTo>
                  <a:lnTo>
                    <a:pt x="56852" y="2841768"/>
                  </a:lnTo>
                  <a:lnTo>
                    <a:pt x="70856" y="2790267"/>
                  </a:lnTo>
                  <a:lnTo>
                    <a:pt x="84720" y="2738803"/>
                  </a:lnTo>
                  <a:lnTo>
                    <a:pt x="98417" y="2687385"/>
                  </a:lnTo>
                  <a:lnTo>
                    <a:pt x="111918" y="2636019"/>
                  </a:lnTo>
                  <a:lnTo>
                    <a:pt x="125197" y="2584714"/>
                  </a:lnTo>
                  <a:lnTo>
                    <a:pt x="138224" y="2533476"/>
                  </a:lnTo>
                  <a:lnTo>
                    <a:pt x="150972" y="2482314"/>
                  </a:lnTo>
                  <a:lnTo>
                    <a:pt x="163413" y="2431235"/>
                  </a:lnTo>
                  <a:lnTo>
                    <a:pt x="175519" y="2380246"/>
                  </a:lnTo>
                  <a:lnTo>
                    <a:pt x="187262" y="2329355"/>
                  </a:lnTo>
                  <a:lnTo>
                    <a:pt x="198615" y="2278569"/>
                  </a:lnTo>
                  <a:lnTo>
                    <a:pt x="209549" y="2227897"/>
                  </a:lnTo>
                  <a:lnTo>
                    <a:pt x="220037" y="2177345"/>
                  </a:lnTo>
                  <a:lnTo>
                    <a:pt x="230051" y="2126921"/>
                  </a:lnTo>
                  <a:lnTo>
                    <a:pt x="239562" y="2076633"/>
                  </a:lnTo>
                  <a:lnTo>
                    <a:pt x="248542" y="2026488"/>
                  </a:lnTo>
                  <a:lnTo>
                    <a:pt x="256965" y="1976493"/>
                  </a:lnTo>
                  <a:lnTo>
                    <a:pt x="264802" y="1926657"/>
                  </a:lnTo>
                  <a:lnTo>
                    <a:pt x="272025" y="1876987"/>
                  </a:lnTo>
                  <a:lnTo>
                    <a:pt x="278606" y="1827490"/>
                  </a:lnTo>
                  <a:lnTo>
                    <a:pt x="284517" y="1778173"/>
                  </a:lnTo>
                  <a:lnTo>
                    <a:pt x="289731" y="1729046"/>
                  </a:lnTo>
                  <a:lnTo>
                    <a:pt x="294219" y="1680114"/>
                  </a:lnTo>
                  <a:lnTo>
                    <a:pt x="297953" y="1631385"/>
                  </a:lnTo>
                  <a:lnTo>
                    <a:pt x="300907" y="1582867"/>
                  </a:lnTo>
                  <a:lnTo>
                    <a:pt x="303051" y="1534568"/>
                  </a:lnTo>
                  <a:lnTo>
                    <a:pt x="304358" y="1486495"/>
                  </a:lnTo>
                  <a:lnTo>
                    <a:pt x="304799" y="1438655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336669" y="1339595"/>
              <a:ext cx="304800" cy="3048000"/>
            </a:xfrm>
            <a:custGeom>
              <a:avLst/>
              <a:gdLst/>
              <a:ahLst/>
              <a:cxnLst/>
              <a:rect l="l" t="t" r="r" b="b"/>
              <a:pathLst>
                <a:path w="304800" h="3048000">
                  <a:moveTo>
                    <a:pt x="0" y="0"/>
                  </a:moveTo>
                  <a:lnTo>
                    <a:pt x="15759" y="48238"/>
                  </a:lnTo>
                  <a:lnTo>
                    <a:pt x="31481" y="96477"/>
                  </a:lnTo>
                  <a:lnTo>
                    <a:pt x="47127" y="144727"/>
                  </a:lnTo>
                  <a:lnTo>
                    <a:pt x="62662" y="192998"/>
                  </a:lnTo>
                  <a:lnTo>
                    <a:pt x="78046" y="241303"/>
                  </a:lnTo>
                  <a:lnTo>
                    <a:pt x="93243" y="289650"/>
                  </a:lnTo>
                  <a:lnTo>
                    <a:pt x="108215" y="338052"/>
                  </a:lnTo>
                  <a:lnTo>
                    <a:pt x="122924" y="386519"/>
                  </a:lnTo>
                  <a:lnTo>
                    <a:pt x="137334" y="435063"/>
                  </a:lnTo>
                  <a:lnTo>
                    <a:pt x="151406" y="483693"/>
                  </a:lnTo>
                  <a:lnTo>
                    <a:pt x="165103" y="532421"/>
                  </a:lnTo>
                  <a:lnTo>
                    <a:pt x="178388" y="581258"/>
                  </a:lnTo>
                  <a:lnTo>
                    <a:pt x="191223" y="630214"/>
                  </a:lnTo>
                  <a:lnTo>
                    <a:pt x="203570" y="679301"/>
                  </a:lnTo>
                  <a:lnTo>
                    <a:pt x="215393" y="728529"/>
                  </a:lnTo>
                  <a:lnTo>
                    <a:pt x="226653" y="777910"/>
                  </a:lnTo>
                  <a:lnTo>
                    <a:pt x="237313" y="827454"/>
                  </a:lnTo>
                  <a:lnTo>
                    <a:pt x="247336" y="877171"/>
                  </a:lnTo>
                  <a:lnTo>
                    <a:pt x="256684" y="927074"/>
                  </a:lnTo>
                  <a:lnTo>
                    <a:pt x="265320" y="977172"/>
                  </a:lnTo>
                  <a:lnTo>
                    <a:pt x="273206" y="1027476"/>
                  </a:lnTo>
                  <a:lnTo>
                    <a:pt x="280305" y="1077998"/>
                  </a:lnTo>
                  <a:lnTo>
                    <a:pt x="286578" y="1128749"/>
                  </a:lnTo>
                  <a:lnTo>
                    <a:pt x="291990" y="1179739"/>
                  </a:lnTo>
                  <a:lnTo>
                    <a:pt x="296501" y="1230978"/>
                  </a:lnTo>
                  <a:lnTo>
                    <a:pt x="300075" y="1282479"/>
                  </a:lnTo>
                  <a:lnTo>
                    <a:pt x="302675" y="1334252"/>
                  </a:lnTo>
                  <a:lnTo>
                    <a:pt x="304262" y="1386307"/>
                  </a:lnTo>
                  <a:lnTo>
                    <a:pt x="304799" y="1438655"/>
                  </a:lnTo>
                  <a:lnTo>
                    <a:pt x="304358" y="1486495"/>
                  </a:lnTo>
                  <a:lnTo>
                    <a:pt x="303051" y="1534568"/>
                  </a:lnTo>
                  <a:lnTo>
                    <a:pt x="300907" y="1582867"/>
                  </a:lnTo>
                  <a:lnTo>
                    <a:pt x="297953" y="1631385"/>
                  </a:lnTo>
                  <a:lnTo>
                    <a:pt x="294219" y="1680114"/>
                  </a:lnTo>
                  <a:lnTo>
                    <a:pt x="289731" y="1729046"/>
                  </a:lnTo>
                  <a:lnTo>
                    <a:pt x="284517" y="1778173"/>
                  </a:lnTo>
                  <a:lnTo>
                    <a:pt x="278606" y="1827490"/>
                  </a:lnTo>
                  <a:lnTo>
                    <a:pt x="272025" y="1876987"/>
                  </a:lnTo>
                  <a:lnTo>
                    <a:pt x="264802" y="1926657"/>
                  </a:lnTo>
                  <a:lnTo>
                    <a:pt x="256965" y="1976493"/>
                  </a:lnTo>
                  <a:lnTo>
                    <a:pt x="248542" y="2026488"/>
                  </a:lnTo>
                  <a:lnTo>
                    <a:pt x="239562" y="2076633"/>
                  </a:lnTo>
                  <a:lnTo>
                    <a:pt x="230051" y="2126921"/>
                  </a:lnTo>
                  <a:lnTo>
                    <a:pt x="220037" y="2177345"/>
                  </a:lnTo>
                  <a:lnTo>
                    <a:pt x="209549" y="2227897"/>
                  </a:lnTo>
                  <a:lnTo>
                    <a:pt x="198615" y="2278569"/>
                  </a:lnTo>
                  <a:lnTo>
                    <a:pt x="187262" y="2329355"/>
                  </a:lnTo>
                  <a:lnTo>
                    <a:pt x="175519" y="2380246"/>
                  </a:lnTo>
                  <a:lnTo>
                    <a:pt x="163413" y="2431235"/>
                  </a:lnTo>
                  <a:lnTo>
                    <a:pt x="150972" y="2482314"/>
                  </a:lnTo>
                  <a:lnTo>
                    <a:pt x="138224" y="2533476"/>
                  </a:lnTo>
                  <a:lnTo>
                    <a:pt x="125197" y="2584714"/>
                  </a:lnTo>
                  <a:lnTo>
                    <a:pt x="111918" y="2636019"/>
                  </a:lnTo>
                  <a:lnTo>
                    <a:pt x="98417" y="2687385"/>
                  </a:lnTo>
                  <a:lnTo>
                    <a:pt x="84720" y="2738803"/>
                  </a:lnTo>
                  <a:lnTo>
                    <a:pt x="70856" y="2790267"/>
                  </a:lnTo>
                  <a:lnTo>
                    <a:pt x="56852" y="2841768"/>
                  </a:lnTo>
                  <a:lnTo>
                    <a:pt x="42736" y="2893300"/>
                  </a:lnTo>
                  <a:lnTo>
                    <a:pt x="28537" y="2944854"/>
                  </a:lnTo>
                  <a:lnTo>
                    <a:pt x="14282" y="2996423"/>
                  </a:lnTo>
                  <a:lnTo>
                    <a:pt x="0" y="3047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31869" y="1339595"/>
              <a:ext cx="304800" cy="3048000"/>
            </a:xfrm>
            <a:custGeom>
              <a:avLst/>
              <a:gdLst/>
              <a:ahLst/>
              <a:cxnLst/>
              <a:rect l="l" t="t" r="r" b="b"/>
              <a:pathLst>
                <a:path w="304800" h="3048000">
                  <a:moveTo>
                    <a:pt x="304799" y="3047999"/>
                  </a:moveTo>
                  <a:lnTo>
                    <a:pt x="304799" y="0"/>
                  </a:lnTo>
                  <a:lnTo>
                    <a:pt x="289040" y="48238"/>
                  </a:lnTo>
                  <a:lnTo>
                    <a:pt x="273318" y="96477"/>
                  </a:lnTo>
                  <a:lnTo>
                    <a:pt x="257672" y="144727"/>
                  </a:lnTo>
                  <a:lnTo>
                    <a:pt x="242137" y="192998"/>
                  </a:lnTo>
                  <a:lnTo>
                    <a:pt x="226753" y="241303"/>
                  </a:lnTo>
                  <a:lnTo>
                    <a:pt x="211556" y="289650"/>
                  </a:lnTo>
                  <a:lnTo>
                    <a:pt x="196584" y="338052"/>
                  </a:lnTo>
                  <a:lnTo>
                    <a:pt x="181875" y="386519"/>
                  </a:lnTo>
                  <a:lnTo>
                    <a:pt x="167465" y="435063"/>
                  </a:lnTo>
                  <a:lnTo>
                    <a:pt x="153393" y="483693"/>
                  </a:lnTo>
                  <a:lnTo>
                    <a:pt x="139696" y="532421"/>
                  </a:lnTo>
                  <a:lnTo>
                    <a:pt x="126411" y="581258"/>
                  </a:lnTo>
                  <a:lnTo>
                    <a:pt x="113576" y="630214"/>
                  </a:lnTo>
                  <a:lnTo>
                    <a:pt x="101229" y="679301"/>
                  </a:lnTo>
                  <a:lnTo>
                    <a:pt x="89406" y="728529"/>
                  </a:lnTo>
                  <a:lnTo>
                    <a:pt x="78146" y="777910"/>
                  </a:lnTo>
                  <a:lnTo>
                    <a:pt x="67486" y="827454"/>
                  </a:lnTo>
                  <a:lnTo>
                    <a:pt x="57463" y="877171"/>
                  </a:lnTo>
                  <a:lnTo>
                    <a:pt x="48115" y="927074"/>
                  </a:lnTo>
                  <a:lnTo>
                    <a:pt x="39479" y="977172"/>
                  </a:lnTo>
                  <a:lnTo>
                    <a:pt x="31593" y="1027476"/>
                  </a:lnTo>
                  <a:lnTo>
                    <a:pt x="24494" y="1077998"/>
                  </a:lnTo>
                  <a:lnTo>
                    <a:pt x="18221" y="1128749"/>
                  </a:lnTo>
                  <a:lnTo>
                    <a:pt x="12809" y="1179739"/>
                  </a:lnTo>
                  <a:lnTo>
                    <a:pt x="8298" y="1230978"/>
                  </a:lnTo>
                  <a:lnTo>
                    <a:pt x="4724" y="1282479"/>
                  </a:lnTo>
                  <a:lnTo>
                    <a:pt x="2124" y="1334252"/>
                  </a:lnTo>
                  <a:lnTo>
                    <a:pt x="537" y="1386307"/>
                  </a:lnTo>
                  <a:lnTo>
                    <a:pt x="0" y="1438655"/>
                  </a:lnTo>
                  <a:lnTo>
                    <a:pt x="441" y="1486495"/>
                  </a:lnTo>
                  <a:lnTo>
                    <a:pt x="1748" y="1534568"/>
                  </a:lnTo>
                  <a:lnTo>
                    <a:pt x="3892" y="1582867"/>
                  </a:lnTo>
                  <a:lnTo>
                    <a:pt x="6846" y="1631385"/>
                  </a:lnTo>
                  <a:lnTo>
                    <a:pt x="10580" y="1680114"/>
                  </a:lnTo>
                  <a:lnTo>
                    <a:pt x="15068" y="1729046"/>
                  </a:lnTo>
                  <a:lnTo>
                    <a:pt x="20282" y="1778173"/>
                  </a:lnTo>
                  <a:lnTo>
                    <a:pt x="26193" y="1827490"/>
                  </a:lnTo>
                  <a:lnTo>
                    <a:pt x="32774" y="1876987"/>
                  </a:lnTo>
                  <a:lnTo>
                    <a:pt x="39997" y="1926657"/>
                  </a:lnTo>
                  <a:lnTo>
                    <a:pt x="47834" y="1976493"/>
                  </a:lnTo>
                  <a:lnTo>
                    <a:pt x="56257" y="2026488"/>
                  </a:lnTo>
                  <a:lnTo>
                    <a:pt x="65237" y="2076633"/>
                  </a:lnTo>
                  <a:lnTo>
                    <a:pt x="74748" y="2126921"/>
                  </a:lnTo>
                  <a:lnTo>
                    <a:pt x="84762" y="2177345"/>
                  </a:lnTo>
                  <a:lnTo>
                    <a:pt x="95249" y="2227897"/>
                  </a:lnTo>
                  <a:lnTo>
                    <a:pt x="106184" y="2278569"/>
                  </a:lnTo>
                  <a:lnTo>
                    <a:pt x="117537" y="2329355"/>
                  </a:lnTo>
                  <a:lnTo>
                    <a:pt x="129280" y="2380246"/>
                  </a:lnTo>
                  <a:lnTo>
                    <a:pt x="141386" y="2431235"/>
                  </a:lnTo>
                  <a:lnTo>
                    <a:pt x="153827" y="2482314"/>
                  </a:lnTo>
                  <a:lnTo>
                    <a:pt x="166575" y="2533476"/>
                  </a:lnTo>
                  <a:lnTo>
                    <a:pt x="179602" y="2584714"/>
                  </a:lnTo>
                  <a:lnTo>
                    <a:pt x="192881" y="2636019"/>
                  </a:lnTo>
                  <a:lnTo>
                    <a:pt x="206382" y="2687385"/>
                  </a:lnTo>
                  <a:lnTo>
                    <a:pt x="220079" y="2738803"/>
                  </a:lnTo>
                  <a:lnTo>
                    <a:pt x="233943" y="2790267"/>
                  </a:lnTo>
                  <a:lnTo>
                    <a:pt x="247947" y="2841768"/>
                  </a:lnTo>
                  <a:lnTo>
                    <a:pt x="262063" y="2893300"/>
                  </a:lnTo>
                  <a:lnTo>
                    <a:pt x="276262" y="2944854"/>
                  </a:lnTo>
                  <a:lnTo>
                    <a:pt x="304799" y="30479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31869" y="1339595"/>
              <a:ext cx="304800" cy="3048000"/>
            </a:xfrm>
            <a:custGeom>
              <a:avLst/>
              <a:gdLst/>
              <a:ahLst/>
              <a:cxnLst/>
              <a:rect l="l" t="t" r="r" b="b"/>
              <a:pathLst>
                <a:path w="304800" h="3048000">
                  <a:moveTo>
                    <a:pt x="304799" y="0"/>
                  </a:moveTo>
                  <a:lnTo>
                    <a:pt x="289040" y="48238"/>
                  </a:lnTo>
                  <a:lnTo>
                    <a:pt x="273318" y="96477"/>
                  </a:lnTo>
                  <a:lnTo>
                    <a:pt x="257672" y="144727"/>
                  </a:lnTo>
                  <a:lnTo>
                    <a:pt x="242137" y="192998"/>
                  </a:lnTo>
                  <a:lnTo>
                    <a:pt x="226753" y="241303"/>
                  </a:lnTo>
                  <a:lnTo>
                    <a:pt x="211556" y="289650"/>
                  </a:lnTo>
                  <a:lnTo>
                    <a:pt x="196584" y="338052"/>
                  </a:lnTo>
                  <a:lnTo>
                    <a:pt x="181875" y="386519"/>
                  </a:lnTo>
                  <a:lnTo>
                    <a:pt x="167465" y="435063"/>
                  </a:lnTo>
                  <a:lnTo>
                    <a:pt x="153393" y="483693"/>
                  </a:lnTo>
                  <a:lnTo>
                    <a:pt x="139696" y="532421"/>
                  </a:lnTo>
                  <a:lnTo>
                    <a:pt x="126411" y="581258"/>
                  </a:lnTo>
                  <a:lnTo>
                    <a:pt x="113576" y="630214"/>
                  </a:lnTo>
                  <a:lnTo>
                    <a:pt x="101229" y="679301"/>
                  </a:lnTo>
                  <a:lnTo>
                    <a:pt x="89406" y="728529"/>
                  </a:lnTo>
                  <a:lnTo>
                    <a:pt x="78146" y="777910"/>
                  </a:lnTo>
                  <a:lnTo>
                    <a:pt x="67486" y="827454"/>
                  </a:lnTo>
                  <a:lnTo>
                    <a:pt x="57463" y="877171"/>
                  </a:lnTo>
                  <a:lnTo>
                    <a:pt x="48115" y="927074"/>
                  </a:lnTo>
                  <a:lnTo>
                    <a:pt x="39479" y="977172"/>
                  </a:lnTo>
                  <a:lnTo>
                    <a:pt x="31593" y="1027476"/>
                  </a:lnTo>
                  <a:lnTo>
                    <a:pt x="24494" y="1077998"/>
                  </a:lnTo>
                  <a:lnTo>
                    <a:pt x="18221" y="1128749"/>
                  </a:lnTo>
                  <a:lnTo>
                    <a:pt x="12809" y="1179739"/>
                  </a:lnTo>
                  <a:lnTo>
                    <a:pt x="8298" y="1230978"/>
                  </a:lnTo>
                  <a:lnTo>
                    <a:pt x="4724" y="1282479"/>
                  </a:lnTo>
                  <a:lnTo>
                    <a:pt x="2124" y="1334252"/>
                  </a:lnTo>
                  <a:lnTo>
                    <a:pt x="537" y="1386307"/>
                  </a:lnTo>
                  <a:lnTo>
                    <a:pt x="0" y="1438655"/>
                  </a:lnTo>
                  <a:lnTo>
                    <a:pt x="441" y="1486495"/>
                  </a:lnTo>
                  <a:lnTo>
                    <a:pt x="1748" y="1534568"/>
                  </a:lnTo>
                  <a:lnTo>
                    <a:pt x="3892" y="1582867"/>
                  </a:lnTo>
                  <a:lnTo>
                    <a:pt x="6846" y="1631385"/>
                  </a:lnTo>
                  <a:lnTo>
                    <a:pt x="10580" y="1680114"/>
                  </a:lnTo>
                  <a:lnTo>
                    <a:pt x="15068" y="1729046"/>
                  </a:lnTo>
                  <a:lnTo>
                    <a:pt x="20282" y="1778173"/>
                  </a:lnTo>
                  <a:lnTo>
                    <a:pt x="26193" y="1827490"/>
                  </a:lnTo>
                  <a:lnTo>
                    <a:pt x="32774" y="1876987"/>
                  </a:lnTo>
                  <a:lnTo>
                    <a:pt x="39997" y="1926657"/>
                  </a:lnTo>
                  <a:lnTo>
                    <a:pt x="47834" y="1976493"/>
                  </a:lnTo>
                  <a:lnTo>
                    <a:pt x="56257" y="2026488"/>
                  </a:lnTo>
                  <a:lnTo>
                    <a:pt x="65237" y="2076633"/>
                  </a:lnTo>
                  <a:lnTo>
                    <a:pt x="74748" y="2126921"/>
                  </a:lnTo>
                  <a:lnTo>
                    <a:pt x="84762" y="2177345"/>
                  </a:lnTo>
                  <a:lnTo>
                    <a:pt x="95249" y="2227897"/>
                  </a:lnTo>
                  <a:lnTo>
                    <a:pt x="106184" y="2278569"/>
                  </a:lnTo>
                  <a:lnTo>
                    <a:pt x="117537" y="2329355"/>
                  </a:lnTo>
                  <a:lnTo>
                    <a:pt x="129280" y="2380246"/>
                  </a:lnTo>
                  <a:lnTo>
                    <a:pt x="141386" y="2431235"/>
                  </a:lnTo>
                  <a:lnTo>
                    <a:pt x="153827" y="2482314"/>
                  </a:lnTo>
                  <a:lnTo>
                    <a:pt x="166575" y="2533476"/>
                  </a:lnTo>
                  <a:lnTo>
                    <a:pt x="179602" y="2584714"/>
                  </a:lnTo>
                  <a:lnTo>
                    <a:pt x="192881" y="2636019"/>
                  </a:lnTo>
                  <a:lnTo>
                    <a:pt x="206382" y="2687385"/>
                  </a:lnTo>
                  <a:lnTo>
                    <a:pt x="220079" y="2738803"/>
                  </a:lnTo>
                  <a:lnTo>
                    <a:pt x="233943" y="2790267"/>
                  </a:lnTo>
                  <a:lnTo>
                    <a:pt x="247947" y="2841768"/>
                  </a:lnTo>
                  <a:lnTo>
                    <a:pt x="262063" y="2893300"/>
                  </a:lnTo>
                  <a:lnTo>
                    <a:pt x="276262" y="2944854"/>
                  </a:lnTo>
                  <a:lnTo>
                    <a:pt x="290517" y="2996423"/>
                  </a:lnTo>
                  <a:lnTo>
                    <a:pt x="304799" y="3047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36669" y="1339595"/>
              <a:ext cx="0" cy="3048000"/>
            </a:xfrm>
            <a:custGeom>
              <a:avLst/>
              <a:gdLst/>
              <a:ahLst/>
              <a:cxnLst/>
              <a:rect l="l" t="t" r="r" b="b"/>
              <a:pathLst>
                <a:path h="3048000">
                  <a:moveTo>
                    <a:pt x="0" y="0"/>
                  </a:moveTo>
                  <a:lnTo>
                    <a:pt x="0" y="30479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22069" y="2787395"/>
              <a:ext cx="5943600" cy="0"/>
            </a:xfrm>
            <a:custGeom>
              <a:avLst/>
              <a:gdLst/>
              <a:ahLst/>
              <a:cxnLst/>
              <a:rect l="l" t="t" r="r" b="b"/>
              <a:pathLst>
                <a:path w="5943600">
                  <a:moveTo>
                    <a:pt x="0" y="0"/>
                  </a:moveTo>
                  <a:lnTo>
                    <a:pt x="59435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336669" y="3206496"/>
              <a:ext cx="1828800" cy="76200"/>
            </a:xfrm>
            <a:custGeom>
              <a:avLst/>
              <a:gdLst/>
              <a:ahLst/>
              <a:cxnLst/>
              <a:rect l="l" t="t" r="r" b="b"/>
              <a:pathLst>
                <a:path w="18288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1828800" h="76200">
                  <a:moveTo>
                    <a:pt x="1764792" y="47244"/>
                  </a:moveTo>
                  <a:lnTo>
                    <a:pt x="17647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764792" y="47244"/>
                  </a:lnTo>
                  <a:close/>
                </a:path>
                <a:path w="18288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1828800" h="76200">
                  <a:moveTo>
                    <a:pt x="1828800" y="38100"/>
                  </a:moveTo>
                  <a:lnTo>
                    <a:pt x="1752600" y="0"/>
                  </a:lnTo>
                  <a:lnTo>
                    <a:pt x="1752600" y="28956"/>
                  </a:lnTo>
                  <a:lnTo>
                    <a:pt x="1764792" y="28956"/>
                  </a:lnTo>
                  <a:lnTo>
                    <a:pt x="1764792" y="70104"/>
                  </a:lnTo>
                  <a:lnTo>
                    <a:pt x="1828800" y="38100"/>
                  </a:lnTo>
                  <a:close/>
                </a:path>
                <a:path w="1828800" h="76200">
                  <a:moveTo>
                    <a:pt x="1764792" y="70104"/>
                  </a:moveTo>
                  <a:lnTo>
                    <a:pt x="1764792" y="47244"/>
                  </a:lnTo>
                  <a:lnTo>
                    <a:pt x="1752600" y="47244"/>
                  </a:lnTo>
                  <a:lnTo>
                    <a:pt x="1752600" y="76200"/>
                  </a:lnTo>
                  <a:lnTo>
                    <a:pt x="1764792" y="70104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05212" y="372871"/>
            <a:ext cx="3344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65"/>
                </a:solidFill>
              </a:rPr>
              <a:t>Lens </a:t>
            </a:r>
            <a:r>
              <a:rPr sz="2400" dirty="0">
                <a:solidFill>
                  <a:srgbClr val="FF0065"/>
                </a:solidFill>
              </a:rPr>
              <a:t>Maker’s</a:t>
            </a:r>
            <a:r>
              <a:rPr sz="2400" spc="-80" dirty="0">
                <a:solidFill>
                  <a:srgbClr val="FF0065"/>
                </a:solidFill>
              </a:rPr>
              <a:t> </a:t>
            </a:r>
            <a:r>
              <a:rPr sz="2400" spc="-5" dirty="0">
                <a:solidFill>
                  <a:srgbClr val="FF0065"/>
                </a:solidFill>
              </a:rPr>
              <a:t>Formula:</a:t>
            </a:r>
            <a:endParaRPr sz="2400"/>
          </a:p>
        </p:txBody>
      </p:sp>
      <p:sp>
        <p:nvSpPr>
          <p:cNvPr id="12" name="object 12"/>
          <p:cNvSpPr txBox="1"/>
          <p:nvPr/>
        </p:nvSpPr>
        <p:spPr>
          <a:xfrm>
            <a:off x="7164714" y="3210558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94715" y="2893566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65916" y="28143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188782" y="2087308"/>
            <a:ext cx="1933575" cy="714375"/>
            <a:chOff x="4188782" y="2087308"/>
            <a:chExt cx="1933575" cy="714375"/>
          </a:xfrm>
        </p:grpSpPr>
        <p:sp>
          <p:nvSpPr>
            <p:cNvPr id="16" name="object 16"/>
            <p:cNvSpPr/>
            <p:nvPr/>
          </p:nvSpPr>
          <p:spPr>
            <a:xfrm>
              <a:off x="4203069" y="2177795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0" y="609599"/>
                  </a:moveTo>
                  <a:lnTo>
                    <a:pt x="19049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92146" y="2401824"/>
              <a:ext cx="138684" cy="1295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03269" y="2101595"/>
              <a:ext cx="32384" cy="177165"/>
            </a:xfrm>
            <a:custGeom>
              <a:avLst/>
              <a:gdLst/>
              <a:ahLst/>
              <a:cxnLst/>
              <a:rect l="l" t="t" r="r" b="b"/>
              <a:pathLst>
                <a:path w="32385" h="177164">
                  <a:moveTo>
                    <a:pt x="32003" y="0"/>
                  </a:moveTo>
                  <a:lnTo>
                    <a:pt x="18002" y="21407"/>
                  </a:lnTo>
                  <a:lnTo>
                    <a:pt x="8000" y="44386"/>
                  </a:lnTo>
                  <a:lnTo>
                    <a:pt x="2000" y="68794"/>
                  </a:lnTo>
                  <a:lnTo>
                    <a:pt x="0" y="94487"/>
                  </a:lnTo>
                  <a:lnTo>
                    <a:pt x="1428" y="116133"/>
                  </a:lnTo>
                  <a:lnTo>
                    <a:pt x="5714" y="137350"/>
                  </a:lnTo>
                  <a:lnTo>
                    <a:pt x="12858" y="157710"/>
                  </a:lnTo>
                  <a:lnTo>
                    <a:pt x="22859" y="17678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174115" y="3423918"/>
            <a:ext cx="28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9932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9715" y="1290319"/>
            <a:ext cx="28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65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47827" y="1991359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94715" y="174751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03065" y="3816108"/>
            <a:ext cx="3276600" cy="76200"/>
          </a:xfrm>
          <a:custGeom>
            <a:avLst/>
            <a:gdLst/>
            <a:ahLst/>
            <a:cxnLst/>
            <a:rect l="l" t="t" r="r" b="b"/>
            <a:pathLst>
              <a:path w="3276600" h="76200">
                <a:moveTo>
                  <a:pt x="2133600" y="38100"/>
                </a:moveTo>
                <a:lnTo>
                  <a:pt x="2057400" y="0"/>
                </a:lnTo>
                <a:lnTo>
                  <a:pt x="2057400" y="28956"/>
                </a:lnTo>
                <a:lnTo>
                  <a:pt x="76200" y="28956"/>
                </a:ln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76200" y="76200"/>
                </a:lnTo>
                <a:lnTo>
                  <a:pt x="76200" y="47244"/>
                </a:lnTo>
                <a:lnTo>
                  <a:pt x="2057400" y="47244"/>
                </a:lnTo>
                <a:lnTo>
                  <a:pt x="2057400" y="76200"/>
                </a:lnTo>
                <a:lnTo>
                  <a:pt x="2069592" y="70104"/>
                </a:lnTo>
                <a:lnTo>
                  <a:pt x="2133600" y="38100"/>
                </a:lnTo>
                <a:close/>
              </a:path>
              <a:path w="3276600" h="76200">
                <a:moveTo>
                  <a:pt x="3276600" y="38100"/>
                </a:moveTo>
                <a:lnTo>
                  <a:pt x="3200400" y="0"/>
                </a:lnTo>
                <a:lnTo>
                  <a:pt x="3200400" y="28956"/>
                </a:lnTo>
                <a:lnTo>
                  <a:pt x="2209800" y="28956"/>
                </a:lnTo>
                <a:lnTo>
                  <a:pt x="2209800" y="0"/>
                </a:lnTo>
                <a:lnTo>
                  <a:pt x="2133600" y="38100"/>
                </a:lnTo>
                <a:lnTo>
                  <a:pt x="2197608" y="70104"/>
                </a:lnTo>
                <a:lnTo>
                  <a:pt x="2209800" y="76200"/>
                </a:lnTo>
                <a:lnTo>
                  <a:pt x="2209800" y="47244"/>
                </a:lnTo>
                <a:lnTo>
                  <a:pt x="3200400" y="47244"/>
                </a:lnTo>
                <a:lnTo>
                  <a:pt x="3200400" y="76200"/>
                </a:lnTo>
                <a:lnTo>
                  <a:pt x="3212592" y="70104"/>
                </a:lnTo>
                <a:lnTo>
                  <a:pt x="3276600" y="38100"/>
                </a:lnTo>
                <a:close/>
              </a:path>
            </a:pathLst>
          </a:custGeom>
          <a:solidFill>
            <a:srgbClr val="CC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285115" y="3804918"/>
            <a:ext cx="1740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599565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	v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73915" y="1610359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7" baseline="-23148" dirty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88869" y="1796795"/>
            <a:ext cx="3276600" cy="990600"/>
          </a:xfrm>
          <a:custGeom>
            <a:avLst/>
            <a:gdLst/>
            <a:ahLst/>
            <a:cxnLst/>
            <a:rect l="l" t="t" r="r" b="b"/>
            <a:pathLst>
              <a:path w="3276600" h="990600">
                <a:moveTo>
                  <a:pt x="0" y="0"/>
                </a:moveTo>
                <a:lnTo>
                  <a:pt x="3276599" y="990599"/>
                </a:lnTo>
              </a:path>
            </a:pathLst>
          </a:custGeom>
          <a:ln w="28574">
            <a:solidFill>
              <a:srgbClr val="FF65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412115" y="3210558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507870" y="2163508"/>
            <a:ext cx="2072005" cy="1119505"/>
            <a:chOff x="4507870" y="2163508"/>
            <a:chExt cx="2072005" cy="1119505"/>
          </a:xfrm>
        </p:grpSpPr>
        <p:sp>
          <p:nvSpPr>
            <p:cNvPr id="29" name="object 29"/>
            <p:cNvSpPr/>
            <p:nvPr/>
          </p:nvSpPr>
          <p:spPr>
            <a:xfrm>
              <a:off x="4507870" y="3206496"/>
              <a:ext cx="1828800" cy="76200"/>
            </a:xfrm>
            <a:custGeom>
              <a:avLst/>
              <a:gdLst/>
              <a:ahLst/>
              <a:cxnLst/>
              <a:rect l="l" t="t" r="r" b="b"/>
              <a:pathLst>
                <a:path w="18288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1828800" h="76200">
                  <a:moveTo>
                    <a:pt x="1764792" y="47244"/>
                  </a:moveTo>
                  <a:lnTo>
                    <a:pt x="17647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764792" y="47244"/>
                  </a:lnTo>
                  <a:close/>
                </a:path>
                <a:path w="18288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1828800" h="76200">
                  <a:moveTo>
                    <a:pt x="1828800" y="38100"/>
                  </a:moveTo>
                  <a:lnTo>
                    <a:pt x="1752600" y="0"/>
                  </a:lnTo>
                  <a:lnTo>
                    <a:pt x="1752600" y="28956"/>
                  </a:lnTo>
                  <a:lnTo>
                    <a:pt x="1764792" y="28956"/>
                  </a:lnTo>
                  <a:lnTo>
                    <a:pt x="1764792" y="70104"/>
                  </a:lnTo>
                  <a:lnTo>
                    <a:pt x="1828800" y="38100"/>
                  </a:lnTo>
                  <a:close/>
                </a:path>
                <a:path w="1828800" h="76200">
                  <a:moveTo>
                    <a:pt x="1764792" y="70104"/>
                  </a:moveTo>
                  <a:lnTo>
                    <a:pt x="1764792" y="47244"/>
                  </a:lnTo>
                  <a:lnTo>
                    <a:pt x="1752600" y="47244"/>
                  </a:lnTo>
                  <a:lnTo>
                    <a:pt x="1752600" y="76200"/>
                  </a:lnTo>
                  <a:lnTo>
                    <a:pt x="1764792" y="70104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08069" y="2177795"/>
              <a:ext cx="457200" cy="76200"/>
            </a:xfrm>
            <a:custGeom>
              <a:avLst/>
              <a:gdLst/>
              <a:ahLst/>
              <a:cxnLst/>
              <a:rect l="l" t="t" r="r" b="b"/>
              <a:pathLst>
                <a:path w="457200" h="76200">
                  <a:moveTo>
                    <a:pt x="0" y="0"/>
                  </a:moveTo>
                  <a:lnTo>
                    <a:pt x="457199" y="76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079114" y="2814318"/>
            <a:ext cx="300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550982" y="2239708"/>
            <a:ext cx="2847975" cy="561975"/>
            <a:chOff x="6550982" y="2239708"/>
            <a:chExt cx="2847975" cy="561975"/>
          </a:xfrm>
        </p:grpSpPr>
        <p:sp>
          <p:nvSpPr>
            <p:cNvPr id="33" name="object 33"/>
            <p:cNvSpPr/>
            <p:nvPr/>
          </p:nvSpPr>
          <p:spPr>
            <a:xfrm>
              <a:off x="6565269" y="2253995"/>
              <a:ext cx="2819400" cy="533400"/>
            </a:xfrm>
            <a:custGeom>
              <a:avLst/>
              <a:gdLst/>
              <a:ahLst/>
              <a:cxnLst/>
              <a:rect l="l" t="t" r="r" b="b"/>
              <a:pathLst>
                <a:path w="2819400" h="533400">
                  <a:moveTo>
                    <a:pt x="0" y="0"/>
                  </a:moveTo>
                  <a:lnTo>
                    <a:pt x="2819399" y="533399"/>
                  </a:lnTo>
                </a:path>
              </a:pathLst>
            </a:custGeom>
            <a:ln w="28574">
              <a:solidFill>
                <a:srgbClr val="0065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104510" y="2481072"/>
              <a:ext cx="135636" cy="1295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9323713" y="2584194"/>
            <a:ext cx="977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98313" y="2814318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74314" y="1518919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7" baseline="-23148" dirty="0">
                <a:solidFill>
                  <a:srgbClr val="FF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584069" y="1872995"/>
            <a:ext cx="3505200" cy="914400"/>
          </a:xfrm>
          <a:custGeom>
            <a:avLst/>
            <a:gdLst/>
            <a:ahLst/>
            <a:cxnLst/>
            <a:rect l="l" t="t" r="r" b="b"/>
            <a:pathLst>
              <a:path w="3505200" h="914400">
                <a:moveTo>
                  <a:pt x="0" y="914399"/>
                </a:moveTo>
                <a:lnTo>
                  <a:pt x="3505199" y="0"/>
                </a:lnTo>
              </a:path>
            </a:pathLst>
          </a:custGeom>
          <a:ln w="28574">
            <a:solidFill>
              <a:srgbClr val="FF65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275714" y="98551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75714" y="442975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85314" y="2893566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421515" y="2829558"/>
            <a:ext cx="300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42116" y="2584194"/>
            <a:ext cx="4787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380365" algn="l"/>
              </a:tabLst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188782" y="2720340"/>
            <a:ext cx="3305175" cy="132715"/>
            <a:chOff x="4188782" y="2720340"/>
            <a:chExt cx="3305175" cy="132715"/>
          </a:xfrm>
        </p:grpSpPr>
        <p:sp>
          <p:nvSpPr>
            <p:cNvPr id="45" name="object 45"/>
            <p:cNvSpPr/>
            <p:nvPr/>
          </p:nvSpPr>
          <p:spPr>
            <a:xfrm>
              <a:off x="5215006" y="2720340"/>
              <a:ext cx="131064" cy="1325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03069" y="2787396"/>
              <a:ext cx="3276600" cy="0"/>
            </a:xfrm>
            <a:custGeom>
              <a:avLst/>
              <a:gdLst/>
              <a:ahLst/>
              <a:cxnLst/>
              <a:rect l="l" t="t" r="r" b="b"/>
              <a:pathLst>
                <a:path w="3276600">
                  <a:moveTo>
                    <a:pt x="0" y="0"/>
                  </a:moveTo>
                  <a:lnTo>
                    <a:pt x="32765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120006" y="2720340"/>
              <a:ext cx="131064" cy="1325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494914" y="281431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04215" y="2584194"/>
            <a:ext cx="25361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570865" algn="l"/>
                <a:tab pos="875665" algn="l"/>
                <a:tab pos="1713864" algn="l"/>
                <a:tab pos="2399665" algn="l"/>
              </a:tabLst>
            </a:pPr>
            <a:r>
              <a:rPr sz="2700" b="1" baseline="-29320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700" b="1" spc="142" baseline="-2932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7F00"/>
                </a:solidFill>
                <a:latin typeface="Arial"/>
                <a:cs typeface="Arial"/>
              </a:rPr>
              <a:t>•	</a:t>
            </a:r>
            <a:r>
              <a:rPr sz="2700" b="1" baseline="-24691" dirty="0">
                <a:solidFill>
                  <a:srgbClr val="FF0065"/>
                </a:solidFill>
                <a:latin typeface="Arial"/>
                <a:cs typeface="Arial"/>
              </a:rPr>
              <a:t>C	</a:t>
            </a:r>
            <a:r>
              <a:rPr sz="2200" b="1" spc="-5" dirty="0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sz="2200" b="1" spc="-18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700" b="1" baseline="-29320" dirty="0">
                <a:solidFill>
                  <a:srgbClr val="007F00"/>
                </a:solidFill>
                <a:latin typeface="Arial"/>
                <a:cs typeface="Arial"/>
              </a:rPr>
              <a:t>P	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6550982" y="2239708"/>
            <a:ext cx="942975" cy="561975"/>
            <a:chOff x="6550982" y="2239708"/>
            <a:chExt cx="942975" cy="561975"/>
          </a:xfrm>
        </p:grpSpPr>
        <p:sp>
          <p:nvSpPr>
            <p:cNvPr id="51" name="object 51"/>
            <p:cNvSpPr/>
            <p:nvPr/>
          </p:nvSpPr>
          <p:spPr>
            <a:xfrm>
              <a:off x="6565269" y="2253995"/>
              <a:ext cx="914400" cy="533400"/>
            </a:xfrm>
            <a:custGeom>
              <a:avLst/>
              <a:gdLst/>
              <a:ahLst/>
              <a:cxnLst/>
              <a:rect l="l" t="t" r="r" b="b"/>
              <a:pathLst>
                <a:path w="914400" h="533400">
                  <a:moveTo>
                    <a:pt x="0" y="0"/>
                  </a:moveTo>
                  <a:lnTo>
                    <a:pt x="914399" y="533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07814" y="2537460"/>
              <a:ext cx="138684" cy="1173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6936114" y="1290319"/>
            <a:ext cx="28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65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79812" y="833119"/>
            <a:ext cx="182880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0480">
              <a:lnSpc>
                <a:spcPct val="100600"/>
              </a:lnSpc>
              <a:spcBef>
                <a:spcPts val="85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refraction</a:t>
            </a:r>
            <a:r>
              <a:rPr sz="1800" b="1" spc="-8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at  LP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N,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912185" y="1553908"/>
            <a:ext cx="2771775" cy="790575"/>
            <a:chOff x="912185" y="1553908"/>
            <a:chExt cx="2771775" cy="790575"/>
          </a:xfrm>
        </p:grpSpPr>
        <p:sp>
          <p:nvSpPr>
            <p:cNvPr id="56" name="object 56"/>
            <p:cNvSpPr/>
            <p:nvPr/>
          </p:nvSpPr>
          <p:spPr>
            <a:xfrm>
              <a:off x="926473" y="15681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926473" y="15681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078873" y="19491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0" y="0"/>
                  </a:moveTo>
                  <a:lnTo>
                    <a:pt x="380999" y="0"/>
                  </a:lnTo>
                </a:path>
                <a:path w="2438400">
                  <a:moveTo>
                    <a:pt x="704084" y="0"/>
                  </a:moveTo>
                  <a:lnTo>
                    <a:pt x="1085084" y="0"/>
                  </a:lnTo>
                </a:path>
                <a:path w="2438400">
                  <a:moveTo>
                    <a:pt x="1618484" y="0"/>
                  </a:moveTo>
                  <a:lnTo>
                    <a:pt x="2438396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2764928" y="1518919"/>
            <a:ext cx="7169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189865">
              <a:lnSpc>
                <a:spcPct val="100000"/>
              </a:lnSpc>
              <a:spcBef>
                <a:spcPts val="144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CC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56012" y="1518919"/>
            <a:ext cx="1210310" cy="805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ts val="1630"/>
              </a:lnSpc>
              <a:spcBef>
                <a:spcPts val="1440"/>
              </a:spcBef>
              <a:tabLst>
                <a:tab pos="845185" algn="l"/>
              </a:tabLst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CO</a:t>
            </a:r>
            <a:r>
              <a:rPr sz="1800" b="1" spc="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700" b="1" baseline="37037" dirty="0">
                <a:solidFill>
                  <a:srgbClr val="FF0000"/>
                </a:solidFill>
                <a:latin typeface="Arial"/>
                <a:cs typeface="Arial"/>
              </a:rPr>
              <a:t>+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CI</a:t>
            </a:r>
            <a:endParaRPr sz="1800">
              <a:latin typeface="Arial"/>
              <a:cs typeface="Arial"/>
            </a:endParaRPr>
          </a:p>
          <a:p>
            <a:pPr marR="43180" algn="r">
              <a:lnSpc>
                <a:spcPts val="910"/>
              </a:lnSpc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89519" y="1762759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29012" y="2357118"/>
            <a:ext cx="2286000" cy="1214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(as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if the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image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 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formed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 the</a:t>
            </a:r>
            <a:r>
              <a:rPr sz="1800" b="1" spc="-8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denser  medium)</a:t>
            </a:r>
            <a:endParaRPr sz="180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spcBef>
                <a:spcPts val="71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refraction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at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297825" y="3687570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05212" y="3547362"/>
            <a:ext cx="631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LP</a:t>
            </a:r>
            <a:r>
              <a:rPr sz="1800" b="1" spc="9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N,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29012" y="4765038"/>
            <a:ext cx="8329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(as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if the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object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is in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denser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medium and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image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formed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rarer 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medium)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912185" y="3916108"/>
            <a:ext cx="2771775" cy="790575"/>
            <a:chOff x="912185" y="3916108"/>
            <a:chExt cx="2771775" cy="790575"/>
          </a:xfrm>
        </p:grpSpPr>
        <p:sp>
          <p:nvSpPr>
            <p:cNvPr id="67" name="object 67"/>
            <p:cNvSpPr/>
            <p:nvPr/>
          </p:nvSpPr>
          <p:spPr>
            <a:xfrm>
              <a:off x="926473" y="39303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2743199" y="761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27431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26473" y="3930395"/>
              <a:ext cx="2743200" cy="762000"/>
            </a:xfrm>
            <a:custGeom>
              <a:avLst/>
              <a:gdLst/>
              <a:ahLst/>
              <a:cxnLst/>
              <a:rect l="l" t="t" r="r" b="b"/>
              <a:pathLst>
                <a:path w="2743200" h="762000">
                  <a:moveTo>
                    <a:pt x="0" y="0"/>
                  </a:moveTo>
                  <a:lnTo>
                    <a:pt x="0" y="761999"/>
                  </a:lnTo>
                  <a:lnTo>
                    <a:pt x="2743199" y="761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078873" y="4311395"/>
              <a:ext cx="1085215" cy="0"/>
            </a:xfrm>
            <a:custGeom>
              <a:avLst/>
              <a:gdLst/>
              <a:ahLst/>
              <a:cxnLst/>
              <a:rect l="l" t="t" r="r" b="b"/>
              <a:pathLst>
                <a:path w="1085214">
                  <a:moveTo>
                    <a:pt x="0" y="0"/>
                  </a:moveTo>
                  <a:lnTo>
                    <a:pt x="380999" y="0"/>
                  </a:lnTo>
                </a:path>
                <a:path w="1085214">
                  <a:moveTo>
                    <a:pt x="704084" y="0"/>
                  </a:moveTo>
                  <a:lnTo>
                    <a:pt x="1085084" y="0"/>
                  </a:lnTo>
                </a:path>
              </a:pathLst>
            </a:custGeom>
            <a:ln w="190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1056012" y="3881118"/>
            <a:ext cx="1096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2	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  <a:tabLst>
                <a:tab pos="781685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-CI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	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CI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697358" y="4311395"/>
            <a:ext cx="820419" cy="0"/>
          </a:xfrm>
          <a:custGeom>
            <a:avLst/>
            <a:gdLst/>
            <a:ahLst/>
            <a:cxnLst/>
            <a:rect l="l" t="t" r="r" b="b"/>
            <a:pathLst>
              <a:path w="820420">
                <a:moveTo>
                  <a:pt x="0" y="0"/>
                </a:moveTo>
                <a:lnTo>
                  <a:pt x="819911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551317" y="4185918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364119" y="3881118"/>
            <a:ext cx="12509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100" algn="ctr">
              <a:lnSpc>
                <a:spcPts val="2039"/>
              </a:lnSpc>
              <a:spcBef>
                <a:spcPts val="100"/>
              </a:spcBef>
            </a:pP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-(µ</a:t>
            </a:r>
            <a:r>
              <a:rPr sz="1800" b="1" spc="22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b="1" spc="9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22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ts val="18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344805" algn="ctr">
              <a:lnSpc>
                <a:spcPts val="1920"/>
              </a:lnSpc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CC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929012" y="5328917"/>
            <a:ext cx="5168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Combining the refractions at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both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sz="1800" b="1" spc="2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surfaces,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078873" y="61401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17270" y="61401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3628020" y="6182357"/>
            <a:ext cx="35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957204" y="632256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56012" y="5709917"/>
            <a:ext cx="6673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CO</a:t>
            </a:r>
            <a:r>
              <a:rPr sz="1800" b="1" spc="33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2700" b="1" baseline="37037" dirty="0">
                <a:solidFill>
                  <a:srgbClr val="6500FF"/>
                </a:solidFill>
                <a:latin typeface="Arial"/>
                <a:cs typeface="Arial"/>
              </a:rPr>
              <a:t>+</a:t>
            </a:r>
            <a:endParaRPr sz="2700" baseline="37037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275219" y="5953757"/>
            <a:ext cx="1187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 </a:t>
            </a:r>
            <a:r>
              <a:rPr sz="1800" b="1" spc="20" dirty="0">
                <a:solidFill>
                  <a:srgbClr val="6500FF"/>
                </a:solidFill>
                <a:latin typeface="Arial"/>
                <a:cs typeface="Arial"/>
              </a:rPr>
              <a:t>(µ</a:t>
            </a:r>
            <a:r>
              <a:rPr sz="1800" b="1" spc="30" baseline="-23148" dirty="0">
                <a:solidFill>
                  <a:srgbClr val="65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-</a:t>
            </a:r>
            <a:r>
              <a:rPr sz="1800" b="1" spc="-17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15" baseline="-23148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r>
              <a:rPr sz="1800" b="1" spc="10" dirty="0">
                <a:solidFill>
                  <a:srgbClr val="6500FF"/>
                </a:solidFill>
                <a:latin typeface="Arial"/>
                <a:cs typeface="Arial"/>
              </a:rPr>
              <a:t>)(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42327" y="580135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868316" y="5725157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813437" y="61539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1855609" y="6182357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598817" y="6167117"/>
            <a:ext cx="35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927991" y="630732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205616" y="5938517"/>
            <a:ext cx="1016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+	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431669" y="6126479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4656720" y="578611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644015" y="5374637"/>
            <a:ext cx="2539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Substituting the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values 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sign</a:t>
            </a:r>
            <a:r>
              <a:rPr sz="1800" b="1" spc="-2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conventions,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5941382" y="5973508"/>
            <a:ext cx="3762375" cy="1019175"/>
            <a:chOff x="5941382" y="5973508"/>
            <a:chExt cx="3762375" cy="1019175"/>
          </a:xfrm>
        </p:grpSpPr>
        <p:sp>
          <p:nvSpPr>
            <p:cNvPr id="92" name="object 92"/>
            <p:cNvSpPr/>
            <p:nvPr/>
          </p:nvSpPr>
          <p:spPr>
            <a:xfrm>
              <a:off x="5955669" y="5987795"/>
              <a:ext cx="3733800" cy="990600"/>
            </a:xfrm>
            <a:custGeom>
              <a:avLst/>
              <a:gdLst/>
              <a:ahLst/>
              <a:cxnLst/>
              <a:rect l="l" t="t" r="r" b="b"/>
              <a:pathLst>
                <a:path w="3733800" h="990600">
                  <a:moveTo>
                    <a:pt x="3733799" y="990599"/>
                  </a:moveTo>
                  <a:lnTo>
                    <a:pt x="3733799" y="0"/>
                  </a:lnTo>
                  <a:lnTo>
                    <a:pt x="0" y="0"/>
                  </a:lnTo>
                  <a:lnTo>
                    <a:pt x="0" y="990599"/>
                  </a:lnTo>
                  <a:lnTo>
                    <a:pt x="3733799" y="990599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955669" y="5987795"/>
              <a:ext cx="3733800" cy="990600"/>
            </a:xfrm>
            <a:custGeom>
              <a:avLst/>
              <a:gdLst/>
              <a:ahLst/>
              <a:cxnLst/>
              <a:rect l="l" t="t" r="r" b="b"/>
              <a:pathLst>
                <a:path w="3733800" h="990600">
                  <a:moveTo>
                    <a:pt x="0" y="0"/>
                  </a:moveTo>
                  <a:lnTo>
                    <a:pt x="0" y="990599"/>
                  </a:lnTo>
                  <a:lnTo>
                    <a:pt x="3733799" y="990599"/>
                  </a:lnTo>
                  <a:lnTo>
                    <a:pt x="3733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7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476365" y="6521195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0999" y="0"/>
                  </a:lnTo>
                </a:path>
              </a:pathLst>
            </a:custGeom>
            <a:ln w="19049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/>
          <p:nvPr/>
        </p:nvSpPr>
        <p:spPr>
          <a:xfrm>
            <a:off x="8566794" y="6563357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006469" y="6090917"/>
            <a:ext cx="6699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839">
              <a:lnSpc>
                <a:spcPts val="163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ts val="1630"/>
              </a:lnSpc>
              <a:tabLst>
                <a:tab pos="445134" algn="l"/>
              </a:tabLst>
            </a:pPr>
            <a:r>
              <a:rPr sz="1200" b="1" u="heavy" dirty="0">
                <a:solidFill>
                  <a:srgbClr val="6500FF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	</a:t>
            </a:r>
            <a:r>
              <a:rPr sz="1200" b="1" spc="8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2700" b="1" baseline="-24691" dirty="0">
                <a:solidFill>
                  <a:srgbClr val="CC0000"/>
                </a:solidFill>
                <a:latin typeface="Arial"/>
                <a:cs typeface="Arial"/>
              </a:rPr>
              <a:t>+</a:t>
            </a:r>
            <a:endParaRPr sz="2700" baseline="-24691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  <a:spcBef>
                <a:spcPts val="335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</a:t>
            </a:r>
            <a:r>
              <a:rPr sz="1800" b="1" spc="-2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240913" y="6231125"/>
            <a:ext cx="1115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469900" algn="l"/>
                <a:tab pos="898525" algn="l"/>
              </a:tabLst>
            </a:pPr>
            <a:r>
              <a:rPr sz="2700" b="1" baseline="-24691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r>
              <a:rPr sz="1800" b="1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	</a:t>
            </a:r>
            <a:r>
              <a:rPr sz="1200" b="1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2	1</a:t>
            </a:r>
            <a:r>
              <a:rPr sz="1200" b="1" u="heavy" spc="6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766438" y="65349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6859399" y="6106157"/>
            <a:ext cx="1676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27305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942713" y="6319517"/>
            <a:ext cx="88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9222115" y="6060437"/>
            <a:ext cx="44450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" marR="30480" indent="-30480">
              <a:lnSpc>
                <a:spcPct val="138900"/>
              </a:lnSpc>
              <a:spcBef>
                <a:spcPts val="100"/>
              </a:spcBef>
              <a:tabLst>
                <a:tab pos="329565" algn="l"/>
              </a:tabLst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	</a:t>
            </a:r>
            <a:r>
              <a:rPr sz="2700" b="1" baseline="-37037" dirty="0">
                <a:solidFill>
                  <a:srgbClr val="CC0000"/>
                </a:solidFill>
                <a:latin typeface="Arial"/>
                <a:cs typeface="Arial"/>
              </a:rPr>
              <a:t>) 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469523" y="6167117"/>
            <a:ext cx="1257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369570" algn="l"/>
              </a:tabLst>
            </a:pP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(µ	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 </a:t>
            </a:r>
            <a:r>
              <a:rPr sz="1800" b="1" spc="60" dirty="0">
                <a:solidFill>
                  <a:srgbClr val="CC0000"/>
                </a:solidFill>
                <a:latin typeface="Arial"/>
                <a:cs typeface="Arial"/>
              </a:rPr>
              <a:t>µ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) </a:t>
            </a:r>
            <a:r>
              <a:rPr sz="2700" b="1" baseline="-37037" dirty="0">
                <a:solidFill>
                  <a:srgbClr val="CC0000"/>
                </a:solidFill>
                <a:latin typeface="Arial"/>
                <a:cs typeface="Arial"/>
              </a:rPr>
              <a:t>(</a:t>
            </a:r>
            <a:r>
              <a:rPr sz="2700" b="1" spc="202" baseline="-37037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700" b="1" baseline="-3086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2700" baseline="-3086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824606" y="6471917"/>
            <a:ext cx="28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9162165" y="65211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212" y="528319"/>
            <a:ext cx="1789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Since </a:t>
            </a:r>
            <a:r>
              <a:rPr sz="1800" b="1" spc="30" dirty="0">
                <a:solidFill>
                  <a:srgbClr val="FF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/ </a:t>
            </a:r>
            <a:r>
              <a:rPr sz="1800" b="1" spc="25" dirty="0">
                <a:solidFill>
                  <a:srgbClr val="FF00FF"/>
                </a:solidFill>
                <a:latin typeface="Arial"/>
                <a:cs typeface="Arial"/>
              </a:rPr>
              <a:t>µ</a:t>
            </a:r>
            <a:r>
              <a:rPr sz="1800" b="1" spc="37" baseline="-23148" dirty="0">
                <a:solidFill>
                  <a:srgbClr val="FF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sz="1800" b="1" spc="-15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60" dirty="0">
                <a:solidFill>
                  <a:srgbClr val="FF00FF"/>
                </a:solidFill>
                <a:latin typeface="Arial"/>
                <a:cs typeface="Arial"/>
              </a:rPr>
              <a:t>µ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3812" y="113791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5073" y="15681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6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99565" y="15681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77296" y="1610359"/>
            <a:ext cx="325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4817" y="1381759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9900" y="11531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89637" y="15819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97340" y="16103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63102" y="1595119"/>
            <a:ext cx="325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62819" y="1366519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8016" y="121411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02869" y="15681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06508" y="1518919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85365" y="15681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24516" y="1366519"/>
            <a:ext cx="1155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040765" algn="l"/>
              </a:tabLst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1)</a:t>
            </a:r>
            <a:r>
              <a:rPr sz="1800" b="1" spc="39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(</a:t>
            </a:r>
            <a:r>
              <a:rPr sz="1800" b="1" spc="10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700" b="1" baseline="33950" dirty="0">
                <a:solidFill>
                  <a:srgbClr val="CC0000"/>
                </a:solidFill>
                <a:latin typeface="Arial"/>
                <a:cs typeface="Arial"/>
              </a:rPr>
              <a:t>1	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51415" y="1214119"/>
            <a:ext cx="656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="1" spc="104" baseline="-40123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r>
              <a:rPr sz="2700" b="1" spc="104" baseline="-37037" dirty="0">
                <a:solidFill>
                  <a:srgbClr val="CC0000"/>
                </a:solidFill>
                <a:latin typeface="Arial"/>
                <a:cs typeface="Arial"/>
              </a:rPr>
              <a:t>(</a:t>
            </a:r>
            <a:r>
              <a:rPr sz="2700" b="1" spc="637" baseline="-37037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57612" y="1595119"/>
            <a:ext cx="305435" cy="113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</a:t>
            </a:r>
            <a:r>
              <a:rPr sz="1800" b="1" spc="-8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  <a:p>
            <a:pPr marL="88265" marR="55244" indent="-76200">
              <a:lnSpc>
                <a:spcPct val="138900"/>
              </a:lnSpc>
              <a:spcBef>
                <a:spcPts val="600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or 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55073" y="2863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6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47165" y="2863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14817" y="2677158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69913" y="24485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889637" y="28773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971940" y="2905758"/>
            <a:ext cx="18916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590675" algn="l"/>
              </a:tabLst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v	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2212" y="2890518"/>
            <a:ext cx="3416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115945" algn="l"/>
              </a:tabLst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 u	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10419" y="2661918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05617" y="25095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51415" y="2661918"/>
            <a:ext cx="1676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561465" algn="l"/>
              </a:tabLst>
            </a:pPr>
            <a:r>
              <a:rPr sz="2700" b="1" baseline="-3086" dirty="0">
                <a:solidFill>
                  <a:srgbClr val="CC0000"/>
                </a:solidFill>
                <a:latin typeface="Arial"/>
                <a:cs typeface="Arial"/>
              </a:rPr>
              <a:t>= </a:t>
            </a: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(µ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–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1)</a:t>
            </a:r>
            <a:r>
              <a:rPr sz="1800" b="1" spc="40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(</a:t>
            </a:r>
            <a:r>
              <a:rPr sz="1800" b="1" spc="10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700" b="1" baseline="33950" dirty="0">
                <a:solidFill>
                  <a:srgbClr val="CC0000"/>
                </a:solidFill>
                <a:latin typeface="Arial"/>
                <a:cs typeface="Arial"/>
              </a:rPr>
              <a:t>1	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132965" y="2863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05212" y="3361434"/>
            <a:ext cx="8371840" cy="85153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When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object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kept at infinity,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image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formed at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principal</a:t>
            </a:r>
            <a:r>
              <a:rPr sz="1800" b="1" spc="3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focus.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i.e. </a:t>
            </a:r>
            <a:r>
              <a:rPr sz="1800" b="1" dirty="0">
                <a:solidFill>
                  <a:srgbClr val="0000CC"/>
                </a:solidFill>
                <a:latin typeface="Arial"/>
                <a:cs typeface="Arial"/>
              </a:rPr>
              <a:t>u = - ∞, v = +</a:t>
            </a:r>
            <a:r>
              <a:rPr sz="1800" b="1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CC"/>
                </a:solidFill>
                <a:latin typeface="Arial"/>
                <a:cs typeface="Arial"/>
              </a:rPr>
              <a:t>f.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05212" y="4566918"/>
            <a:ext cx="38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o,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521782" y="4297108"/>
            <a:ext cx="2847975" cy="942975"/>
            <a:chOff x="1521782" y="4297108"/>
            <a:chExt cx="2847975" cy="942975"/>
          </a:xfrm>
        </p:grpSpPr>
        <p:sp>
          <p:nvSpPr>
            <p:cNvPr id="34" name="object 34"/>
            <p:cNvSpPr/>
            <p:nvPr/>
          </p:nvSpPr>
          <p:spPr>
            <a:xfrm>
              <a:off x="1536069" y="4311395"/>
              <a:ext cx="2819400" cy="914400"/>
            </a:xfrm>
            <a:custGeom>
              <a:avLst/>
              <a:gdLst/>
              <a:ahLst/>
              <a:cxnLst/>
              <a:rect l="l" t="t" r="r" b="b"/>
              <a:pathLst>
                <a:path w="2819400" h="914400">
                  <a:moveTo>
                    <a:pt x="2819399" y="914399"/>
                  </a:moveTo>
                  <a:lnTo>
                    <a:pt x="28193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2819399" y="914399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536069" y="4311395"/>
              <a:ext cx="2819400" cy="914400"/>
            </a:xfrm>
            <a:custGeom>
              <a:avLst/>
              <a:gdLst/>
              <a:ahLst/>
              <a:cxnLst/>
              <a:rect l="l" t="t" r="r" b="b"/>
              <a:pathLst>
                <a:path w="2819400" h="914400">
                  <a:moveTo>
                    <a:pt x="0" y="0"/>
                  </a:moveTo>
                  <a:lnTo>
                    <a:pt x="0" y="914399"/>
                  </a:lnTo>
                  <a:lnTo>
                    <a:pt x="2819399" y="914399"/>
                  </a:lnTo>
                  <a:lnTo>
                    <a:pt x="28193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7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74169" y="4768595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0999" y="0"/>
                  </a:lnTo>
                </a:path>
              </a:pathLst>
            </a:custGeom>
            <a:ln w="19049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207652" y="4553202"/>
            <a:ext cx="88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77449" y="4294122"/>
            <a:ext cx="34353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55880">
              <a:lnSpc>
                <a:spcPct val="100000"/>
              </a:lnSpc>
              <a:spcBef>
                <a:spcPts val="84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27518" y="4414518"/>
            <a:ext cx="2085339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625"/>
              </a:lnSpc>
              <a:spcBef>
                <a:spcPts val="100"/>
              </a:spcBef>
              <a:tabLst>
                <a:tab pos="1503680" algn="l"/>
                <a:tab pos="1884680" algn="l"/>
              </a:tabLst>
            </a:pPr>
            <a:r>
              <a:rPr sz="2700" b="1" baseline="1851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1	</a:t>
            </a:r>
            <a:endParaRPr sz="1800">
              <a:latin typeface="Arial"/>
              <a:cs typeface="Arial"/>
            </a:endParaRPr>
          </a:p>
          <a:p>
            <a:pPr marL="446405">
              <a:lnSpc>
                <a:spcPts val="1500"/>
              </a:lnSpc>
              <a:tabLst>
                <a:tab pos="1970405" algn="l"/>
              </a:tabLst>
            </a:pPr>
            <a:r>
              <a:rPr sz="2700" b="1" baseline="-3086" dirty="0">
                <a:solidFill>
                  <a:srgbClr val="FF0000"/>
                </a:solidFill>
                <a:latin typeface="Arial"/>
                <a:cs typeface="Arial"/>
              </a:rPr>
              <a:t>= 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(µ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sz="1800" b="1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1)</a:t>
            </a:r>
            <a:r>
              <a:rPr sz="1800" b="1" spc="3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(	-</a:t>
            </a:r>
            <a:endParaRPr sz="1800">
              <a:latin typeface="Arial"/>
              <a:cs typeface="Arial"/>
            </a:endParaRPr>
          </a:p>
          <a:p>
            <a:pPr marL="63500">
              <a:lnSpc>
                <a:spcPts val="2035"/>
              </a:lnSpc>
              <a:tabLst>
                <a:tab pos="161988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817497" y="4754879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005212" y="5481317"/>
            <a:ext cx="5146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This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equation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called ‘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Lens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Maker’s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Formula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’.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81412" y="6258557"/>
            <a:ext cx="4267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Also, from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above equations </a:t>
            </a:r>
            <a:r>
              <a:rPr sz="1800" b="1" spc="15" dirty="0">
                <a:solidFill>
                  <a:srgbClr val="FF6500"/>
                </a:solidFill>
                <a:latin typeface="Arial"/>
                <a:cs typeface="Arial"/>
              </a:rPr>
              <a:t>we</a:t>
            </a:r>
            <a:r>
              <a:rPr sz="1800" b="1" spc="-6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get,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560382" y="6049708"/>
            <a:ext cx="2009775" cy="866775"/>
            <a:chOff x="5560382" y="6049708"/>
            <a:chExt cx="2009775" cy="866775"/>
          </a:xfrm>
        </p:grpSpPr>
        <p:sp>
          <p:nvSpPr>
            <p:cNvPr id="44" name="object 44"/>
            <p:cNvSpPr/>
            <p:nvPr/>
          </p:nvSpPr>
          <p:spPr>
            <a:xfrm>
              <a:off x="5574669" y="6063995"/>
              <a:ext cx="1981200" cy="838200"/>
            </a:xfrm>
            <a:custGeom>
              <a:avLst/>
              <a:gdLst/>
              <a:ahLst/>
              <a:cxnLst/>
              <a:rect l="l" t="t" r="r" b="b"/>
              <a:pathLst>
                <a:path w="1981200" h="838200">
                  <a:moveTo>
                    <a:pt x="1981199" y="838199"/>
                  </a:moveTo>
                  <a:lnTo>
                    <a:pt x="1981199" y="0"/>
                  </a:lnTo>
                  <a:lnTo>
                    <a:pt x="0" y="0"/>
                  </a:lnTo>
                  <a:lnTo>
                    <a:pt x="0" y="838199"/>
                  </a:lnTo>
                  <a:lnTo>
                    <a:pt x="1981199" y="838199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74669" y="6063995"/>
              <a:ext cx="1981200" cy="838200"/>
            </a:xfrm>
            <a:custGeom>
              <a:avLst/>
              <a:gdLst/>
              <a:ahLst/>
              <a:cxnLst/>
              <a:rect l="l" t="t" r="r" b="b"/>
              <a:pathLst>
                <a:path w="1981200" h="838200">
                  <a:moveTo>
                    <a:pt x="0" y="0"/>
                  </a:moveTo>
                  <a:lnTo>
                    <a:pt x="0" y="838199"/>
                  </a:lnTo>
                  <a:lnTo>
                    <a:pt x="1981199" y="838199"/>
                  </a:lnTo>
                  <a:lnTo>
                    <a:pt x="1981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650869" y="6521195"/>
              <a:ext cx="1828800" cy="0"/>
            </a:xfrm>
            <a:custGeom>
              <a:avLst/>
              <a:gdLst/>
              <a:ahLst/>
              <a:cxnLst/>
              <a:rect l="l" t="t" r="r" b="b"/>
              <a:pathLst>
                <a:path w="1828800">
                  <a:moveTo>
                    <a:pt x="0" y="0"/>
                  </a:moveTo>
                  <a:lnTo>
                    <a:pt x="380999" y="0"/>
                  </a:lnTo>
                </a:path>
                <a:path w="1828800">
                  <a:moveTo>
                    <a:pt x="1530095" y="0"/>
                  </a:moveTo>
                  <a:lnTo>
                    <a:pt x="1828799" y="0"/>
                  </a:lnTo>
                </a:path>
              </a:pathLst>
            </a:custGeom>
            <a:ln w="19049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6859909" y="6075677"/>
            <a:ext cx="57213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40"/>
              </a:spcBef>
              <a:tabLst>
                <a:tab pos="405765" algn="l"/>
              </a:tabLst>
            </a:pPr>
            <a:r>
              <a:rPr sz="2700" b="1" baseline="-37037" dirty="0">
                <a:solidFill>
                  <a:srgbClr val="6500FF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50800" algn="r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385437" y="65349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666115" y="6090917"/>
            <a:ext cx="9798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 algn="ctr">
              <a:lnSpc>
                <a:spcPts val="2039"/>
              </a:lnSpc>
              <a:spcBef>
                <a:spcPts val="100"/>
              </a:spcBef>
              <a:tabLst>
                <a:tab pos="771525" algn="l"/>
              </a:tabLst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1	</a:t>
            </a:r>
            <a:r>
              <a:rPr sz="2700" b="1" baseline="-3086" dirty="0">
                <a:solidFill>
                  <a:srgbClr val="6500FF"/>
                </a:solidFill>
                <a:latin typeface="Arial"/>
                <a:cs typeface="Arial"/>
              </a:rPr>
              <a:t>1</a:t>
            </a:r>
            <a:endParaRPr sz="2700" baseline="-3086">
              <a:latin typeface="Arial"/>
              <a:cs typeface="Arial"/>
            </a:endParaRPr>
          </a:p>
          <a:p>
            <a:pPr marL="67945" algn="ctr">
              <a:lnSpc>
                <a:spcPts val="1800"/>
              </a:lnSpc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marR="5080" algn="ctr">
              <a:lnSpc>
                <a:spcPts val="1920"/>
              </a:lnSpc>
              <a:tabLst>
                <a:tab pos="839469" algn="l"/>
              </a:tabLst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- u	</a:t>
            </a:r>
            <a:r>
              <a:rPr sz="2700" b="1" baseline="-3086" dirty="0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2700" baseline="-3086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272287"/>
            <a:ext cx="8232140" cy="98425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solidFill>
                  <a:srgbClr val="9900FF"/>
                </a:solidFill>
              </a:rPr>
              <a:t>First Principal</a:t>
            </a:r>
            <a:r>
              <a:rPr sz="2400" dirty="0">
                <a:solidFill>
                  <a:srgbClr val="9900FF"/>
                </a:solidFill>
              </a:rPr>
              <a:t> </a:t>
            </a:r>
            <a:r>
              <a:rPr sz="2400" spc="-10" dirty="0">
                <a:solidFill>
                  <a:srgbClr val="9900FF"/>
                </a:solidFill>
              </a:rPr>
              <a:t>Focus:</a:t>
            </a:r>
            <a:endParaRPr sz="2400"/>
          </a:p>
          <a:p>
            <a:pPr marL="12700" marR="5080">
              <a:lnSpc>
                <a:spcPct val="100600"/>
              </a:lnSpc>
              <a:spcBef>
                <a:spcPts val="130"/>
              </a:spcBef>
            </a:pPr>
            <a:r>
              <a:rPr sz="1800" spc="-5" dirty="0">
                <a:solidFill>
                  <a:srgbClr val="329932"/>
                </a:solidFill>
              </a:rPr>
              <a:t>First Principal Focus </a:t>
            </a:r>
            <a:r>
              <a:rPr sz="1800" dirty="0">
                <a:solidFill>
                  <a:srgbClr val="329932"/>
                </a:solidFill>
              </a:rPr>
              <a:t>is </a:t>
            </a:r>
            <a:r>
              <a:rPr sz="1800" spc="-5" dirty="0">
                <a:solidFill>
                  <a:srgbClr val="329932"/>
                </a:solidFill>
              </a:rPr>
              <a:t>the </a:t>
            </a:r>
            <a:r>
              <a:rPr sz="1800" dirty="0">
                <a:solidFill>
                  <a:srgbClr val="329932"/>
                </a:solidFill>
              </a:rPr>
              <a:t>point on the </a:t>
            </a:r>
            <a:r>
              <a:rPr sz="1800" spc="-5" dirty="0">
                <a:solidFill>
                  <a:srgbClr val="329932"/>
                </a:solidFill>
              </a:rPr>
              <a:t>principal axis of </a:t>
            </a:r>
            <a:r>
              <a:rPr sz="1800" dirty="0">
                <a:solidFill>
                  <a:srgbClr val="329932"/>
                </a:solidFill>
              </a:rPr>
              <a:t>the </a:t>
            </a:r>
            <a:r>
              <a:rPr sz="1800" spc="-5" dirty="0">
                <a:solidFill>
                  <a:srgbClr val="329932"/>
                </a:solidFill>
              </a:rPr>
              <a:t>lens at </a:t>
            </a:r>
            <a:r>
              <a:rPr sz="1800" dirty="0">
                <a:solidFill>
                  <a:srgbClr val="329932"/>
                </a:solidFill>
              </a:rPr>
              <a:t>which if  </a:t>
            </a:r>
            <a:r>
              <a:rPr sz="1800" spc="-5" dirty="0">
                <a:solidFill>
                  <a:srgbClr val="329932"/>
                </a:solidFill>
              </a:rPr>
              <a:t>an object </a:t>
            </a:r>
            <a:r>
              <a:rPr sz="1800" dirty="0">
                <a:solidFill>
                  <a:srgbClr val="329932"/>
                </a:solidFill>
              </a:rPr>
              <a:t>is </a:t>
            </a:r>
            <a:r>
              <a:rPr sz="1800" spc="-10" dirty="0">
                <a:solidFill>
                  <a:srgbClr val="329932"/>
                </a:solidFill>
              </a:rPr>
              <a:t>placed, </a:t>
            </a:r>
            <a:r>
              <a:rPr sz="1800" dirty="0">
                <a:solidFill>
                  <a:srgbClr val="329932"/>
                </a:solidFill>
              </a:rPr>
              <a:t>the </a:t>
            </a:r>
            <a:r>
              <a:rPr sz="1800" spc="-5" dirty="0">
                <a:solidFill>
                  <a:srgbClr val="329932"/>
                </a:solidFill>
              </a:rPr>
              <a:t>image </a:t>
            </a:r>
            <a:r>
              <a:rPr sz="1800" dirty="0">
                <a:solidFill>
                  <a:srgbClr val="329932"/>
                </a:solidFill>
              </a:rPr>
              <a:t>would be </a:t>
            </a:r>
            <a:r>
              <a:rPr sz="1800" spc="-10" dirty="0">
                <a:solidFill>
                  <a:srgbClr val="329932"/>
                </a:solidFill>
              </a:rPr>
              <a:t>formed </a:t>
            </a:r>
            <a:r>
              <a:rPr sz="1800" spc="-5" dirty="0">
                <a:solidFill>
                  <a:srgbClr val="329932"/>
                </a:solidFill>
              </a:rPr>
              <a:t>at infinity.</a:t>
            </a:r>
            <a:endParaRPr sz="1800"/>
          </a:p>
        </p:txBody>
      </p:sp>
      <p:grpSp>
        <p:nvGrpSpPr>
          <p:cNvPr id="3" name="object 3"/>
          <p:cNvGrpSpPr/>
          <p:nvPr/>
        </p:nvGrpSpPr>
        <p:grpSpPr>
          <a:xfrm>
            <a:off x="1826582" y="1325308"/>
            <a:ext cx="2834005" cy="2314575"/>
            <a:chOff x="1826582" y="1325308"/>
            <a:chExt cx="2834005" cy="2314575"/>
          </a:xfrm>
        </p:grpSpPr>
        <p:sp>
          <p:nvSpPr>
            <p:cNvPr id="4" name="object 4"/>
            <p:cNvSpPr/>
            <p:nvPr/>
          </p:nvSpPr>
          <p:spPr>
            <a:xfrm>
              <a:off x="3212469" y="1339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1078991"/>
                  </a:moveTo>
                  <a:lnTo>
                    <a:pt x="303869" y="1027232"/>
                  </a:lnTo>
                  <a:lnTo>
                    <a:pt x="301135" y="975852"/>
                  </a:lnTo>
                  <a:lnTo>
                    <a:pt x="296684" y="924832"/>
                  </a:lnTo>
                  <a:lnTo>
                    <a:pt x="290601" y="874155"/>
                  </a:lnTo>
                  <a:lnTo>
                    <a:pt x="282973" y="823802"/>
                  </a:lnTo>
                  <a:lnTo>
                    <a:pt x="273884" y="773756"/>
                  </a:lnTo>
                  <a:lnTo>
                    <a:pt x="263422" y="723999"/>
                  </a:lnTo>
                  <a:lnTo>
                    <a:pt x="251671" y="674512"/>
                  </a:lnTo>
                  <a:lnTo>
                    <a:pt x="238718" y="625278"/>
                  </a:lnTo>
                  <a:lnTo>
                    <a:pt x="224649" y="576278"/>
                  </a:lnTo>
                  <a:lnTo>
                    <a:pt x="209549" y="527494"/>
                  </a:lnTo>
                  <a:lnTo>
                    <a:pt x="193505" y="478909"/>
                  </a:lnTo>
                  <a:lnTo>
                    <a:pt x="176602" y="430504"/>
                  </a:lnTo>
                  <a:lnTo>
                    <a:pt x="158926" y="382261"/>
                  </a:lnTo>
                  <a:lnTo>
                    <a:pt x="140563" y="334163"/>
                  </a:lnTo>
                  <a:lnTo>
                    <a:pt x="121599" y="286191"/>
                  </a:lnTo>
                  <a:lnTo>
                    <a:pt x="102120" y="238327"/>
                  </a:lnTo>
                  <a:lnTo>
                    <a:pt x="82211" y="190553"/>
                  </a:lnTo>
                  <a:lnTo>
                    <a:pt x="61959" y="142852"/>
                  </a:lnTo>
                  <a:lnTo>
                    <a:pt x="41449" y="95204"/>
                  </a:lnTo>
                  <a:lnTo>
                    <a:pt x="20767" y="47593"/>
                  </a:lnTo>
                  <a:lnTo>
                    <a:pt x="0" y="0"/>
                  </a:lnTo>
                  <a:lnTo>
                    <a:pt x="0" y="2285999"/>
                  </a:lnTo>
                  <a:lnTo>
                    <a:pt x="18278" y="2236441"/>
                  </a:lnTo>
                  <a:lnTo>
                    <a:pt x="36497" y="2186895"/>
                  </a:lnTo>
                  <a:lnTo>
                    <a:pt x="54600" y="2137373"/>
                  </a:lnTo>
                  <a:lnTo>
                    <a:pt x="72527" y="2087889"/>
                  </a:lnTo>
                  <a:lnTo>
                    <a:pt x="90220" y="2038453"/>
                  </a:lnTo>
                  <a:lnTo>
                    <a:pt x="107621" y="1989079"/>
                  </a:lnTo>
                  <a:lnTo>
                    <a:pt x="124670" y="1939779"/>
                  </a:lnTo>
                  <a:lnTo>
                    <a:pt x="141310" y="1890564"/>
                  </a:lnTo>
                  <a:lnTo>
                    <a:pt x="157481" y="1841448"/>
                  </a:lnTo>
                  <a:lnTo>
                    <a:pt x="173126" y="1792443"/>
                  </a:lnTo>
                  <a:lnTo>
                    <a:pt x="188185" y="1743560"/>
                  </a:lnTo>
                  <a:lnTo>
                    <a:pt x="202601" y="1694813"/>
                  </a:lnTo>
                  <a:lnTo>
                    <a:pt x="216315" y="1646213"/>
                  </a:lnTo>
                  <a:lnTo>
                    <a:pt x="229268" y="1597773"/>
                  </a:lnTo>
                  <a:lnTo>
                    <a:pt x="241401" y="1549505"/>
                  </a:lnTo>
                  <a:lnTo>
                    <a:pt x="252657" y="1501421"/>
                  </a:lnTo>
                  <a:lnTo>
                    <a:pt x="262976" y="1453534"/>
                  </a:lnTo>
                  <a:lnTo>
                    <a:pt x="272300" y="1405856"/>
                  </a:lnTo>
                  <a:lnTo>
                    <a:pt x="280572" y="1358399"/>
                  </a:lnTo>
                  <a:lnTo>
                    <a:pt x="287731" y="1311176"/>
                  </a:lnTo>
                  <a:lnTo>
                    <a:pt x="293719" y="1264198"/>
                  </a:lnTo>
                  <a:lnTo>
                    <a:pt x="298479" y="1217479"/>
                  </a:lnTo>
                  <a:lnTo>
                    <a:pt x="301951" y="1171030"/>
                  </a:lnTo>
                  <a:lnTo>
                    <a:pt x="304078" y="1124863"/>
                  </a:lnTo>
                  <a:lnTo>
                    <a:pt x="304799" y="1078991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12469" y="1339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0" y="0"/>
                  </a:moveTo>
                  <a:lnTo>
                    <a:pt x="20767" y="47593"/>
                  </a:lnTo>
                  <a:lnTo>
                    <a:pt x="41449" y="95204"/>
                  </a:lnTo>
                  <a:lnTo>
                    <a:pt x="61959" y="142852"/>
                  </a:lnTo>
                  <a:lnTo>
                    <a:pt x="82211" y="190553"/>
                  </a:lnTo>
                  <a:lnTo>
                    <a:pt x="102120" y="238327"/>
                  </a:lnTo>
                  <a:lnTo>
                    <a:pt x="121599" y="286191"/>
                  </a:lnTo>
                  <a:lnTo>
                    <a:pt x="140563" y="334163"/>
                  </a:lnTo>
                  <a:lnTo>
                    <a:pt x="158926" y="382261"/>
                  </a:lnTo>
                  <a:lnTo>
                    <a:pt x="176602" y="430504"/>
                  </a:lnTo>
                  <a:lnTo>
                    <a:pt x="193505" y="478909"/>
                  </a:lnTo>
                  <a:lnTo>
                    <a:pt x="209549" y="527494"/>
                  </a:lnTo>
                  <a:lnTo>
                    <a:pt x="224649" y="576278"/>
                  </a:lnTo>
                  <a:lnTo>
                    <a:pt x="238718" y="625278"/>
                  </a:lnTo>
                  <a:lnTo>
                    <a:pt x="251671" y="674512"/>
                  </a:lnTo>
                  <a:lnTo>
                    <a:pt x="263422" y="723999"/>
                  </a:lnTo>
                  <a:lnTo>
                    <a:pt x="273884" y="773756"/>
                  </a:lnTo>
                  <a:lnTo>
                    <a:pt x="282973" y="823802"/>
                  </a:lnTo>
                  <a:lnTo>
                    <a:pt x="290601" y="874155"/>
                  </a:lnTo>
                  <a:lnTo>
                    <a:pt x="296684" y="924832"/>
                  </a:lnTo>
                  <a:lnTo>
                    <a:pt x="301135" y="975852"/>
                  </a:lnTo>
                  <a:lnTo>
                    <a:pt x="303869" y="1027232"/>
                  </a:lnTo>
                  <a:lnTo>
                    <a:pt x="304799" y="1078991"/>
                  </a:lnTo>
                  <a:lnTo>
                    <a:pt x="304078" y="1124863"/>
                  </a:lnTo>
                  <a:lnTo>
                    <a:pt x="301951" y="1171030"/>
                  </a:lnTo>
                  <a:lnTo>
                    <a:pt x="298479" y="1217479"/>
                  </a:lnTo>
                  <a:lnTo>
                    <a:pt x="293719" y="1264198"/>
                  </a:lnTo>
                  <a:lnTo>
                    <a:pt x="287731" y="1311176"/>
                  </a:lnTo>
                  <a:lnTo>
                    <a:pt x="280572" y="1358399"/>
                  </a:lnTo>
                  <a:lnTo>
                    <a:pt x="272300" y="1405856"/>
                  </a:lnTo>
                  <a:lnTo>
                    <a:pt x="262976" y="1453534"/>
                  </a:lnTo>
                  <a:lnTo>
                    <a:pt x="252657" y="1501421"/>
                  </a:lnTo>
                  <a:lnTo>
                    <a:pt x="241401" y="1549505"/>
                  </a:lnTo>
                  <a:lnTo>
                    <a:pt x="229268" y="1597773"/>
                  </a:lnTo>
                  <a:lnTo>
                    <a:pt x="216315" y="1646213"/>
                  </a:lnTo>
                  <a:lnTo>
                    <a:pt x="202601" y="1694813"/>
                  </a:lnTo>
                  <a:lnTo>
                    <a:pt x="188185" y="1743560"/>
                  </a:lnTo>
                  <a:lnTo>
                    <a:pt x="173126" y="1792443"/>
                  </a:lnTo>
                  <a:lnTo>
                    <a:pt x="157481" y="1841448"/>
                  </a:lnTo>
                  <a:lnTo>
                    <a:pt x="141310" y="1890564"/>
                  </a:lnTo>
                  <a:lnTo>
                    <a:pt x="124670" y="1939779"/>
                  </a:lnTo>
                  <a:lnTo>
                    <a:pt x="107621" y="1989079"/>
                  </a:lnTo>
                  <a:lnTo>
                    <a:pt x="90220" y="2038453"/>
                  </a:lnTo>
                  <a:lnTo>
                    <a:pt x="72527" y="2087889"/>
                  </a:lnTo>
                  <a:lnTo>
                    <a:pt x="54600" y="2137373"/>
                  </a:lnTo>
                  <a:lnTo>
                    <a:pt x="36497" y="2186895"/>
                  </a:lnTo>
                  <a:lnTo>
                    <a:pt x="18278" y="2236441"/>
                  </a:lnTo>
                  <a:lnTo>
                    <a:pt x="0" y="2285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07669" y="1339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2285999"/>
                  </a:moveTo>
                  <a:lnTo>
                    <a:pt x="304799" y="0"/>
                  </a:lnTo>
                  <a:lnTo>
                    <a:pt x="284032" y="47593"/>
                  </a:lnTo>
                  <a:lnTo>
                    <a:pt x="263350" y="95204"/>
                  </a:lnTo>
                  <a:lnTo>
                    <a:pt x="242840" y="142852"/>
                  </a:lnTo>
                  <a:lnTo>
                    <a:pt x="222588" y="190553"/>
                  </a:lnTo>
                  <a:lnTo>
                    <a:pt x="202679" y="238327"/>
                  </a:lnTo>
                  <a:lnTo>
                    <a:pt x="183200" y="286191"/>
                  </a:lnTo>
                  <a:lnTo>
                    <a:pt x="164236" y="334163"/>
                  </a:lnTo>
                  <a:lnTo>
                    <a:pt x="145873" y="382261"/>
                  </a:lnTo>
                  <a:lnTo>
                    <a:pt x="128197" y="430504"/>
                  </a:lnTo>
                  <a:lnTo>
                    <a:pt x="111294" y="478909"/>
                  </a:lnTo>
                  <a:lnTo>
                    <a:pt x="95249" y="527494"/>
                  </a:lnTo>
                  <a:lnTo>
                    <a:pt x="80150" y="576278"/>
                  </a:lnTo>
                  <a:lnTo>
                    <a:pt x="66081" y="625278"/>
                  </a:lnTo>
                  <a:lnTo>
                    <a:pt x="53128" y="674512"/>
                  </a:lnTo>
                  <a:lnTo>
                    <a:pt x="41377" y="723999"/>
                  </a:lnTo>
                  <a:lnTo>
                    <a:pt x="30915" y="773756"/>
                  </a:lnTo>
                  <a:lnTo>
                    <a:pt x="21826" y="823802"/>
                  </a:lnTo>
                  <a:lnTo>
                    <a:pt x="14198" y="874155"/>
                  </a:lnTo>
                  <a:lnTo>
                    <a:pt x="8115" y="924832"/>
                  </a:lnTo>
                  <a:lnTo>
                    <a:pt x="3664" y="975852"/>
                  </a:lnTo>
                  <a:lnTo>
                    <a:pt x="930" y="1027232"/>
                  </a:lnTo>
                  <a:lnTo>
                    <a:pt x="0" y="1078991"/>
                  </a:lnTo>
                  <a:lnTo>
                    <a:pt x="721" y="1124863"/>
                  </a:lnTo>
                  <a:lnTo>
                    <a:pt x="2848" y="1171030"/>
                  </a:lnTo>
                  <a:lnTo>
                    <a:pt x="6320" y="1217479"/>
                  </a:lnTo>
                  <a:lnTo>
                    <a:pt x="11080" y="1264198"/>
                  </a:lnTo>
                  <a:lnTo>
                    <a:pt x="17068" y="1311176"/>
                  </a:lnTo>
                  <a:lnTo>
                    <a:pt x="24227" y="1358399"/>
                  </a:lnTo>
                  <a:lnTo>
                    <a:pt x="32498" y="1405856"/>
                  </a:lnTo>
                  <a:lnTo>
                    <a:pt x="41823" y="1453534"/>
                  </a:lnTo>
                  <a:lnTo>
                    <a:pt x="52142" y="1501421"/>
                  </a:lnTo>
                  <a:lnTo>
                    <a:pt x="63398" y="1549505"/>
                  </a:lnTo>
                  <a:lnTo>
                    <a:pt x="75531" y="1597773"/>
                  </a:lnTo>
                  <a:lnTo>
                    <a:pt x="88484" y="1646213"/>
                  </a:lnTo>
                  <a:lnTo>
                    <a:pt x="102198" y="1694813"/>
                  </a:lnTo>
                  <a:lnTo>
                    <a:pt x="116614" y="1743560"/>
                  </a:lnTo>
                  <a:lnTo>
                    <a:pt x="131673" y="1792443"/>
                  </a:lnTo>
                  <a:lnTo>
                    <a:pt x="147318" y="1841448"/>
                  </a:lnTo>
                  <a:lnTo>
                    <a:pt x="163489" y="1890564"/>
                  </a:lnTo>
                  <a:lnTo>
                    <a:pt x="180129" y="1939779"/>
                  </a:lnTo>
                  <a:lnTo>
                    <a:pt x="197178" y="1989079"/>
                  </a:lnTo>
                  <a:lnTo>
                    <a:pt x="214579" y="2038453"/>
                  </a:lnTo>
                  <a:lnTo>
                    <a:pt x="232272" y="2087889"/>
                  </a:lnTo>
                  <a:lnTo>
                    <a:pt x="250199" y="2137373"/>
                  </a:lnTo>
                  <a:lnTo>
                    <a:pt x="268302" y="2186895"/>
                  </a:lnTo>
                  <a:lnTo>
                    <a:pt x="286521" y="2236441"/>
                  </a:lnTo>
                  <a:lnTo>
                    <a:pt x="304799" y="2285999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07669" y="1339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0"/>
                  </a:moveTo>
                  <a:lnTo>
                    <a:pt x="284032" y="47593"/>
                  </a:lnTo>
                  <a:lnTo>
                    <a:pt x="263350" y="95204"/>
                  </a:lnTo>
                  <a:lnTo>
                    <a:pt x="242840" y="142852"/>
                  </a:lnTo>
                  <a:lnTo>
                    <a:pt x="222588" y="190553"/>
                  </a:lnTo>
                  <a:lnTo>
                    <a:pt x="202679" y="238327"/>
                  </a:lnTo>
                  <a:lnTo>
                    <a:pt x="183200" y="286191"/>
                  </a:lnTo>
                  <a:lnTo>
                    <a:pt x="164236" y="334163"/>
                  </a:lnTo>
                  <a:lnTo>
                    <a:pt x="145873" y="382261"/>
                  </a:lnTo>
                  <a:lnTo>
                    <a:pt x="128197" y="430504"/>
                  </a:lnTo>
                  <a:lnTo>
                    <a:pt x="111294" y="478909"/>
                  </a:lnTo>
                  <a:lnTo>
                    <a:pt x="95249" y="527494"/>
                  </a:lnTo>
                  <a:lnTo>
                    <a:pt x="80150" y="576278"/>
                  </a:lnTo>
                  <a:lnTo>
                    <a:pt x="66081" y="625278"/>
                  </a:lnTo>
                  <a:lnTo>
                    <a:pt x="53128" y="674512"/>
                  </a:lnTo>
                  <a:lnTo>
                    <a:pt x="41377" y="723999"/>
                  </a:lnTo>
                  <a:lnTo>
                    <a:pt x="30915" y="773756"/>
                  </a:lnTo>
                  <a:lnTo>
                    <a:pt x="21826" y="823802"/>
                  </a:lnTo>
                  <a:lnTo>
                    <a:pt x="14198" y="874155"/>
                  </a:lnTo>
                  <a:lnTo>
                    <a:pt x="8115" y="924832"/>
                  </a:lnTo>
                  <a:lnTo>
                    <a:pt x="3664" y="975852"/>
                  </a:lnTo>
                  <a:lnTo>
                    <a:pt x="930" y="1027232"/>
                  </a:lnTo>
                  <a:lnTo>
                    <a:pt x="0" y="1078991"/>
                  </a:lnTo>
                  <a:lnTo>
                    <a:pt x="721" y="1124863"/>
                  </a:lnTo>
                  <a:lnTo>
                    <a:pt x="2848" y="1171030"/>
                  </a:lnTo>
                  <a:lnTo>
                    <a:pt x="6320" y="1217479"/>
                  </a:lnTo>
                  <a:lnTo>
                    <a:pt x="11080" y="1264198"/>
                  </a:lnTo>
                  <a:lnTo>
                    <a:pt x="17068" y="1311176"/>
                  </a:lnTo>
                  <a:lnTo>
                    <a:pt x="24227" y="1358399"/>
                  </a:lnTo>
                  <a:lnTo>
                    <a:pt x="32498" y="1405856"/>
                  </a:lnTo>
                  <a:lnTo>
                    <a:pt x="41823" y="1453534"/>
                  </a:lnTo>
                  <a:lnTo>
                    <a:pt x="52142" y="1501421"/>
                  </a:lnTo>
                  <a:lnTo>
                    <a:pt x="63398" y="1549505"/>
                  </a:lnTo>
                  <a:lnTo>
                    <a:pt x="75531" y="1597773"/>
                  </a:lnTo>
                  <a:lnTo>
                    <a:pt x="88484" y="1646213"/>
                  </a:lnTo>
                  <a:lnTo>
                    <a:pt x="102198" y="1694813"/>
                  </a:lnTo>
                  <a:lnTo>
                    <a:pt x="116614" y="1743560"/>
                  </a:lnTo>
                  <a:lnTo>
                    <a:pt x="131673" y="1792443"/>
                  </a:lnTo>
                  <a:lnTo>
                    <a:pt x="147318" y="1841448"/>
                  </a:lnTo>
                  <a:lnTo>
                    <a:pt x="163489" y="1890564"/>
                  </a:lnTo>
                  <a:lnTo>
                    <a:pt x="180129" y="1939779"/>
                  </a:lnTo>
                  <a:lnTo>
                    <a:pt x="197178" y="1989079"/>
                  </a:lnTo>
                  <a:lnTo>
                    <a:pt x="214579" y="2038453"/>
                  </a:lnTo>
                  <a:lnTo>
                    <a:pt x="232272" y="2087889"/>
                  </a:lnTo>
                  <a:lnTo>
                    <a:pt x="250199" y="2137373"/>
                  </a:lnTo>
                  <a:lnTo>
                    <a:pt x="268302" y="2186895"/>
                  </a:lnTo>
                  <a:lnTo>
                    <a:pt x="286521" y="2236441"/>
                  </a:lnTo>
                  <a:lnTo>
                    <a:pt x="304799" y="2285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12469" y="1339595"/>
              <a:ext cx="0" cy="2286000"/>
            </a:xfrm>
            <a:custGeom>
              <a:avLst/>
              <a:gdLst/>
              <a:ahLst/>
              <a:cxnLst/>
              <a:rect l="l" t="t" r="r" b="b"/>
              <a:pathLst>
                <a:path h="2286000">
                  <a:moveTo>
                    <a:pt x="0" y="0"/>
                  </a:moveTo>
                  <a:lnTo>
                    <a:pt x="0" y="22859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40870" y="2415540"/>
              <a:ext cx="2819400" cy="132715"/>
            </a:xfrm>
            <a:custGeom>
              <a:avLst/>
              <a:gdLst/>
              <a:ahLst/>
              <a:cxnLst/>
              <a:rect l="l" t="t" r="r" b="b"/>
              <a:pathLst>
                <a:path w="2819400" h="132714">
                  <a:moveTo>
                    <a:pt x="2762134" y="67056"/>
                  </a:moveTo>
                  <a:lnTo>
                    <a:pt x="2738858" y="53340"/>
                  </a:lnTo>
                  <a:lnTo>
                    <a:pt x="0" y="53340"/>
                  </a:lnTo>
                  <a:lnTo>
                    <a:pt x="0" y="80772"/>
                  </a:lnTo>
                  <a:lnTo>
                    <a:pt x="2738858" y="80772"/>
                  </a:lnTo>
                  <a:lnTo>
                    <a:pt x="2762134" y="67056"/>
                  </a:lnTo>
                  <a:close/>
                </a:path>
                <a:path w="2819400" h="132714">
                  <a:moveTo>
                    <a:pt x="2819400" y="67056"/>
                  </a:moveTo>
                  <a:lnTo>
                    <a:pt x="2712720" y="4572"/>
                  </a:lnTo>
                  <a:lnTo>
                    <a:pt x="2705100" y="0"/>
                  </a:lnTo>
                  <a:lnTo>
                    <a:pt x="2695956" y="3048"/>
                  </a:lnTo>
                  <a:lnTo>
                    <a:pt x="2692908" y="9144"/>
                  </a:lnTo>
                  <a:lnTo>
                    <a:pt x="2688336" y="16764"/>
                  </a:lnTo>
                  <a:lnTo>
                    <a:pt x="2691384" y="25908"/>
                  </a:lnTo>
                  <a:lnTo>
                    <a:pt x="2697480" y="28956"/>
                  </a:lnTo>
                  <a:lnTo>
                    <a:pt x="2738858" y="53340"/>
                  </a:lnTo>
                  <a:lnTo>
                    <a:pt x="2790444" y="53340"/>
                  </a:lnTo>
                  <a:lnTo>
                    <a:pt x="2790444" y="84015"/>
                  </a:lnTo>
                  <a:lnTo>
                    <a:pt x="2819400" y="67056"/>
                  </a:lnTo>
                  <a:close/>
                </a:path>
                <a:path w="2819400" h="132714">
                  <a:moveTo>
                    <a:pt x="2790444" y="84015"/>
                  </a:moveTo>
                  <a:lnTo>
                    <a:pt x="2790444" y="80772"/>
                  </a:lnTo>
                  <a:lnTo>
                    <a:pt x="2738858" y="80772"/>
                  </a:lnTo>
                  <a:lnTo>
                    <a:pt x="2697480" y="105156"/>
                  </a:lnTo>
                  <a:lnTo>
                    <a:pt x="2691384" y="108204"/>
                  </a:lnTo>
                  <a:lnTo>
                    <a:pt x="2688336" y="117348"/>
                  </a:lnTo>
                  <a:lnTo>
                    <a:pt x="2692908" y="124968"/>
                  </a:lnTo>
                  <a:lnTo>
                    <a:pt x="2695956" y="131064"/>
                  </a:lnTo>
                  <a:lnTo>
                    <a:pt x="2705100" y="132588"/>
                  </a:lnTo>
                  <a:lnTo>
                    <a:pt x="2712720" y="129540"/>
                  </a:lnTo>
                  <a:lnTo>
                    <a:pt x="2790444" y="84015"/>
                  </a:lnTo>
                  <a:close/>
                </a:path>
                <a:path w="2819400" h="132714">
                  <a:moveTo>
                    <a:pt x="2790444" y="80772"/>
                  </a:moveTo>
                  <a:lnTo>
                    <a:pt x="2790444" y="53340"/>
                  </a:lnTo>
                  <a:lnTo>
                    <a:pt x="2738858" y="53340"/>
                  </a:lnTo>
                  <a:lnTo>
                    <a:pt x="2762134" y="67056"/>
                  </a:lnTo>
                  <a:lnTo>
                    <a:pt x="2782824" y="54864"/>
                  </a:lnTo>
                  <a:lnTo>
                    <a:pt x="2782824" y="80772"/>
                  </a:lnTo>
                  <a:lnTo>
                    <a:pt x="2790444" y="80772"/>
                  </a:lnTo>
                  <a:close/>
                </a:path>
                <a:path w="2819400" h="132714">
                  <a:moveTo>
                    <a:pt x="2782824" y="80772"/>
                  </a:moveTo>
                  <a:lnTo>
                    <a:pt x="2782824" y="79248"/>
                  </a:lnTo>
                  <a:lnTo>
                    <a:pt x="2762134" y="67056"/>
                  </a:lnTo>
                  <a:lnTo>
                    <a:pt x="2738858" y="80772"/>
                  </a:lnTo>
                  <a:lnTo>
                    <a:pt x="2782824" y="80772"/>
                  </a:lnTo>
                  <a:close/>
                </a:path>
                <a:path w="2819400" h="132714">
                  <a:moveTo>
                    <a:pt x="2782824" y="79248"/>
                  </a:moveTo>
                  <a:lnTo>
                    <a:pt x="2782824" y="54864"/>
                  </a:lnTo>
                  <a:lnTo>
                    <a:pt x="2762134" y="67056"/>
                  </a:lnTo>
                  <a:lnTo>
                    <a:pt x="2782824" y="7924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50826" y="2415540"/>
              <a:ext cx="131064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12470" y="1577340"/>
              <a:ext cx="1447800" cy="132715"/>
            </a:xfrm>
            <a:custGeom>
              <a:avLst/>
              <a:gdLst/>
              <a:ahLst/>
              <a:cxnLst/>
              <a:rect l="l" t="t" r="r" b="b"/>
              <a:pathLst>
                <a:path w="1447800" h="132714">
                  <a:moveTo>
                    <a:pt x="1390534" y="67056"/>
                  </a:moveTo>
                  <a:lnTo>
                    <a:pt x="1367258" y="53340"/>
                  </a:lnTo>
                  <a:lnTo>
                    <a:pt x="0" y="53340"/>
                  </a:lnTo>
                  <a:lnTo>
                    <a:pt x="0" y="80772"/>
                  </a:lnTo>
                  <a:lnTo>
                    <a:pt x="1367258" y="80772"/>
                  </a:lnTo>
                  <a:lnTo>
                    <a:pt x="1390534" y="67056"/>
                  </a:lnTo>
                  <a:close/>
                </a:path>
                <a:path w="1447800" h="132714">
                  <a:moveTo>
                    <a:pt x="1447800" y="67056"/>
                  </a:moveTo>
                  <a:lnTo>
                    <a:pt x="1341120" y="4572"/>
                  </a:lnTo>
                  <a:lnTo>
                    <a:pt x="1333500" y="0"/>
                  </a:lnTo>
                  <a:lnTo>
                    <a:pt x="1324356" y="3048"/>
                  </a:lnTo>
                  <a:lnTo>
                    <a:pt x="1321308" y="9144"/>
                  </a:lnTo>
                  <a:lnTo>
                    <a:pt x="1316736" y="16764"/>
                  </a:lnTo>
                  <a:lnTo>
                    <a:pt x="1319784" y="25908"/>
                  </a:lnTo>
                  <a:lnTo>
                    <a:pt x="1325880" y="28956"/>
                  </a:lnTo>
                  <a:lnTo>
                    <a:pt x="1367258" y="53340"/>
                  </a:lnTo>
                  <a:lnTo>
                    <a:pt x="1418844" y="53340"/>
                  </a:lnTo>
                  <a:lnTo>
                    <a:pt x="1418844" y="84015"/>
                  </a:lnTo>
                  <a:lnTo>
                    <a:pt x="1447800" y="67056"/>
                  </a:lnTo>
                  <a:close/>
                </a:path>
                <a:path w="1447800" h="132714">
                  <a:moveTo>
                    <a:pt x="1418844" y="84015"/>
                  </a:moveTo>
                  <a:lnTo>
                    <a:pt x="1418844" y="80772"/>
                  </a:lnTo>
                  <a:lnTo>
                    <a:pt x="1367258" y="80772"/>
                  </a:lnTo>
                  <a:lnTo>
                    <a:pt x="1325880" y="105156"/>
                  </a:lnTo>
                  <a:lnTo>
                    <a:pt x="1319784" y="108204"/>
                  </a:lnTo>
                  <a:lnTo>
                    <a:pt x="1316736" y="117348"/>
                  </a:lnTo>
                  <a:lnTo>
                    <a:pt x="1321308" y="124968"/>
                  </a:lnTo>
                  <a:lnTo>
                    <a:pt x="1324356" y="131064"/>
                  </a:lnTo>
                  <a:lnTo>
                    <a:pt x="1333500" y="132588"/>
                  </a:lnTo>
                  <a:lnTo>
                    <a:pt x="1341120" y="129540"/>
                  </a:lnTo>
                  <a:lnTo>
                    <a:pt x="1418844" y="84015"/>
                  </a:lnTo>
                  <a:close/>
                </a:path>
                <a:path w="1447800" h="132714">
                  <a:moveTo>
                    <a:pt x="1418844" y="80772"/>
                  </a:moveTo>
                  <a:lnTo>
                    <a:pt x="1418844" y="53340"/>
                  </a:lnTo>
                  <a:lnTo>
                    <a:pt x="1367258" y="53340"/>
                  </a:lnTo>
                  <a:lnTo>
                    <a:pt x="1390534" y="67056"/>
                  </a:lnTo>
                  <a:lnTo>
                    <a:pt x="1411224" y="54864"/>
                  </a:lnTo>
                  <a:lnTo>
                    <a:pt x="1411224" y="80772"/>
                  </a:lnTo>
                  <a:lnTo>
                    <a:pt x="1418844" y="80772"/>
                  </a:lnTo>
                  <a:close/>
                </a:path>
                <a:path w="1447800" h="132714">
                  <a:moveTo>
                    <a:pt x="1411224" y="80772"/>
                  </a:moveTo>
                  <a:lnTo>
                    <a:pt x="1411224" y="79248"/>
                  </a:lnTo>
                  <a:lnTo>
                    <a:pt x="1390534" y="67056"/>
                  </a:lnTo>
                  <a:lnTo>
                    <a:pt x="1367258" y="80772"/>
                  </a:lnTo>
                  <a:lnTo>
                    <a:pt x="1411224" y="80772"/>
                  </a:lnTo>
                  <a:close/>
                </a:path>
                <a:path w="1447800" h="132714">
                  <a:moveTo>
                    <a:pt x="1411224" y="79248"/>
                  </a:moveTo>
                  <a:lnTo>
                    <a:pt x="1411224" y="54864"/>
                  </a:lnTo>
                  <a:lnTo>
                    <a:pt x="1390534" y="67056"/>
                  </a:lnTo>
                  <a:lnTo>
                    <a:pt x="1411224" y="7924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40869" y="1644395"/>
              <a:ext cx="1371600" cy="838200"/>
            </a:xfrm>
            <a:custGeom>
              <a:avLst/>
              <a:gdLst/>
              <a:ahLst/>
              <a:cxnLst/>
              <a:rect l="l" t="t" r="r" b="b"/>
              <a:pathLst>
                <a:path w="1371600" h="838200">
                  <a:moveTo>
                    <a:pt x="0" y="838199"/>
                  </a:moveTo>
                  <a:lnTo>
                    <a:pt x="13715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24918" y="2159508"/>
              <a:ext cx="137160" cy="1188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40869" y="2482595"/>
              <a:ext cx="1371600" cy="838200"/>
            </a:xfrm>
            <a:custGeom>
              <a:avLst/>
              <a:gdLst/>
              <a:ahLst/>
              <a:cxnLst/>
              <a:rect l="l" t="t" r="r" b="b"/>
              <a:pathLst>
                <a:path w="1371600" h="838200">
                  <a:moveTo>
                    <a:pt x="0" y="0"/>
                  </a:moveTo>
                  <a:lnTo>
                    <a:pt x="1371599" y="838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12470" y="3253740"/>
              <a:ext cx="1447800" cy="132715"/>
            </a:xfrm>
            <a:custGeom>
              <a:avLst/>
              <a:gdLst/>
              <a:ahLst/>
              <a:cxnLst/>
              <a:rect l="l" t="t" r="r" b="b"/>
              <a:pathLst>
                <a:path w="1447800" h="132714">
                  <a:moveTo>
                    <a:pt x="1390534" y="67056"/>
                  </a:moveTo>
                  <a:lnTo>
                    <a:pt x="1367258" y="53340"/>
                  </a:lnTo>
                  <a:lnTo>
                    <a:pt x="0" y="53340"/>
                  </a:lnTo>
                  <a:lnTo>
                    <a:pt x="0" y="80772"/>
                  </a:lnTo>
                  <a:lnTo>
                    <a:pt x="1367258" y="80772"/>
                  </a:lnTo>
                  <a:lnTo>
                    <a:pt x="1390534" y="67056"/>
                  </a:lnTo>
                  <a:close/>
                </a:path>
                <a:path w="1447800" h="132714">
                  <a:moveTo>
                    <a:pt x="1447800" y="67056"/>
                  </a:moveTo>
                  <a:lnTo>
                    <a:pt x="1341120" y="4572"/>
                  </a:lnTo>
                  <a:lnTo>
                    <a:pt x="1333500" y="0"/>
                  </a:lnTo>
                  <a:lnTo>
                    <a:pt x="1324356" y="3048"/>
                  </a:lnTo>
                  <a:lnTo>
                    <a:pt x="1321308" y="9144"/>
                  </a:lnTo>
                  <a:lnTo>
                    <a:pt x="1316736" y="16764"/>
                  </a:lnTo>
                  <a:lnTo>
                    <a:pt x="1319784" y="25908"/>
                  </a:lnTo>
                  <a:lnTo>
                    <a:pt x="1325880" y="28956"/>
                  </a:lnTo>
                  <a:lnTo>
                    <a:pt x="1367258" y="53340"/>
                  </a:lnTo>
                  <a:lnTo>
                    <a:pt x="1418844" y="53340"/>
                  </a:lnTo>
                  <a:lnTo>
                    <a:pt x="1418844" y="84015"/>
                  </a:lnTo>
                  <a:lnTo>
                    <a:pt x="1447800" y="67056"/>
                  </a:lnTo>
                  <a:close/>
                </a:path>
                <a:path w="1447800" h="132714">
                  <a:moveTo>
                    <a:pt x="1418844" y="84015"/>
                  </a:moveTo>
                  <a:lnTo>
                    <a:pt x="1418844" y="80772"/>
                  </a:lnTo>
                  <a:lnTo>
                    <a:pt x="1367258" y="80772"/>
                  </a:lnTo>
                  <a:lnTo>
                    <a:pt x="1325880" y="105156"/>
                  </a:lnTo>
                  <a:lnTo>
                    <a:pt x="1319784" y="108204"/>
                  </a:lnTo>
                  <a:lnTo>
                    <a:pt x="1316736" y="117348"/>
                  </a:lnTo>
                  <a:lnTo>
                    <a:pt x="1321308" y="124968"/>
                  </a:lnTo>
                  <a:lnTo>
                    <a:pt x="1324356" y="131064"/>
                  </a:lnTo>
                  <a:lnTo>
                    <a:pt x="1333500" y="132588"/>
                  </a:lnTo>
                  <a:lnTo>
                    <a:pt x="1341120" y="129540"/>
                  </a:lnTo>
                  <a:lnTo>
                    <a:pt x="1418844" y="84015"/>
                  </a:lnTo>
                  <a:close/>
                </a:path>
                <a:path w="1447800" h="132714">
                  <a:moveTo>
                    <a:pt x="1418844" y="80772"/>
                  </a:moveTo>
                  <a:lnTo>
                    <a:pt x="1418844" y="53340"/>
                  </a:lnTo>
                  <a:lnTo>
                    <a:pt x="1367258" y="53340"/>
                  </a:lnTo>
                  <a:lnTo>
                    <a:pt x="1390534" y="67056"/>
                  </a:lnTo>
                  <a:lnTo>
                    <a:pt x="1411224" y="54864"/>
                  </a:lnTo>
                  <a:lnTo>
                    <a:pt x="1411224" y="80772"/>
                  </a:lnTo>
                  <a:lnTo>
                    <a:pt x="1418844" y="80772"/>
                  </a:lnTo>
                  <a:close/>
                </a:path>
                <a:path w="1447800" h="132714">
                  <a:moveTo>
                    <a:pt x="1411224" y="80772"/>
                  </a:moveTo>
                  <a:lnTo>
                    <a:pt x="1411224" y="79248"/>
                  </a:lnTo>
                  <a:lnTo>
                    <a:pt x="1390534" y="67056"/>
                  </a:lnTo>
                  <a:lnTo>
                    <a:pt x="1367258" y="80772"/>
                  </a:lnTo>
                  <a:lnTo>
                    <a:pt x="1411224" y="80772"/>
                  </a:lnTo>
                  <a:close/>
                </a:path>
                <a:path w="1447800" h="132714">
                  <a:moveTo>
                    <a:pt x="1411224" y="79248"/>
                  </a:moveTo>
                  <a:lnTo>
                    <a:pt x="1411224" y="54864"/>
                  </a:lnTo>
                  <a:lnTo>
                    <a:pt x="1390534" y="67056"/>
                  </a:lnTo>
                  <a:lnTo>
                    <a:pt x="1411224" y="7924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224918" y="2686812"/>
              <a:ext cx="137160" cy="118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89417" y="2357118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40870" y="3358896"/>
            <a:ext cx="1371600" cy="76200"/>
          </a:xfrm>
          <a:custGeom>
            <a:avLst/>
            <a:gdLst/>
            <a:ahLst/>
            <a:cxnLst/>
            <a:rect l="l" t="t" r="r" b="b"/>
            <a:pathLst>
              <a:path w="13716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371600" h="76200">
                <a:moveTo>
                  <a:pt x="1307592" y="47244"/>
                </a:moveTo>
                <a:lnTo>
                  <a:pt x="13075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307592" y="47244"/>
                </a:lnTo>
                <a:close/>
              </a:path>
              <a:path w="13716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371600" h="76200">
                <a:moveTo>
                  <a:pt x="1371600" y="38100"/>
                </a:moveTo>
                <a:lnTo>
                  <a:pt x="1295400" y="0"/>
                </a:lnTo>
                <a:lnTo>
                  <a:pt x="1295400" y="28956"/>
                </a:lnTo>
                <a:lnTo>
                  <a:pt x="1307592" y="28956"/>
                </a:lnTo>
                <a:lnTo>
                  <a:pt x="1307592" y="70104"/>
                </a:lnTo>
                <a:lnTo>
                  <a:pt x="1371600" y="38100"/>
                </a:lnTo>
                <a:close/>
              </a:path>
              <a:path w="1371600" h="76200">
                <a:moveTo>
                  <a:pt x="1307592" y="70104"/>
                </a:moveTo>
                <a:lnTo>
                  <a:pt x="1307592" y="47244"/>
                </a:lnTo>
                <a:lnTo>
                  <a:pt x="1295400" y="47244"/>
                </a:lnTo>
                <a:lnTo>
                  <a:pt x="1295400" y="76200"/>
                </a:lnTo>
                <a:lnTo>
                  <a:pt x="1307592" y="7010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427616" y="3042918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788982" y="4768596"/>
            <a:ext cx="2453005" cy="2286000"/>
            <a:chOff x="5788982" y="4768596"/>
            <a:chExt cx="2453005" cy="2286000"/>
          </a:xfrm>
        </p:grpSpPr>
        <p:sp>
          <p:nvSpPr>
            <p:cNvPr id="21" name="object 21"/>
            <p:cNvSpPr/>
            <p:nvPr/>
          </p:nvSpPr>
          <p:spPr>
            <a:xfrm>
              <a:off x="6870065" y="4844795"/>
              <a:ext cx="609600" cy="2133600"/>
            </a:xfrm>
            <a:custGeom>
              <a:avLst/>
              <a:gdLst/>
              <a:ahLst/>
              <a:cxnLst/>
              <a:rect l="l" t="t" r="r" b="b"/>
              <a:pathLst>
                <a:path w="609600" h="2133600">
                  <a:moveTo>
                    <a:pt x="609600" y="0"/>
                  </a:moveTo>
                  <a:lnTo>
                    <a:pt x="0" y="0"/>
                  </a:lnTo>
                  <a:lnTo>
                    <a:pt x="275297" y="1101217"/>
                  </a:lnTo>
                  <a:lnTo>
                    <a:pt x="0" y="2133600"/>
                  </a:lnTo>
                  <a:lnTo>
                    <a:pt x="609600" y="2133600"/>
                  </a:lnTo>
                  <a:lnTo>
                    <a:pt x="334289" y="1101217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793869" y="4844795"/>
              <a:ext cx="762000" cy="2133600"/>
            </a:xfrm>
            <a:custGeom>
              <a:avLst/>
              <a:gdLst/>
              <a:ahLst/>
              <a:cxnLst/>
              <a:rect l="l" t="t" r="r" b="b"/>
              <a:pathLst>
                <a:path w="762000" h="2133600">
                  <a:moveTo>
                    <a:pt x="0" y="0"/>
                  </a:moveTo>
                  <a:lnTo>
                    <a:pt x="22615" y="46593"/>
                  </a:lnTo>
                  <a:lnTo>
                    <a:pt x="45108" y="93206"/>
                  </a:lnTo>
                  <a:lnTo>
                    <a:pt x="67380" y="139856"/>
                  </a:lnTo>
                  <a:lnTo>
                    <a:pt x="89329" y="186563"/>
                  </a:lnTo>
                  <a:lnTo>
                    <a:pt x="110854" y="233345"/>
                  </a:lnTo>
                  <a:lnTo>
                    <a:pt x="131854" y="280220"/>
                  </a:lnTo>
                  <a:lnTo>
                    <a:pt x="152230" y="327208"/>
                  </a:lnTo>
                  <a:lnTo>
                    <a:pt x="171880" y="374327"/>
                  </a:lnTo>
                  <a:lnTo>
                    <a:pt x="190704" y="421597"/>
                  </a:lnTo>
                  <a:lnTo>
                    <a:pt x="208600" y="469035"/>
                  </a:lnTo>
                  <a:lnTo>
                    <a:pt x="225469" y="516661"/>
                  </a:lnTo>
                  <a:lnTo>
                    <a:pt x="241209" y="564493"/>
                  </a:lnTo>
                  <a:lnTo>
                    <a:pt x="255720" y="612550"/>
                  </a:lnTo>
                  <a:lnTo>
                    <a:pt x="268901" y="660851"/>
                  </a:lnTo>
                  <a:lnTo>
                    <a:pt x="280651" y="709415"/>
                  </a:lnTo>
                  <a:lnTo>
                    <a:pt x="290870" y="758260"/>
                  </a:lnTo>
                  <a:lnTo>
                    <a:pt x="299456" y="807405"/>
                  </a:lnTo>
                  <a:lnTo>
                    <a:pt x="306310" y="856870"/>
                  </a:lnTo>
                  <a:lnTo>
                    <a:pt x="311330" y="906672"/>
                  </a:lnTo>
                  <a:lnTo>
                    <a:pt x="314416" y="956830"/>
                  </a:lnTo>
                  <a:lnTo>
                    <a:pt x="315467" y="1007363"/>
                  </a:lnTo>
                  <a:lnTo>
                    <a:pt x="314590" y="1053850"/>
                  </a:lnTo>
                  <a:lnTo>
                    <a:pt x="312009" y="1100668"/>
                  </a:lnTo>
                  <a:lnTo>
                    <a:pt x="307801" y="1147801"/>
                  </a:lnTo>
                  <a:lnTo>
                    <a:pt x="302042" y="1195234"/>
                  </a:lnTo>
                  <a:lnTo>
                    <a:pt x="294810" y="1242953"/>
                  </a:lnTo>
                  <a:lnTo>
                    <a:pt x="286180" y="1290943"/>
                  </a:lnTo>
                  <a:lnTo>
                    <a:pt x="276230" y="1339189"/>
                  </a:lnTo>
                  <a:lnTo>
                    <a:pt x="265036" y="1387674"/>
                  </a:lnTo>
                  <a:lnTo>
                    <a:pt x="252675" y="1436386"/>
                  </a:lnTo>
                  <a:lnTo>
                    <a:pt x="239224" y="1485307"/>
                  </a:lnTo>
                  <a:lnTo>
                    <a:pt x="224758" y="1534424"/>
                  </a:lnTo>
                  <a:lnTo>
                    <a:pt x="209356" y="1583722"/>
                  </a:lnTo>
                  <a:lnTo>
                    <a:pt x="193093" y="1633185"/>
                  </a:lnTo>
                  <a:lnTo>
                    <a:pt x="176046" y="1682798"/>
                  </a:lnTo>
                  <a:lnTo>
                    <a:pt x="158292" y="1732546"/>
                  </a:lnTo>
                  <a:lnTo>
                    <a:pt x="139908" y="1782415"/>
                  </a:lnTo>
                  <a:lnTo>
                    <a:pt x="120969" y="1832389"/>
                  </a:lnTo>
                  <a:lnTo>
                    <a:pt x="101553" y="1882453"/>
                  </a:lnTo>
                  <a:lnTo>
                    <a:pt x="81737" y="1932592"/>
                  </a:lnTo>
                  <a:lnTo>
                    <a:pt x="61597" y="1982791"/>
                  </a:lnTo>
                  <a:lnTo>
                    <a:pt x="41210" y="2033035"/>
                  </a:lnTo>
                  <a:lnTo>
                    <a:pt x="20651" y="2083310"/>
                  </a:lnTo>
                  <a:lnTo>
                    <a:pt x="0" y="2133599"/>
                  </a:lnTo>
                </a:path>
                <a:path w="762000" h="2133600">
                  <a:moveTo>
                    <a:pt x="761999" y="0"/>
                  </a:moveTo>
                  <a:lnTo>
                    <a:pt x="739384" y="46593"/>
                  </a:lnTo>
                  <a:lnTo>
                    <a:pt x="716891" y="93206"/>
                  </a:lnTo>
                  <a:lnTo>
                    <a:pt x="694619" y="139856"/>
                  </a:lnTo>
                  <a:lnTo>
                    <a:pt x="672670" y="186563"/>
                  </a:lnTo>
                  <a:lnTo>
                    <a:pt x="651145" y="233345"/>
                  </a:lnTo>
                  <a:lnTo>
                    <a:pt x="630145" y="280220"/>
                  </a:lnTo>
                  <a:lnTo>
                    <a:pt x="609769" y="327208"/>
                  </a:lnTo>
                  <a:lnTo>
                    <a:pt x="590119" y="374327"/>
                  </a:lnTo>
                  <a:lnTo>
                    <a:pt x="571295" y="421597"/>
                  </a:lnTo>
                  <a:lnTo>
                    <a:pt x="553399" y="469035"/>
                  </a:lnTo>
                  <a:lnTo>
                    <a:pt x="536530" y="516661"/>
                  </a:lnTo>
                  <a:lnTo>
                    <a:pt x="520790" y="564493"/>
                  </a:lnTo>
                  <a:lnTo>
                    <a:pt x="506279" y="612550"/>
                  </a:lnTo>
                  <a:lnTo>
                    <a:pt x="493098" y="660851"/>
                  </a:lnTo>
                  <a:lnTo>
                    <a:pt x="481348" y="709415"/>
                  </a:lnTo>
                  <a:lnTo>
                    <a:pt x="471129" y="758260"/>
                  </a:lnTo>
                  <a:lnTo>
                    <a:pt x="462543" y="807405"/>
                  </a:lnTo>
                  <a:lnTo>
                    <a:pt x="455689" y="856870"/>
                  </a:lnTo>
                  <a:lnTo>
                    <a:pt x="450669" y="906672"/>
                  </a:lnTo>
                  <a:lnTo>
                    <a:pt x="447583" y="956830"/>
                  </a:lnTo>
                  <a:lnTo>
                    <a:pt x="446531" y="1007363"/>
                  </a:lnTo>
                  <a:lnTo>
                    <a:pt x="447409" y="1053850"/>
                  </a:lnTo>
                  <a:lnTo>
                    <a:pt x="449990" y="1100668"/>
                  </a:lnTo>
                  <a:lnTo>
                    <a:pt x="454198" y="1147801"/>
                  </a:lnTo>
                  <a:lnTo>
                    <a:pt x="459957" y="1195234"/>
                  </a:lnTo>
                  <a:lnTo>
                    <a:pt x="467189" y="1242953"/>
                  </a:lnTo>
                  <a:lnTo>
                    <a:pt x="475819" y="1290943"/>
                  </a:lnTo>
                  <a:lnTo>
                    <a:pt x="485769" y="1339189"/>
                  </a:lnTo>
                  <a:lnTo>
                    <a:pt x="496963" y="1387674"/>
                  </a:lnTo>
                  <a:lnTo>
                    <a:pt x="509324" y="1436386"/>
                  </a:lnTo>
                  <a:lnTo>
                    <a:pt x="522775" y="1485307"/>
                  </a:lnTo>
                  <a:lnTo>
                    <a:pt x="537241" y="1534424"/>
                  </a:lnTo>
                  <a:lnTo>
                    <a:pt x="552643" y="1583722"/>
                  </a:lnTo>
                  <a:lnTo>
                    <a:pt x="568906" y="1633185"/>
                  </a:lnTo>
                  <a:lnTo>
                    <a:pt x="585953" y="1682798"/>
                  </a:lnTo>
                  <a:lnTo>
                    <a:pt x="603707" y="1732546"/>
                  </a:lnTo>
                  <a:lnTo>
                    <a:pt x="622091" y="1782415"/>
                  </a:lnTo>
                  <a:lnTo>
                    <a:pt x="641030" y="1832389"/>
                  </a:lnTo>
                  <a:lnTo>
                    <a:pt x="660446" y="1882453"/>
                  </a:lnTo>
                  <a:lnTo>
                    <a:pt x="680262" y="1932592"/>
                  </a:lnTo>
                  <a:lnTo>
                    <a:pt x="700402" y="1982791"/>
                  </a:lnTo>
                  <a:lnTo>
                    <a:pt x="720789" y="2033035"/>
                  </a:lnTo>
                  <a:lnTo>
                    <a:pt x="741348" y="2083310"/>
                  </a:lnTo>
                  <a:lnTo>
                    <a:pt x="761999" y="2133599"/>
                  </a:lnTo>
                </a:path>
                <a:path w="762000" h="2133600">
                  <a:moveTo>
                    <a:pt x="0" y="0"/>
                  </a:moveTo>
                  <a:lnTo>
                    <a:pt x="761999" y="0"/>
                  </a:lnTo>
                </a:path>
                <a:path w="762000" h="2133600">
                  <a:moveTo>
                    <a:pt x="0" y="2133599"/>
                  </a:moveTo>
                  <a:lnTo>
                    <a:pt x="761999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74869" y="4844795"/>
              <a:ext cx="0" cy="2133600"/>
            </a:xfrm>
            <a:custGeom>
              <a:avLst/>
              <a:gdLst/>
              <a:ahLst/>
              <a:cxnLst/>
              <a:rect l="l" t="t" r="r" b="b"/>
              <a:pathLst>
                <a:path h="2133600">
                  <a:moveTo>
                    <a:pt x="0" y="0"/>
                  </a:moveTo>
                  <a:lnTo>
                    <a:pt x="0" y="21335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955669" y="5225795"/>
              <a:ext cx="1219200" cy="1371600"/>
            </a:xfrm>
            <a:custGeom>
              <a:avLst/>
              <a:gdLst/>
              <a:ahLst/>
              <a:cxnLst/>
              <a:rect l="l" t="t" r="r" b="b"/>
              <a:pathLst>
                <a:path w="1219200" h="1371600">
                  <a:moveTo>
                    <a:pt x="0" y="685799"/>
                  </a:moveTo>
                  <a:lnTo>
                    <a:pt x="1219199" y="0"/>
                  </a:lnTo>
                </a:path>
                <a:path w="1219200" h="1371600">
                  <a:moveTo>
                    <a:pt x="0" y="685799"/>
                  </a:moveTo>
                  <a:lnTo>
                    <a:pt x="1219199" y="1371599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03269" y="5225795"/>
              <a:ext cx="1371600" cy="0"/>
            </a:xfrm>
            <a:custGeom>
              <a:avLst/>
              <a:gdLst/>
              <a:ahLst/>
              <a:cxnLst/>
              <a:rect l="l" t="t" r="r" b="b"/>
              <a:pathLst>
                <a:path w="1371600">
                  <a:moveTo>
                    <a:pt x="0" y="0"/>
                  </a:moveTo>
                  <a:lnTo>
                    <a:pt x="13715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434206" y="51587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03270" y="5844540"/>
              <a:ext cx="2438400" cy="132715"/>
            </a:xfrm>
            <a:custGeom>
              <a:avLst/>
              <a:gdLst/>
              <a:ahLst/>
              <a:cxnLst/>
              <a:rect l="l" t="t" r="r" b="b"/>
              <a:pathLst>
                <a:path w="2438400" h="132714">
                  <a:moveTo>
                    <a:pt x="2381134" y="67056"/>
                  </a:moveTo>
                  <a:lnTo>
                    <a:pt x="2357858" y="53340"/>
                  </a:lnTo>
                  <a:lnTo>
                    <a:pt x="0" y="53340"/>
                  </a:lnTo>
                  <a:lnTo>
                    <a:pt x="0" y="80772"/>
                  </a:lnTo>
                  <a:lnTo>
                    <a:pt x="2357858" y="80772"/>
                  </a:lnTo>
                  <a:lnTo>
                    <a:pt x="2381134" y="67056"/>
                  </a:lnTo>
                  <a:close/>
                </a:path>
                <a:path w="2438400" h="132714">
                  <a:moveTo>
                    <a:pt x="2438400" y="67056"/>
                  </a:moveTo>
                  <a:lnTo>
                    <a:pt x="2331720" y="4572"/>
                  </a:lnTo>
                  <a:lnTo>
                    <a:pt x="2324100" y="0"/>
                  </a:lnTo>
                  <a:lnTo>
                    <a:pt x="2314956" y="3048"/>
                  </a:lnTo>
                  <a:lnTo>
                    <a:pt x="2311908" y="9144"/>
                  </a:lnTo>
                  <a:lnTo>
                    <a:pt x="2307336" y="16764"/>
                  </a:lnTo>
                  <a:lnTo>
                    <a:pt x="2310384" y="25908"/>
                  </a:lnTo>
                  <a:lnTo>
                    <a:pt x="2316480" y="28956"/>
                  </a:lnTo>
                  <a:lnTo>
                    <a:pt x="2357858" y="53340"/>
                  </a:lnTo>
                  <a:lnTo>
                    <a:pt x="2409444" y="53340"/>
                  </a:lnTo>
                  <a:lnTo>
                    <a:pt x="2409444" y="84015"/>
                  </a:lnTo>
                  <a:lnTo>
                    <a:pt x="2438400" y="67056"/>
                  </a:lnTo>
                  <a:close/>
                </a:path>
                <a:path w="2438400" h="132714">
                  <a:moveTo>
                    <a:pt x="2409444" y="84015"/>
                  </a:moveTo>
                  <a:lnTo>
                    <a:pt x="2409444" y="80772"/>
                  </a:lnTo>
                  <a:lnTo>
                    <a:pt x="2357858" y="80772"/>
                  </a:lnTo>
                  <a:lnTo>
                    <a:pt x="2316480" y="105156"/>
                  </a:lnTo>
                  <a:lnTo>
                    <a:pt x="2310384" y="108204"/>
                  </a:lnTo>
                  <a:lnTo>
                    <a:pt x="2307336" y="117348"/>
                  </a:lnTo>
                  <a:lnTo>
                    <a:pt x="2311908" y="124968"/>
                  </a:lnTo>
                  <a:lnTo>
                    <a:pt x="2314956" y="131064"/>
                  </a:lnTo>
                  <a:lnTo>
                    <a:pt x="2324100" y="132588"/>
                  </a:lnTo>
                  <a:lnTo>
                    <a:pt x="2331720" y="129540"/>
                  </a:lnTo>
                  <a:lnTo>
                    <a:pt x="2409444" y="84015"/>
                  </a:lnTo>
                  <a:close/>
                </a:path>
                <a:path w="2438400" h="132714">
                  <a:moveTo>
                    <a:pt x="2409444" y="80772"/>
                  </a:moveTo>
                  <a:lnTo>
                    <a:pt x="2409444" y="53340"/>
                  </a:lnTo>
                  <a:lnTo>
                    <a:pt x="2357858" y="53340"/>
                  </a:lnTo>
                  <a:lnTo>
                    <a:pt x="2381134" y="67056"/>
                  </a:lnTo>
                  <a:lnTo>
                    <a:pt x="2401824" y="54864"/>
                  </a:lnTo>
                  <a:lnTo>
                    <a:pt x="2401824" y="80772"/>
                  </a:lnTo>
                  <a:lnTo>
                    <a:pt x="2409444" y="80772"/>
                  </a:lnTo>
                  <a:close/>
                </a:path>
                <a:path w="2438400" h="132714">
                  <a:moveTo>
                    <a:pt x="2401824" y="80772"/>
                  </a:moveTo>
                  <a:lnTo>
                    <a:pt x="2401824" y="79248"/>
                  </a:lnTo>
                  <a:lnTo>
                    <a:pt x="2381134" y="67056"/>
                  </a:lnTo>
                  <a:lnTo>
                    <a:pt x="2357858" y="80772"/>
                  </a:lnTo>
                  <a:lnTo>
                    <a:pt x="2401824" y="80772"/>
                  </a:lnTo>
                  <a:close/>
                </a:path>
                <a:path w="2438400" h="132714">
                  <a:moveTo>
                    <a:pt x="2401824" y="79248"/>
                  </a:moveTo>
                  <a:lnTo>
                    <a:pt x="2401824" y="54864"/>
                  </a:lnTo>
                  <a:lnTo>
                    <a:pt x="2381134" y="67056"/>
                  </a:lnTo>
                  <a:lnTo>
                    <a:pt x="2401824" y="7924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434206" y="58445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803269" y="6597395"/>
              <a:ext cx="1371600" cy="0"/>
            </a:xfrm>
            <a:custGeom>
              <a:avLst/>
              <a:gdLst/>
              <a:ahLst/>
              <a:cxnLst/>
              <a:rect l="l" t="t" r="r" b="b"/>
              <a:pathLst>
                <a:path w="1371600">
                  <a:moveTo>
                    <a:pt x="0" y="0"/>
                  </a:moveTo>
                  <a:lnTo>
                    <a:pt x="13715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34206" y="65303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67245" y="4768608"/>
              <a:ext cx="769620" cy="2286000"/>
            </a:xfrm>
            <a:custGeom>
              <a:avLst/>
              <a:gdLst/>
              <a:ahLst/>
              <a:cxnLst/>
              <a:rect l="l" t="t" r="r" b="b"/>
              <a:pathLst>
                <a:path w="769620" h="2286000">
                  <a:moveTo>
                    <a:pt x="769620" y="2286000"/>
                  </a:moveTo>
                  <a:lnTo>
                    <a:pt x="710184" y="2177796"/>
                  </a:lnTo>
                  <a:lnTo>
                    <a:pt x="705612" y="2170176"/>
                  </a:lnTo>
                  <a:lnTo>
                    <a:pt x="697992" y="2168652"/>
                  </a:lnTo>
                  <a:lnTo>
                    <a:pt x="690372" y="2171700"/>
                  </a:lnTo>
                  <a:lnTo>
                    <a:pt x="682752" y="2176272"/>
                  </a:lnTo>
                  <a:lnTo>
                    <a:pt x="681228" y="2183892"/>
                  </a:lnTo>
                  <a:lnTo>
                    <a:pt x="684276" y="2191512"/>
                  </a:lnTo>
                  <a:lnTo>
                    <a:pt x="706234" y="2230628"/>
                  </a:lnTo>
                  <a:lnTo>
                    <a:pt x="15240" y="1816608"/>
                  </a:lnTo>
                  <a:lnTo>
                    <a:pt x="0" y="1840992"/>
                  </a:lnTo>
                  <a:lnTo>
                    <a:pt x="693039" y="2256231"/>
                  </a:lnTo>
                  <a:lnTo>
                    <a:pt x="646176" y="2255520"/>
                  </a:lnTo>
                  <a:lnTo>
                    <a:pt x="638556" y="2255520"/>
                  </a:lnTo>
                  <a:lnTo>
                    <a:pt x="630936" y="2261616"/>
                  </a:lnTo>
                  <a:lnTo>
                    <a:pt x="630936" y="2278380"/>
                  </a:lnTo>
                  <a:lnTo>
                    <a:pt x="637032" y="2284476"/>
                  </a:lnTo>
                  <a:lnTo>
                    <a:pt x="646176" y="2284476"/>
                  </a:lnTo>
                  <a:lnTo>
                    <a:pt x="752856" y="2285784"/>
                  </a:lnTo>
                  <a:lnTo>
                    <a:pt x="769620" y="2286000"/>
                  </a:lnTo>
                  <a:close/>
                </a:path>
                <a:path w="769620" h="2286000">
                  <a:moveTo>
                    <a:pt x="769620" y="0"/>
                  </a:moveTo>
                  <a:lnTo>
                    <a:pt x="646176" y="1524"/>
                  </a:lnTo>
                  <a:lnTo>
                    <a:pt x="637032" y="1524"/>
                  </a:lnTo>
                  <a:lnTo>
                    <a:pt x="630936" y="7620"/>
                  </a:lnTo>
                  <a:lnTo>
                    <a:pt x="630936" y="24384"/>
                  </a:lnTo>
                  <a:lnTo>
                    <a:pt x="638556" y="30480"/>
                  </a:lnTo>
                  <a:lnTo>
                    <a:pt x="646176" y="30480"/>
                  </a:lnTo>
                  <a:lnTo>
                    <a:pt x="693039" y="29756"/>
                  </a:lnTo>
                  <a:lnTo>
                    <a:pt x="0" y="445008"/>
                  </a:lnTo>
                  <a:lnTo>
                    <a:pt x="15240" y="469392"/>
                  </a:lnTo>
                  <a:lnTo>
                    <a:pt x="706234" y="55359"/>
                  </a:lnTo>
                  <a:lnTo>
                    <a:pt x="684276" y="94488"/>
                  </a:lnTo>
                  <a:lnTo>
                    <a:pt x="681228" y="102108"/>
                  </a:lnTo>
                  <a:lnTo>
                    <a:pt x="682752" y="109728"/>
                  </a:lnTo>
                  <a:lnTo>
                    <a:pt x="690372" y="114300"/>
                  </a:lnTo>
                  <a:lnTo>
                    <a:pt x="697992" y="117348"/>
                  </a:lnTo>
                  <a:lnTo>
                    <a:pt x="705612" y="115824"/>
                  </a:lnTo>
                  <a:lnTo>
                    <a:pt x="710184" y="108204"/>
                  </a:lnTo>
                  <a:lnTo>
                    <a:pt x="752856" y="30518"/>
                  </a:lnTo>
                  <a:lnTo>
                    <a:pt x="769620" y="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856615" y="5953757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61415" y="6563357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55670" y="6864096"/>
            <a:ext cx="1219200" cy="76200"/>
          </a:xfrm>
          <a:custGeom>
            <a:avLst/>
            <a:gdLst/>
            <a:ahLst/>
            <a:cxnLst/>
            <a:rect l="l" t="t" r="r" b="b"/>
            <a:pathLst>
              <a:path w="12192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219200" h="76200">
                <a:moveTo>
                  <a:pt x="1155192" y="47244"/>
                </a:moveTo>
                <a:lnTo>
                  <a:pt x="11551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155192" y="47244"/>
                </a:lnTo>
                <a:close/>
              </a:path>
              <a:path w="12192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219200" h="76200">
                <a:moveTo>
                  <a:pt x="1219200" y="38100"/>
                </a:moveTo>
                <a:lnTo>
                  <a:pt x="1143000" y="0"/>
                </a:lnTo>
                <a:lnTo>
                  <a:pt x="1143000" y="28956"/>
                </a:lnTo>
                <a:lnTo>
                  <a:pt x="1155192" y="28956"/>
                </a:lnTo>
                <a:lnTo>
                  <a:pt x="1155192" y="70104"/>
                </a:lnTo>
                <a:lnTo>
                  <a:pt x="1219200" y="38100"/>
                </a:lnTo>
                <a:close/>
              </a:path>
              <a:path w="1219200" h="76200">
                <a:moveTo>
                  <a:pt x="1155192" y="70104"/>
                </a:moveTo>
                <a:lnTo>
                  <a:pt x="1155192" y="47244"/>
                </a:lnTo>
                <a:lnTo>
                  <a:pt x="1143000" y="47244"/>
                </a:lnTo>
                <a:lnTo>
                  <a:pt x="1143000" y="76200"/>
                </a:lnTo>
                <a:lnTo>
                  <a:pt x="1155192" y="7010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005212" y="3564126"/>
            <a:ext cx="7645400" cy="108966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400" b="1" spc="-5" dirty="0">
                <a:solidFill>
                  <a:srgbClr val="990032"/>
                </a:solidFill>
                <a:latin typeface="Arial"/>
                <a:cs typeface="Arial"/>
              </a:rPr>
              <a:t>Second Principal </a:t>
            </a:r>
            <a:r>
              <a:rPr sz="2400" b="1" spc="-10" dirty="0">
                <a:solidFill>
                  <a:srgbClr val="990032"/>
                </a:solidFill>
                <a:latin typeface="Arial"/>
                <a:cs typeface="Arial"/>
              </a:rPr>
              <a:t>Focus: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05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Second Principal Focus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the point on the principal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axis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lens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at 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which the image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formed when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object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kept at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infinity.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37415" y="5786117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969582" y="4754308"/>
            <a:ext cx="1691005" cy="2314575"/>
            <a:chOff x="2969582" y="4754308"/>
            <a:chExt cx="1691005" cy="2314575"/>
          </a:xfrm>
        </p:grpSpPr>
        <p:sp>
          <p:nvSpPr>
            <p:cNvPr id="38" name="object 38"/>
            <p:cNvSpPr/>
            <p:nvPr/>
          </p:nvSpPr>
          <p:spPr>
            <a:xfrm>
              <a:off x="2983869" y="4768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2285999"/>
                  </a:moveTo>
                  <a:lnTo>
                    <a:pt x="304799" y="0"/>
                  </a:lnTo>
                  <a:lnTo>
                    <a:pt x="284032" y="47593"/>
                  </a:lnTo>
                  <a:lnTo>
                    <a:pt x="263350" y="95204"/>
                  </a:lnTo>
                  <a:lnTo>
                    <a:pt x="242840" y="142852"/>
                  </a:lnTo>
                  <a:lnTo>
                    <a:pt x="222588" y="190553"/>
                  </a:lnTo>
                  <a:lnTo>
                    <a:pt x="202679" y="238327"/>
                  </a:lnTo>
                  <a:lnTo>
                    <a:pt x="183200" y="286191"/>
                  </a:lnTo>
                  <a:lnTo>
                    <a:pt x="164236" y="334163"/>
                  </a:lnTo>
                  <a:lnTo>
                    <a:pt x="145873" y="382261"/>
                  </a:lnTo>
                  <a:lnTo>
                    <a:pt x="128197" y="430504"/>
                  </a:lnTo>
                  <a:lnTo>
                    <a:pt x="111294" y="478909"/>
                  </a:lnTo>
                  <a:lnTo>
                    <a:pt x="95249" y="527494"/>
                  </a:lnTo>
                  <a:lnTo>
                    <a:pt x="80150" y="576278"/>
                  </a:lnTo>
                  <a:lnTo>
                    <a:pt x="66081" y="625278"/>
                  </a:lnTo>
                  <a:lnTo>
                    <a:pt x="53128" y="674512"/>
                  </a:lnTo>
                  <a:lnTo>
                    <a:pt x="41377" y="723999"/>
                  </a:lnTo>
                  <a:lnTo>
                    <a:pt x="30915" y="773756"/>
                  </a:lnTo>
                  <a:lnTo>
                    <a:pt x="21826" y="823802"/>
                  </a:lnTo>
                  <a:lnTo>
                    <a:pt x="14198" y="874155"/>
                  </a:lnTo>
                  <a:lnTo>
                    <a:pt x="8115" y="924832"/>
                  </a:lnTo>
                  <a:lnTo>
                    <a:pt x="3664" y="975852"/>
                  </a:lnTo>
                  <a:lnTo>
                    <a:pt x="930" y="1027232"/>
                  </a:lnTo>
                  <a:lnTo>
                    <a:pt x="0" y="1078991"/>
                  </a:lnTo>
                  <a:lnTo>
                    <a:pt x="721" y="1124863"/>
                  </a:lnTo>
                  <a:lnTo>
                    <a:pt x="2848" y="1171030"/>
                  </a:lnTo>
                  <a:lnTo>
                    <a:pt x="6320" y="1217479"/>
                  </a:lnTo>
                  <a:lnTo>
                    <a:pt x="11080" y="1264198"/>
                  </a:lnTo>
                  <a:lnTo>
                    <a:pt x="17068" y="1311176"/>
                  </a:lnTo>
                  <a:lnTo>
                    <a:pt x="24227" y="1358399"/>
                  </a:lnTo>
                  <a:lnTo>
                    <a:pt x="32498" y="1405856"/>
                  </a:lnTo>
                  <a:lnTo>
                    <a:pt x="41823" y="1453534"/>
                  </a:lnTo>
                  <a:lnTo>
                    <a:pt x="52142" y="1501421"/>
                  </a:lnTo>
                  <a:lnTo>
                    <a:pt x="63398" y="1549505"/>
                  </a:lnTo>
                  <a:lnTo>
                    <a:pt x="75531" y="1597773"/>
                  </a:lnTo>
                  <a:lnTo>
                    <a:pt x="88484" y="1646213"/>
                  </a:lnTo>
                  <a:lnTo>
                    <a:pt x="102198" y="1694813"/>
                  </a:lnTo>
                  <a:lnTo>
                    <a:pt x="116614" y="1743560"/>
                  </a:lnTo>
                  <a:lnTo>
                    <a:pt x="131673" y="1792443"/>
                  </a:lnTo>
                  <a:lnTo>
                    <a:pt x="147318" y="1841448"/>
                  </a:lnTo>
                  <a:lnTo>
                    <a:pt x="163489" y="1890564"/>
                  </a:lnTo>
                  <a:lnTo>
                    <a:pt x="180129" y="1939779"/>
                  </a:lnTo>
                  <a:lnTo>
                    <a:pt x="197178" y="1989079"/>
                  </a:lnTo>
                  <a:lnTo>
                    <a:pt x="214579" y="2038453"/>
                  </a:lnTo>
                  <a:lnTo>
                    <a:pt x="232272" y="2087889"/>
                  </a:lnTo>
                  <a:lnTo>
                    <a:pt x="250199" y="2137373"/>
                  </a:lnTo>
                  <a:lnTo>
                    <a:pt x="268302" y="2186895"/>
                  </a:lnTo>
                  <a:lnTo>
                    <a:pt x="286521" y="2236441"/>
                  </a:lnTo>
                  <a:lnTo>
                    <a:pt x="304799" y="2285999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983869" y="4768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0"/>
                  </a:moveTo>
                  <a:lnTo>
                    <a:pt x="284032" y="47593"/>
                  </a:lnTo>
                  <a:lnTo>
                    <a:pt x="263350" y="95204"/>
                  </a:lnTo>
                  <a:lnTo>
                    <a:pt x="242840" y="142852"/>
                  </a:lnTo>
                  <a:lnTo>
                    <a:pt x="222588" y="190553"/>
                  </a:lnTo>
                  <a:lnTo>
                    <a:pt x="202679" y="238327"/>
                  </a:lnTo>
                  <a:lnTo>
                    <a:pt x="183200" y="286191"/>
                  </a:lnTo>
                  <a:lnTo>
                    <a:pt x="164236" y="334163"/>
                  </a:lnTo>
                  <a:lnTo>
                    <a:pt x="145873" y="382261"/>
                  </a:lnTo>
                  <a:lnTo>
                    <a:pt x="128197" y="430504"/>
                  </a:lnTo>
                  <a:lnTo>
                    <a:pt x="111294" y="478909"/>
                  </a:lnTo>
                  <a:lnTo>
                    <a:pt x="95249" y="527494"/>
                  </a:lnTo>
                  <a:lnTo>
                    <a:pt x="80150" y="576278"/>
                  </a:lnTo>
                  <a:lnTo>
                    <a:pt x="66081" y="625278"/>
                  </a:lnTo>
                  <a:lnTo>
                    <a:pt x="53128" y="674512"/>
                  </a:lnTo>
                  <a:lnTo>
                    <a:pt x="41377" y="723999"/>
                  </a:lnTo>
                  <a:lnTo>
                    <a:pt x="30915" y="773756"/>
                  </a:lnTo>
                  <a:lnTo>
                    <a:pt x="21826" y="823802"/>
                  </a:lnTo>
                  <a:lnTo>
                    <a:pt x="14198" y="874155"/>
                  </a:lnTo>
                  <a:lnTo>
                    <a:pt x="8115" y="924832"/>
                  </a:lnTo>
                  <a:lnTo>
                    <a:pt x="3664" y="975852"/>
                  </a:lnTo>
                  <a:lnTo>
                    <a:pt x="930" y="1027232"/>
                  </a:lnTo>
                  <a:lnTo>
                    <a:pt x="0" y="1078991"/>
                  </a:lnTo>
                  <a:lnTo>
                    <a:pt x="721" y="1124863"/>
                  </a:lnTo>
                  <a:lnTo>
                    <a:pt x="2848" y="1171030"/>
                  </a:lnTo>
                  <a:lnTo>
                    <a:pt x="6320" y="1217479"/>
                  </a:lnTo>
                  <a:lnTo>
                    <a:pt x="11080" y="1264198"/>
                  </a:lnTo>
                  <a:lnTo>
                    <a:pt x="17068" y="1311176"/>
                  </a:lnTo>
                  <a:lnTo>
                    <a:pt x="24227" y="1358399"/>
                  </a:lnTo>
                  <a:lnTo>
                    <a:pt x="32498" y="1405856"/>
                  </a:lnTo>
                  <a:lnTo>
                    <a:pt x="41823" y="1453534"/>
                  </a:lnTo>
                  <a:lnTo>
                    <a:pt x="52142" y="1501421"/>
                  </a:lnTo>
                  <a:lnTo>
                    <a:pt x="63398" y="1549505"/>
                  </a:lnTo>
                  <a:lnTo>
                    <a:pt x="75531" y="1597773"/>
                  </a:lnTo>
                  <a:lnTo>
                    <a:pt x="88484" y="1646213"/>
                  </a:lnTo>
                  <a:lnTo>
                    <a:pt x="102198" y="1694813"/>
                  </a:lnTo>
                  <a:lnTo>
                    <a:pt x="116614" y="1743560"/>
                  </a:lnTo>
                  <a:lnTo>
                    <a:pt x="131673" y="1792443"/>
                  </a:lnTo>
                  <a:lnTo>
                    <a:pt x="147318" y="1841448"/>
                  </a:lnTo>
                  <a:lnTo>
                    <a:pt x="163489" y="1890564"/>
                  </a:lnTo>
                  <a:lnTo>
                    <a:pt x="180129" y="1939779"/>
                  </a:lnTo>
                  <a:lnTo>
                    <a:pt x="197178" y="1989079"/>
                  </a:lnTo>
                  <a:lnTo>
                    <a:pt x="214579" y="2038453"/>
                  </a:lnTo>
                  <a:lnTo>
                    <a:pt x="232272" y="2087889"/>
                  </a:lnTo>
                  <a:lnTo>
                    <a:pt x="250199" y="2137373"/>
                  </a:lnTo>
                  <a:lnTo>
                    <a:pt x="268302" y="2186895"/>
                  </a:lnTo>
                  <a:lnTo>
                    <a:pt x="286521" y="2236441"/>
                  </a:lnTo>
                  <a:lnTo>
                    <a:pt x="304799" y="2285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88669" y="4768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1078991"/>
                  </a:moveTo>
                  <a:lnTo>
                    <a:pt x="303869" y="1027232"/>
                  </a:lnTo>
                  <a:lnTo>
                    <a:pt x="301135" y="975852"/>
                  </a:lnTo>
                  <a:lnTo>
                    <a:pt x="296684" y="924832"/>
                  </a:lnTo>
                  <a:lnTo>
                    <a:pt x="290601" y="874155"/>
                  </a:lnTo>
                  <a:lnTo>
                    <a:pt x="282973" y="823802"/>
                  </a:lnTo>
                  <a:lnTo>
                    <a:pt x="273884" y="773756"/>
                  </a:lnTo>
                  <a:lnTo>
                    <a:pt x="263422" y="723999"/>
                  </a:lnTo>
                  <a:lnTo>
                    <a:pt x="251671" y="674512"/>
                  </a:lnTo>
                  <a:lnTo>
                    <a:pt x="238718" y="625278"/>
                  </a:lnTo>
                  <a:lnTo>
                    <a:pt x="224649" y="576278"/>
                  </a:lnTo>
                  <a:lnTo>
                    <a:pt x="209549" y="527494"/>
                  </a:lnTo>
                  <a:lnTo>
                    <a:pt x="193505" y="478909"/>
                  </a:lnTo>
                  <a:lnTo>
                    <a:pt x="176602" y="430504"/>
                  </a:lnTo>
                  <a:lnTo>
                    <a:pt x="158926" y="382261"/>
                  </a:lnTo>
                  <a:lnTo>
                    <a:pt x="140563" y="334163"/>
                  </a:lnTo>
                  <a:lnTo>
                    <a:pt x="121599" y="286191"/>
                  </a:lnTo>
                  <a:lnTo>
                    <a:pt x="102120" y="238327"/>
                  </a:lnTo>
                  <a:lnTo>
                    <a:pt x="82211" y="190553"/>
                  </a:lnTo>
                  <a:lnTo>
                    <a:pt x="61959" y="142852"/>
                  </a:lnTo>
                  <a:lnTo>
                    <a:pt x="41449" y="95204"/>
                  </a:lnTo>
                  <a:lnTo>
                    <a:pt x="20767" y="47593"/>
                  </a:lnTo>
                  <a:lnTo>
                    <a:pt x="0" y="0"/>
                  </a:lnTo>
                  <a:lnTo>
                    <a:pt x="0" y="2285999"/>
                  </a:lnTo>
                  <a:lnTo>
                    <a:pt x="18278" y="2236441"/>
                  </a:lnTo>
                  <a:lnTo>
                    <a:pt x="36497" y="2186895"/>
                  </a:lnTo>
                  <a:lnTo>
                    <a:pt x="54600" y="2137373"/>
                  </a:lnTo>
                  <a:lnTo>
                    <a:pt x="72527" y="2087889"/>
                  </a:lnTo>
                  <a:lnTo>
                    <a:pt x="90220" y="2038453"/>
                  </a:lnTo>
                  <a:lnTo>
                    <a:pt x="107621" y="1989079"/>
                  </a:lnTo>
                  <a:lnTo>
                    <a:pt x="124670" y="1939779"/>
                  </a:lnTo>
                  <a:lnTo>
                    <a:pt x="141310" y="1890564"/>
                  </a:lnTo>
                  <a:lnTo>
                    <a:pt x="157481" y="1841448"/>
                  </a:lnTo>
                  <a:lnTo>
                    <a:pt x="173126" y="1792443"/>
                  </a:lnTo>
                  <a:lnTo>
                    <a:pt x="188185" y="1743560"/>
                  </a:lnTo>
                  <a:lnTo>
                    <a:pt x="202601" y="1694813"/>
                  </a:lnTo>
                  <a:lnTo>
                    <a:pt x="216315" y="1646213"/>
                  </a:lnTo>
                  <a:lnTo>
                    <a:pt x="229268" y="1597773"/>
                  </a:lnTo>
                  <a:lnTo>
                    <a:pt x="241401" y="1549505"/>
                  </a:lnTo>
                  <a:lnTo>
                    <a:pt x="252657" y="1501421"/>
                  </a:lnTo>
                  <a:lnTo>
                    <a:pt x="262976" y="1453534"/>
                  </a:lnTo>
                  <a:lnTo>
                    <a:pt x="272300" y="1405856"/>
                  </a:lnTo>
                  <a:lnTo>
                    <a:pt x="280572" y="1358399"/>
                  </a:lnTo>
                  <a:lnTo>
                    <a:pt x="287731" y="1311176"/>
                  </a:lnTo>
                  <a:lnTo>
                    <a:pt x="293719" y="1264198"/>
                  </a:lnTo>
                  <a:lnTo>
                    <a:pt x="298479" y="1217479"/>
                  </a:lnTo>
                  <a:lnTo>
                    <a:pt x="301951" y="1171030"/>
                  </a:lnTo>
                  <a:lnTo>
                    <a:pt x="304078" y="1124863"/>
                  </a:lnTo>
                  <a:lnTo>
                    <a:pt x="304799" y="1078991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288669" y="47685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0" y="0"/>
                  </a:moveTo>
                  <a:lnTo>
                    <a:pt x="20767" y="47593"/>
                  </a:lnTo>
                  <a:lnTo>
                    <a:pt x="41449" y="95204"/>
                  </a:lnTo>
                  <a:lnTo>
                    <a:pt x="61959" y="142852"/>
                  </a:lnTo>
                  <a:lnTo>
                    <a:pt x="82211" y="190553"/>
                  </a:lnTo>
                  <a:lnTo>
                    <a:pt x="102120" y="238327"/>
                  </a:lnTo>
                  <a:lnTo>
                    <a:pt x="121599" y="286191"/>
                  </a:lnTo>
                  <a:lnTo>
                    <a:pt x="140563" y="334163"/>
                  </a:lnTo>
                  <a:lnTo>
                    <a:pt x="158926" y="382261"/>
                  </a:lnTo>
                  <a:lnTo>
                    <a:pt x="176602" y="430504"/>
                  </a:lnTo>
                  <a:lnTo>
                    <a:pt x="193505" y="478909"/>
                  </a:lnTo>
                  <a:lnTo>
                    <a:pt x="209549" y="527494"/>
                  </a:lnTo>
                  <a:lnTo>
                    <a:pt x="224649" y="576278"/>
                  </a:lnTo>
                  <a:lnTo>
                    <a:pt x="238718" y="625278"/>
                  </a:lnTo>
                  <a:lnTo>
                    <a:pt x="251671" y="674512"/>
                  </a:lnTo>
                  <a:lnTo>
                    <a:pt x="263422" y="723999"/>
                  </a:lnTo>
                  <a:lnTo>
                    <a:pt x="273884" y="773756"/>
                  </a:lnTo>
                  <a:lnTo>
                    <a:pt x="282973" y="823802"/>
                  </a:lnTo>
                  <a:lnTo>
                    <a:pt x="290601" y="874155"/>
                  </a:lnTo>
                  <a:lnTo>
                    <a:pt x="296684" y="924832"/>
                  </a:lnTo>
                  <a:lnTo>
                    <a:pt x="301135" y="975852"/>
                  </a:lnTo>
                  <a:lnTo>
                    <a:pt x="303869" y="1027232"/>
                  </a:lnTo>
                  <a:lnTo>
                    <a:pt x="304799" y="1078991"/>
                  </a:lnTo>
                  <a:lnTo>
                    <a:pt x="304078" y="1124863"/>
                  </a:lnTo>
                  <a:lnTo>
                    <a:pt x="301951" y="1171030"/>
                  </a:lnTo>
                  <a:lnTo>
                    <a:pt x="298479" y="1217479"/>
                  </a:lnTo>
                  <a:lnTo>
                    <a:pt x="293719" y="1264198"/>
                  </a:lnTo>
                  <a:lnTo>
                    <a:pt x="287731" y="1311176"/>
                  </a:lnTo>
                  <a:lnTo>
                    <a:pt x="280572" y="1358399"/>
                  </a:lnTo>
                  <a:lnTo>
                    <a:pt x="272300" y="1405856"/>
                  </a:lnTo>
                  <a:lnTo>
                    <a:pt x="262976" y="1453534"/>
                  </a:lnTo>
                  <a:lnTo>
                    <a:pt x="252657" y="1501421"/>
                  </a:lnTo>
                  <a:lnTo>
                    <a:pt x="241401" y="1549505"/>
                  </a:lnTo>
                  <a:lnTo>
                    <a:pt x="229268" y="1597773"/>
                  </a:lnTo>
                  <a:lnTo>
                    <a:pt x="216315" y="1646213"/>
                  </a:lnTo>
                  <a:lnTo>
                    <a:pt x="202601" y="1694813"/>
                  </a:lnTo>
                  <a:lnTo>
                    <a:pt x="188185" y="1743560"/>
                  </a:lnTo>
                  <a:lnTo>
                    <a:pt x="173126" y="1792443"/>
                  </a:lnTo>
                  <a:lnTo>
                    <a:pt x="157481" y="1841448"/>
                  </a:lnTo>
                  <a:lnTo>
                    <a:pt x="141310" y="1890564"/>
                  </a:lnTo>
                  <a:lnTo>
                    <a:pt x="124670" y="1939779"/>
                  </a:lnTo>
                  <a:lnTo>
                    <a:pt x="107621" y="1989079"/>
                  </a:lnTo>
                  <a:lnTo>
                    <a:pt x="90220" y="2038453"/>
                  </a:lnTo>
                  <a:lnTo>
                    <a:pt x="72527" y="2087889"/>
                  </a:lnTo>
                  <a:lnTo>
                    <a:pt x="54600" y="2137373"/>
                  </a:lnTo>
                  <a:lnTo>
                    <a:pt x="36497" y="2186895"/>
                  </a:lnTo>
                  <a:lnTo>
                    <a:pt x="18278" y="2236441"/>
                  </a:lnTo>
                  <a:lnTo>
                    <a:pt x="0" y="2285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288669" y="4768595"/>
              <a:ext cx="0" cy="2286000"/>
            </a:xfrm>
            <a:custGeom>
              <a:avLst/>
              <a:gdLst/>
              <a:ahLst/>
              <a:cxnLst/>
              <a:rect l="l" t="t" r="r" b="b"/>
              <a:pathLst>
                <a:path h="2286000">
                  <a:moveTo>
                    <a:pt x="0" y="0"/>
                  </a:moveTo>
                  <a:lnTo>
                    <a:pt x="0" y="22859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288670" y="6787896"/>
              <a:ext cx="1371600" cy="76200"/>
            </a:xfrm>
            <a:custGeom>
              <a:avLst/>
              <a:gdLst/>
              <a:ahLst/>
              <a:cxnLst/>
              <a:rect l="l" t="t" r="r" b="b"/>
              <a:pathLst>
                <a:path w="13716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1371600" h="76200">
                  <a:moveTo>
                    <a:pt x="1307592" y="47244"/>
                  </a:moveTo>
                  <a:lnTo>
                    <a:pt x="13075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307592" y="47244"/>
                  </a:lnTo>
                  <a:close/>
                </a:path>
                <a:path w="13716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1371600" h="76200">
                  <a:moveTo>
                    <a:pt x="1371600" y="38100"/>
                  </a:moveTo>
                  <a:lnTo>
                    <a:pt x="1295400" y="0"/>
                  </a:lnTo>
                  <a:lnTo>
                    <a:pt x="1295400" y="28956"/>
                  </a:lnTo>
                  <a:lnTo>
                    <a:pt x="1307592" y="28956"/>
                  </a:lnTo>
                  <a:lnTo>
                    <a:pt x="1307592" y="70104"/>
                  </a:lnTo>
                  <a:lnTo>
                    <a:pt x="1371600" y="38100"/>
                  </a:lnTo>
                  <a:close/>
                </a:path>
                <a:path w="1371600" h="76200">
                  <a:moveTo>
                    <a:pt x="1307592" y="70104"/>
                  </a:moveTo>
                  <a:lnTo>
                    <a:pt x="1307592" y="47244"/>
                  </a:lnTo>
                  <a:lnTo>
                    <a:pt x="1295400" y="47244"/>
                  </a:lnTo>
                  <a:lnTo>
                    <a:pt x="1295400" y="76200"/>
                  </a:lnTo>
                  <a:lnTo>
                    <a:pt x="1307592" y="7010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3951616" y="6471917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474782" y="1401508"/>
            <a:ext cx="1628775" cy="2162175"/>
            <a:chOff x="6474782" y="1401508"/>
            <a:chExt cx="1628775" cy="2162175"/>
          </a:xfrm>
        </p:grpSpPr>
        <p:sp>
          <p:nvSpPr>
            <p:cNvPr id="46" name="object 46"/>
            <p:cNvSpPr/>
            <p:nvPr/>
          </p:nvSpPr>
          <p:spPr>
            <a:xfrm>
              <a:off x="6565265" y="1415795"/>
              <a:ext cx="609600" cy="2133600"/>
            </a:xfrm>
            <a:custGeom>
              <a:avLst/>
              <a:gdLst/>
              <a:ahLst/>
              <a:cxnLst/>
              <a:rect l="l" t="t" r="r" b="b"/>
              <a:pathLst>
                <a:path w="609600" h="2133600">
                  <a:moveTo>
                    <a:pt x="609600" y="0"/>
                  </a:moveTo>
                  <a:lnTo>
                    <a:pt x="0" y="0"/>
                  </a:lnTo>
                  <a:lnTo>
                    <a:pt x="275297" y="1101217"/>
                  </a:lnTo>
                  <a:lnTo>
                    <a:pt x="0" y="2133600"/>
                  </a:lnTo>
                  <a:lnTo>
                    <a:pt x="609600" y="2133600"/>
                  </a:lnTo>
                  <a:lnTo>
                    <a:pt x="334289" y="1101217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489069" y="1415795"/>
              <a:ext cx="762000" cy="2133600"/>
            </a:xfrm>
            <a:custGeom>
              <a:avLst/>
              <a:gdLst/>
              <a:ahLst/>
              <a:cxnLst/>
              <a:rect l="l" t="t" r="r" b="b"/>
              <a:pathLst>
                <a:path w="762000" h="2133600">
                  <a:moveTo>
                    <a:pt x="761999" y="0"/>
                  </a:moveTo>
                  <a:lnTo>
                    <a:pt x="739384" y="46593"/>
                  </a:lnTo>
                  <a:lnTo>
                    <a:pt x="716891" y="93206"/>
                  </a:lnTo>
                  <a:lnTo>
                    <a:pt x="694619" y="139856"/>
                  </a:lnTo>
                  <a:lnTo>
                    <a:pt x="672670" y="186563"/>
                  </a:lnTo>
                  <a:lnTo>
                    <a:pt x="651145" y="233345"/>
                  </a:lnTo>
                  <a:lnTo>
                    <a:pt x="630145" y="280220"/>
                  </a:lnTo>
                  <a:lnTo>
                    <a:pt x="609769" y="327208"/>
                  </a:lnTo>
                  <a:lnTo>
                    <a:pt x="590119" y="374327"/>
                  </a:lnTo>
                  <a:lnTo>
                    <a:pt x="571295" y="421597"/>
                  </a:lnTo>
                  <a:lnTo>
                    <a:pt x="553399" y="469035"/>
                  </a:lnTo>
                  <a:lnTo>
                    <a:pt x="536530" y="516661"/>
                  </a:lnTo>
                  <a:lnTo>
                    <a:pt x="520790" y="564493"/>
                  </a:lnTo>
                  <a:lnTo>
                    <a:pt x="506279" y="612550"/>
                  </a:lnTo>
                  <a:lnTo>
                    <a:pt x="493098" y="660851"/>
                  </a:lnTo>
                  <a:lnTo>
                    <a:pt x="481348" y="709415"/>
                  </a:lnTo>
                  <a:lnTo>
                    <a:pt x="471129" y="758260"/>
                  </a:lnTo>
                  <a:lnTo>
                    <a:pt x="462543" y="807405"/>
                  </a:lnTo>
                  <a:lnTo>
                    <a:pt x="455689" y="856870"/>
                  </a:lnTo>
                  <a:lnTo>
                    <a:pt x="450669" y="906672"/>
                  </a:lnTo>
                  <a:lnTo>
                    <a:pt x="447583" y="956830"/>
                  </a:lnTo>
                  <a:lnTo>
                    <a:pt x="446531" y="1007363"/>
                  </a:lnTo>
                  <a:lnTo>
                    <a:pt x="447409" y="1053850"/>
                  </a:lnTo>
                  <a:lnTo>
                    <a:pt x="449990" y="1100668"/>
                  </a:lnTo>
                  <a:lnTo>
                    <a:pt x="454198" y="1147801"/>
                  </a:lnTo>
                  <a:lnTo>
                    <a:pt x="459957" y="1195234"/>
                  </a:lnTo>
                  <a:lnTo>
                    <a:pt x="467189" y="1242953"/>
                  </a:lnTo>
                  <a:lnTo>
                    <a:pt x="475819" y="1290943"/>
                  </a:lnTo>
                  <a:lnTo>
                    <a:pt x="485769" y="1339189"/>
                  </a:lnTo>
                  <a:lnTo>
                    <a:pt x="496963" y="1387674"/>
                  </a:lnTo>
                  <a:lnTo>
                    <a:pt x="509324" y="1436386"/>
                  </a:lnTo>
                  <a:lnTo>
                    <a:pt x="522775" y="1485307"/>
                  </a:lnTo>
                  <a:lnTo>
                    <a:pt x="537241" y="1534424"/>
                  </a:lnTo>
                  <a:lnTo>
                    <a:pt x="552643" y="1583722"/>
                  </a:lnTo>
                  <a:lnTo>
                    <a:pt x="568906" y="1633185"/>
                  </a:lnTo>
                  <a:lnTo>
                    <a:pt x="585953" y="1682798"/>
                  </a:lnTo>
                  <a:lnTo>
                    <a:pt x="603707" y="1732546"/>
                  </a:lnTo>
                  <a:lnTo>
                    <a:pt x="622091" y="1782415"/>
                  </a:lnTo>
                  <a:lnTo>
                    <a:pt x="641030" y="1832389"/>
                  </a:lnTo>
                  <a:lnTo>
                    <a:pt x="660446" y="1882453"/>
                  </a:lnTo>
                  <a:lnTo>
                    <a:pt x="680262" y="1932592"/>
                  </a:lnTo>
                  <a:lnTo>
                    <a:pt x="700402" y="1982791"/>
                  </a:lnTo>
                  <a:lnTo>
                    <a:pt x="720789" y="2033035"/>
                  </a:lnTo>
                  <a:lnTo>
                    <a:pt x="741348" y="2083310"/>
                  </a:lnTo>
                  <a:lnTo>
                    <a:pt x="761999" y="2133599"/>
                  </a:lnTo>
                </a:path>
                <a:path w="762000" h="2133600">
                  <a:moveTo>
                    <a:pt x="0" y="0"/>
                  </a:moveTo>
                  <a:lnTo>
                    <a:pt x="22615" y="46593"/>
                  </a:lnTo>
                  <a:lnTo>
                    <a:pt x="45108" y="93206"/>
                  </a:lnTo>
                  <a:lnTo>
                    <a:pt x="67380" y="139856"/>
                  </a:lnTo>
                  <a:lnTo>
                    <a:pt x="89329" y="186563"/>
                  </a:lnTo>
                  <a:lnTo>
                    <a:pt x="110854" y="233345"/>
                  </a:lnTo>
                  <a:lnTo>
                    <a:pt x="131854" y="280220"/>
                  </a:lnTo>
                  <a:lnTo>
                    <a:pt x="152230" y="327208"/>
                  </a:lnTo>
                  <a:lnTo>
                    <a:pt x="171880" y="374327"/>
                  </a:lnTo>
                  <a:lnTo>
                    <a:pt x="190704" y="421597"/>
                  </a:lnTo>
                  <a:lnTo>
                    <a:pt x="208600" y="469035"/>
                  </a:lnTo>
                  <a:lnTo>
                    <a:pt x="225469" y="516661"/>
                  </a:lnTo>
                  <a:lnTo>
                    <a:pt x="241209" y="564493"/>
                  </a:lnTo>
                  <a:lnTo>
                    <a:pt x="255720" y="612550"/>
                  </a:lnTo>
                  <a:lnTo>
                    <a:pt x="268901" y="660851"/>
                  </a:lnTo>
                  <a:lnTo>
                    <a:pt x="280651" y="709415"/>
                  </a:lnTo>
                  <a:lnTo>
                    <a:pt x="290870" y="758260"/>
                  </a:lnTo>
                  <a:lnTo>
                    <a:pt x="299456" y="807405"/>
                  </a:lnTo>
                  <a:lnTo>
                    <a:pt x="306310" y="856870"/>
                  </a:lnTo>
                  <a:lnTo>
                    <a:pt x="311330" y="906672"/>
                  </a:lnTo>
                  <a:lnTo>
                    <a:pt x="314416" y="956830"/>
                  </a:lnTo>
                  <a:lnTo>
                    <a:pt x="315467" y="1007363"/>
                  </a:lnTo>
                  <a:lnTo>
                    <a:pt x="314590" y="1053850"/>
                  </a:lnTo>
                  <a:lnTo>
                    <a:pt x="312009" y="1100668"/>
                  </a:lnTo>
                  <a:lnTo>
                    <a:pt x="307801" y="1147801"/>
                  </a:lnTo>
                  <a:lnTo>
                    <a:pt x="302042" y="1195234"/>
                  </a:lnTo>
                  <a:lnTo>
                    <a:pt x="294810" y="1242953"/>
                  </a:lnTo>
                  <a:lnTo>
                    <a:pt x="286180" y="1290943"/>
                  </a:lnTo>
                  <a:lnTo>
                    <a:pt x="276230" y="1339189"/>
                  </a:lnTo>
                  <a:lnTo>
                    <a:pt x="265036" y="1387674"/>
                  </a:lnTo>
                  <a:lnTo>
                    <a:pt x="252675" y="1436386"/>
                  </a:lnTo>
                  <a:lnTo>
                    <a:pt x="239224" y="1485307"/>
                  </a:lnTo>
                  <a:lnTo>
                    <a:pt x="224758" y="1534424"/>
                  </a:lnTo>
                  <a:lnTo>
                    <a:pt x="209356" y="1583722"/>
                  </a:lnTo>
                  <a:lnTo>
                    <a:pt x="193093" y="1633185"/>
                  </a:lnTo>
                  <a:lnTo>
                    <a:pt x="176046" y="1682798"/>
                  </a:lnTo>
                  <a:lnTo>
                    <a:pt x="158292" y="1732546"/>
                  </a:lnTo>
                  <a:lnTo>
                    <a:pt x="139908" y="1782415"/>
                  </a:lnTo>
                  <a:lnTo>
                    <a:pt x="120969" y="1832389"/>
                  </a:lnTo>
                  <a:lnTo>
                    <a:pt x="101553" y="1882453"/>
                  </a:lnTo>
                  <a:lnTo>
                    <a:pt x="81737" y="1932592"/>
                  </a:lnTo>
                  <a:lnTo>
                    <a:pt x="61597" y="1982791"/>
                  </a:lnTo>
                  <a:lnTo>
                    <a:pt x="41210" y="2033035"/>
                  </a:lnTo>
                  <a:lnTo>
                    <a:pt x="20651" y="2083310"/>
                  </a:lnTo>
                  <a:lnTo>
                    <a:pt x="0" y="2133599"/>
                  </a:lnTo>
                </a:path>
                <a:path w="762000" h="2133600">
                  <a:moveTo>
                    <a:pt x="761999" y="0"/>
                  </a:moveTo>
                  <a:lnTo>
                    <a:pt x="0" y="0"/>
                  </a:lnTo>
                </a:path>
                <a:path w="762000" h="2133600">
                  <a:moveTo>
                    <a:pt x="761999" y="2133599"/>
                  </a:moveTo>
                  <a:lnTo>
                    <a:pt x="0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870069" y="1415795"/>
              <a:ext cx="0" cy="2133600"/>
            </a:xfrm>
            <a:custGeom>
              <a:avLst/>
              <a:gdLst/>
              <a:ahLst/>
              <a:cxnLst/>
              <a:rect l="l" t="t" r="r" b="b"/>
              <a:pathLst>
                <a:path h="2133600">
                  <a:moveTo>
                    <a:pt x="0" y="0"/>
                  </a:moveTo>
                  <a:lnTo>
                    <a:pt x="0" y="21335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870069" y="1796795"/>
              <a:ext cx="1219200" cy="1371600"/>
            </a:xfrm>
            <a:custGeom>
              <a:avLst/>
              <a:gdLst/>
              <a:ahLst/>
              <a:cxnLst/>
              <a:rect l="l" t="t" r="r" b="b"/>
              <a:pathLst>
                <a:path w="1219200" h="1371600">
                  <a:moveTo>
                    <a:pt x="1219199" y="685799"/>
                  </a:moveTo>
                  <a:lnTo>
                    <a:pt x="0" y="0"/>
                  </a:lnTo>
                </a:path>
                <a:path w="1219200" h="1371600">
                  <a:moveTo>
                    <a:pt x="1219199" y="685799"/>
                  </a:moveTo>
                  <a:lnTo>
                    <a:pt x="0" y="1371599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8066414" y="2524759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456814" y="3134358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840869" y="5073395"/>
            <a:ext cx="2819400" cy="1676400"/>
          </a:xfrm>
          <a:custGeom>
            <a:avLst/>
            <a:gdLst/>
            <a:ahLst/>
            <a:cxnLst/>
            <a:rect l="l" t="t" r="r" b="b"/>
            <a:pathLst>
              <a:path w="2819400" h="1676400">
                <a:moveTo>
                  <a:pt x="2819399" y="838199"/>
                </a:moveTo>
                <a:lnTo>
                  <a:pt x="0" y="838199"/>
                </a:lnTo>
              </a:path>
              <a:path w="2819400" h="1676400">
                <a:moveTo>
                  <a:pt x="2819399" y="838199"/>
                </a:moveTo>
                <a:lnTo>
                  <a:pt x="1447799" y="0"/>
                </a:lnTo>
              </a:path>
              <a:path w="2819400" h="1676400">
                <a:moveTo>
                  <a:pt x="2819399" y="838199"/>
                </a:moveTo>
                <a:lnTo>
                  <a:pt x="1447799" y="1676399"/>
                </a:lnTo>
              </a:path>
              <a:path w="2819400" h="1676400">
                <a:moveTo>
                  <a:pt x="1447799" y="0"/>
                </a:moveTo>
                <a:lnTo>
                  <a:pt x="0" y="0"/>
                </a:lnTo>
              </a:path>
              <a:path w="2819400" h="1676400">
                <a:moveTo>
                  <a:pt x="1447799" y="1676399"/>
                </a:moveTo>
                <a:lnTo>
                  <a:pt x="0" y="1676399"/>
                </a:lnTo>
              </a:path>
            </a:pathLst>
          </a:custGeom>
          <a:ln w="28574">
            <a:solidFill>
              <a:srgbClr val="0065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3" name="object 53"/>
          <p:cNvGrpSpPr/>
          <p:nvPr/>
        </p:nvGrpSpPr>
        <p:grpSpPr>
          <a:xfrm>
            <a:off x="4053718" y="5506212"/>
            <a:ext cx="142240" cy="810895"/>
            <a:chOff x="4053718" y="5506212"/>
            <a:chExt cx="142240" cy="810895"/>
          </a:xfrm>
        </p:grpSpPr>
        <p:sp>
          <p:nvSpPr>
            <p:cNvPr id="54" name="object 54"/>
            <p:cNvSpPr/>
            <p:nvPr/>
          </p:nvSpPr>
          <p:spPr>
            <a:xfrm>
              <a:off x="4064386" y="5844540"/>
              <a:ext cx="131064" cy="13258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53718" y="6198108"/>
              <a:ext cx="137160" cy="1188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053718" y="5506212"/>
              <a:ext cx="137160" cy="118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2395606" y="5844540"/>
            <a:ext cx="131064" cy="1325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95606" y="5006340"/>
            <a:ext cx="131064" cy="1325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95606" y="6682740"/>
            <a:ext cx="131064" cy="1325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0" name="object 60"/>
          <p:cNvGrpSpPr/>
          <p:nvPr/>
        </p:nvGrpSpPr>
        <p:grpSpPr>
          <a:xfrm>
            <a:off x="5803269" y="1325308"/>
            <a:ext cx="2438400" cy="2314575"/>
            <a:chOff x="5803269" y="1325308"/>
            <a:chExt cx="2438400" cy="2314575"/>
          </a:xfrm>
        </p:grpSpPr>
        <p:sp>
          <p:nvSpPr>
            <p:cNvPr id="61" name="object 61"/>
            <p:cNvSpPr/>
            <p:nvPr/>
          </p:nvSpPr>
          <p:spPr>
            <a:xfrm>
              <a:off x="6870070" y="3435096"/>
              <a:ext cx="1219200" cy="76200"/>
            </a:xfrm>
            <a:custGeom>
              <a:avLst/>
              <a:gdLst/>
              <a:ahLst/>
              <a:cxnLst/>
              <a:rect l="l" t="t" r="r" b="b"/>
              <a:pathLst>
                <a:path w="12192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1219200" h="76200">
                  <a:moveTo>
                    <a:pt x="1155192" y="47244"/>
                  </a:moveTo>
                  <a:lnTo>
                    <a:pt x="11551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155192" y="47244"/>
                  </a:lnTo>
                  <a:close/>
                </a:path>
                <a:path w="12192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1219200" h="76200">
                  <a:moveTo>
                    <a:pt x="1219200" y="38100"/>
                  </a:moveTo>
                  <a:lnTo>
                    <a:pt x="1143000" y="0"/>
                  </a:lnTo>
                  <a:lnTo>
                    <a:pt x="1143000" y="28956"/>
                  </a:lnTo>
                  <a:lnTo>
                    <a:pt x="1155192" y="28956"/>
                  </a:lnTo>
                  <a:lnTo>
                    <a:pt x="1155192" y="70104"/>
                  </a:lnTo>
                  <a:lnTo>
                    <a:pt x="1219200" y="38100"/>
                  </a:lnTo>
                  <a:close/>
                </a:path>
                <a:path w="1219200" h="76200">
                  <a:moveTo>
                    <a:pt x="1155192" y="70104"/>
                  </a:moveTo>
                  <a:lnTo>
                    <a:pt x="1155192" y="47244"/>
                  </a:lnTo>
                  <a:lnTo>
                    <a:pt x="1143000" y="47244"/>
                  </a:lnTo>
                  <a:lnTo>
                    <a:pt x="1143000" y="76200"/>
                  </a:lnTo>
                  <a:lnTo>
                    <a:pt x="1155192" y="7010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03269" y="2482595"/>
              <a:ext cx="2438400" cy="0"/>
            </a:xfrm>
            <a:custGeom>
              <a:avLst/>
              <a:gdLst/>
              <a:ahLst/>
              <a:cxnLst/>
              <a:rect l="l" t="t" r="r" b="b"/>
              <a:pathLst>
                <a:path w="2438400">
                  <a:moveTo>
                    <a:pt x="24383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424806" y="24155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205606" y="24155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70069" y="1796795"/>
              <a:ext cx="1371600" cy="0"/>
            </a:xfrm>
            <a:custGeom>
              <a:avLst/>
              <a:gdLst/>
              <a:ahLst/>
              <a:cxnLst/>
              <a:rect l="l" t="t" r="r" b="b"/>
              <a:pathLst>
                <a:path w="1371600">
                  <a:moveTo>
                    <a:pt x="13715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424806" y="17297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108069" y="1339595"/>
              <a:ext cx="762000" cy="457200"/>
            </a:xfrm>
            <a:custGeom>
              <a:avLst/>
              <a:gdLst/>
              <a:ahLst/>
              <a:cxnLst/>
              <a:rect l="l" t="t" r="r" b="b"/>
              <a:pathLst>
                <a:path w="762000" h="457200">
                  <a:moveTo>
                    <a:pt x="761999" y="4571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263518" y="1391412"/>
              <a:ext cx="137160" cy="118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870069" y="3168395"/>
              <a:ext cx="1371600" cy="0"/>
            </a:xfrm>
            <a:custGeom>
              <a:avLst/>
              <a:gdLst/>
              <a:ahLst/>
              <a:cxnLst/>
              <a:rect l="l" t="t" r="r" b="b"/>
              <a:pathLst>
                <a:path w="1371600">
                  <a:moveTo>
                    <a:pt x="13715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424806" y="3101340"/>
              <a:ext cx="131064" cy="1325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108069" y="3168395"/>
              <a:ext cx="762000" cy="457200"/>
            </a:xfrm>
            <a:custGeom>
              <a:avLst/>
              <a:gdLst/>
              <a:ahLst/>
              <a:cxnLst/>
              <a:rect l="l" t="t" r="r" b="b"/>
              <a:pathLst>
                <a:path w="762000" h="457200">
                  <a:moveTo>
                    <a:pt x="761999" y="0"/>
                  </a:moveTo>
                  <a:lnTo>
                    <a:pt x="0" y="457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63518" y="3454908"/>
              <a:ext cx="137160" cy="1188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02907" y="1172908"/>
            <a:ext cx="6253480" cy="2834005"/>
            <a:chOff x="2902907" y="1172908"/>
            <a:chExt cx="6253480" cy="2834005"/>
          </a:xfrm>
        </p:grpSpPr>
        <p:sp>
          <p:nvSpPr>
            <p:cNvPr id="3" name="object 3"/>
            <p:cNvSpPr/>
            <p:nvPr/>
          </p:nvSpPr>
          <p:spPr>
            <a:xfrm>
              <a:off x="4660269" y="11871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2285999"/>
                  </a:moveTo>
                  <a:lnTo>
                    <a:pt x="304799" y="0"/>
                  </a:lnTo>
                  <a:lnTo>
                    <a:pt x="284032" y="47593"/>
                  </a:lnTo>
                  <a:lnTo>
                    <a:pt x="263350" y="95204"/>
                  </a:lnTo>
                  <a:lnTo>
                    <a:pt x="242840" y="142852"/>
                  </a:lnTo>
                  <a:lnTo>
                    <a:pt x="222588" y="190553"/>
                  </a:lnTo>
                  <a:lnTo>
                    <a:pt x="202679" y="238327"/>
                  </a:lnTo>
                  <a:lnTo>
                    <a:pt x="183200" y="286191"/>
                  </a:lnTo>
                  <a:lnTo>
                    <a:pt x="164236" y="334163"/>
                  </a:lnTo>
                  <a:lnTo>
                    <a:pt x="145873" y="382261"/>
                  </a:lnTo>
                  <a:lnTo>
                    <a:pt x="128197" y="430504"/>
                  </a:lnTo>
                  <a:lnTo>
                    <a:pt x="111294" y="478909"/>
                  </a:lnTo>
                  <a:lnTo>
                    <a:pt x="95249" y="527494"/>
                  </a:lnTo>
                  <a:lnTo>
                    <a:pt x="80150" y="576278"/>
                  </a:lnTo>
                  <a:lnTo>
                    <a:pt x="66081" y="625278"/>
                  </a:lnTo>
                  <a:lnTo>
                    <a:pt x="53128" y="674512"/>
                  </a:lnTo>
                  <a:lnTo>
                    <a:pt x="41377" y="723999"/>
                  </a:lnTo>
                  <a:lnTo>
                    <a:pt x="30915" y="773756"/>
                  </a:lnTo>
                  <a:lnTo>
                    <a:pt x="21826" y="823802"/>
                  </a:lnTo>
                  <a:lnTo>
                    <a:pt x="14198" y="874155"/>
                  </a:lnTo>
                  <a:lnTo>
                    <a:pt x="8115" y="924832"/>
                  </a:lnTo>
                  <a:lnTo>
                    <a:pt x="3664" y="975852"/>
                  </a:lnTo>
                  <a:lnTo>
                    <a:pt x="930" y="1027232"/>
                  </a:lnTo>
                  <a:lnTo>
                    <a:pt x="0" y="1078991"/>
                  </a:lnTo>
                  <a:lnTo>
                    <a:pt x="721" y="1124863"/>
                  </a:lnTo>
                  <a:lnTo>
                    <a:pt x="2848" y="1171030"/>
                  </a:lnTo>
                  <a:lnTo>
                    <a:pt x="6320" y="1217479"/>
                  </a:lnTo>
                  <a:lnTo>
                    <a:pt x="11080" y="1264198"/>
                  </a:lnTo>
                  <a:lnTo>
                    <a:pt x="17068" y="1311176"/>
                  </a:lnTo>
                  <a:lnTo>
                    <a:pt x="24227" y="1358399"/>
                  </a:lnTo>
                  <a:lnTo>
                    <a:pt x="32498" y="1405856"/>
                  </a:lnTo>
                  <a:lnTo>
                    <a:pt x="41823" y="1453534"/>
                  </a:lnTo>
                  <a:lnTo>
                    <a:pt x="52142" y="1501421"/>
                  </a:lnTo>
                  <a:lnTo>
                    <a:pt x="63398" y="1549505"/>
                  </a:lnTo>
                  <a:lnTo>
                    <a:pt x="75531" y="1597773"/>
                  </a:lnTo>
                  <a:lnTo>
                    <a:pt x="88484" y="1646213"/>
                  </a:lnTo>
                  <a:lnTo>
                    <a:pt x="102198" y="1694813"/>
                  </a:lnTo>
                  <a:lnTo>
                    <a:pt x="116614" y="1743560"/>
                  </a:lnTo>
                  <a:lnTo>
                    <a:pt x="131673" y="1792443"/>
                  </a:lnTo>
                  <a:lnTo>
                    <a:pt x="147318" y="1841448"/>
                  </a:lnTo>
                  <a:lnTo>
                    <a:pt x="163489" y="1890564"/>
                  </a:lnTo>
                  <a:lnTo>
                    <a:pt x="180129" y="1939779"/>
                  </a:lnTo>
                  <a:lnTo>
                    <a:pt x="197178" y="1989079"/>
                  </a:lnTo>
                  <a:lnTo>
                    <a:pt x="214579" y="2038453"/>
                  </a:lnTo>
                  <a:lnTo>
                    <a:pt x="232272" y="2087889"/>
                  </a:lnTo>
                  <a:lnTo>
                    <a:pt x="250199" y="2137373"/>
                  </a:lnTo>
                  <a:lnTo>
                    <a:pt x="268302" y="2186895"/>
                  </a:lnTo>
                  <a:lnTo>
                    <a:pt x="286521" y="2236441"/>
                  </a:lnTo>
                  <a:lnTo>
                    <a:pt x="304799" y="2285999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60269" y="11871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0"/>
                  </a:moveTo>
                  <a:lnTo>
                    <a:pt x="284032" y="47593"/>
                  </a:lnTo>
                  <a:lnTo>
                    <a:pt x="263350" y="95204"/>
                  </a:lnTo>
                  <a:lnTo>
                    <a:pt x="242840" y="142852"/>
                  </a:lnTo>
                  <a:lnTo>
                    <a:pt x="222588" y="190553"/>
                  </a:lnTo>
                  <a:lnTo>
                    <a:pt x="202679" y="238327"/>
                  </a:lnTo>
                  <a:lnTo>
                    <a:pt x="183200" y="286191"/>
                  </a:lnTo>
                  <a:lnTo>
                    <a:pt x="164236" y="334163"/>
                  </a:lnTo>
                  <a:lnTo>
                    <a:pt x="145873" y="382261"/>
                  </a:lnTo>
                  <a:lnTo>
                    <a:pt x="128197" y="430504"/>
                  </a:lnTo>
                  <a:lnTo>
                    <a:pt x="111294" y="478909"/>
                  </a:lnTo>
                  <a:lnTo>
                    <a:pt x="95249" y="527494"/>
                  </a:lnTo>
                  <a:lnTo>
                    <a:pt x="80150" y="576278"/>
                  </a:lnTo>
                  <a:lnTo>
                    <a:pt x="66081" y="625278"/>
                  </a:lnTo>
                  <a:lnTo>
                    <a:pt x="53128" y="674512"/>
                  </a:lnTo>
                  <a:lnTo>
                    <a:pt x="41377" y="723999"/>
                  </a:lnTo>
                  <a:lnTo>
                    <a:pt x="30915" y="773756"/>
                  </a:lnTo>
                  <a:lnTo>
                    <a:pt x="21826" y="823802"/>
                  </a:lnTo>
                  <a:lnTo>
                    <a:pt x="14198" y="874155"/>
                  </a:lnTo>
                  <a:lnTo>
                    <a:pt x="8115" y="924832"/>
                  </a:lnTo>
                  <a:lnTo>
                    <a:pt x="3664" y="975852"/>
                  </a:lnTo>
                  <a:lnTo>
                    <a:pt x="930" y="1027232"/>
                  </a:lnTo>
                  <a:lnTo>
                    <a:pt x="0" y="1078991"/>
                  </a:lnTo>
                  <a:lnTo>
                    <a:pt x="721" y="1124863"/>
                  </a:lnTo>
                  <a:lnTo>
                    <a:pt x="2848" y="1171030"/>
                  </a:lnTo>
                  <a:lnTo>
                    <a:pt x="6320" y="1217479"/>
                  </a:lnTo>
                  <a:lnTo>
                    <a:pt x="11080" y="1264198"/>
                  </a:lnTo>
                  <a:lnTo>
                    <a:pt x="17068" y="1311176"/>
                  </a:lnTo>
                  <a:lnTo>
                    <a:pt x="24227" y="1358399"/>
                  </a:lnTo>
                  <a:lnTo>
                    <a:pt x="32498" y="1405856"/>
                  </a:lnTo>
                  <a:lnTo>
                    <a:pt x="41823" y="1453534"/>
                  </a:lnTo>
                  <a:lnTo>
                    <a:pt x="52142" y="1501421"/>
                  </a:lnTo>
                  <a:lnTo>
                    <a:pt x="63398" y="1549505"/>
                  </a:lnTo>
                  <a:lnTo>
                    <a:pt x="75531" y="1597773"/>
                  </a:lnTo>
                  <a:lnTo>
                    <a:pt x="88484" y="1646213"/>
                  </a:lnTo>
                  <a:lnTo>
                    <a:pt x="102198" y="1694813"/>
                  </a:lnTo>
                  <a:lnTo>
                    <a:pt x="116614" y="1743560"/>
                  </a:lnTo>
                  <a:lnTo>
                    <a:pt x="131673" y="1792443"/>
                  </a:lnTo>
                  <a:lnTo>
                    <a:pt x="147318" y="1841448"/>
                  </a:lnTo>
                  <a:lnTo>
                    <a:pt x="163489" y="1890564"/>
                  </a:lnTo>
                  <a:lnTo>
                    <a:pt x="180129" y="1939779"/>
                  </a:lnTo>
                  <a:lnTo>
                    <a:pt x="197178" y="1989079"/>
                  </a:lnTo>
                  <a:lnTo>
                    <a:pt x="214579" y="2038453"/>
                  </a:lnTo>
                  <a:lnTo>
                    <a:pt x="232272" y="2087889"/>
                  </a:lnTo>
                  <a:lnTo>
                    <a:pt x="250199" y="2137373"/>
                  </a:lnTo>
                  <a:lnTo>
                    <a:pt x="268302" y="2186895"/>
                  </a:lnTo>
                  <a:lnTo>
                    <a:pt x="286521" y="2236441"/>
                  </a:lnTo>
                  <a:lnTo>
                    <a:pt x="304799" y="2285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65069" y="11871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304799" y="1078991"/>
                  </a:moveTo>
                  <a:lnTo>
                    <a:pt x="303869" y="1027232"/>
                  </a:lnTo>
                  <a:lnTo>
                    <a:pt x="301135" y="975852"/>
                  </a:lnTo>
                  <a:lnTo>
                    <a:pt x="296684" y="924832"/>
                  </a:lnTo>
                  <a:lnTo>
                    <a:pt x="290601" y="874155"/>
                  </a:lnTo>
                  <a:lnTo>
                    <a:pt x="282973" y="823802"/>
                  </a:lnTo>
                  <a:lnTo>
                    <a:pt x="273884" y="773756"/>
                  </a:lnTo>
                  <a:lnTo>
                    <a:pt x="263422" y="723999"/>
                  </a:lnTo>
                  <a:lnTo>
                    <a:pt x="251671" y="674512"/>
                  </a:lnTo>
                  <a:lnTo>
                    <a:pt x="238718" y="625278"/>
                  </a:lnTo>
                  <a:lnTo>
                    <a:pt x="224649" y="576278"/>
                  </a:lnTo>
                  <a:lnTo>
                    <a:pt x="209549" y="527494"/>
                  </a:lnTo>
                  <a:lnTo>
                    <a:pt x="193505" y="478909"/>
                  </a:lnTo>
                  <a:lnTo>
                    <a:pt x="176602" y="430504"/>
                  </a:lnTo>
                  <a:lnTo>
                    <a:pt x="158926" y="382261"/>
                  </a:lnTo>
                  <a:lnTo>
                    <a:pt x="140563" y="334163"/>
                  </a:lnTo>
                  <a:lnTo>
                    <a:pt x="121599" y="286191"/>
                  </a:lnTo>
                  <a:lnTo>
                    <a:pt x="102120" y="238327"/>
                  </a:lnTo>
                  <a:lnTo>
                    <a:pt x="82211" y="190553"/>
                  </a:lnTo>
                  <a:lnTo>
                    <a:pt x="61959" y="142852"/>
                  </a:lnTo>
                  <a:lnTo>
                    <a:pt x="41449" y="95204"/>
                  </a:lnTo>
                  <a:lnTo>
                    <a:pt x="20767" y="47593"/>
                  </a:lnTo>
                  <a:lnTo>
                    <a:pt x="0" y="0"/>
                  </a:lnTo>
                  <a:lnTo>
                    <a:pt x="0" y="2285999"/>
                  </a:lnTo>
                  <a:lnTo>
                    <a:pt x="18278" y="2236441"/>
                  </a:lnTo>
                  <a:lnTo>
                    <a:pt x="36497" y="2186895"/>
                  </a:lnTo>
                  <a:lnTo>
                    <a:pt x="54600" y="2137373"/>
                  </a:lnTo>
                  <a:lnTo>
                    <a:pt x="72527" y="2087889"/>
                  </a:lnTo>
                  <a:lnTo>
                    <a:pt x="90220" y="2038453"/>
                  </a:lnTo>
                  <a:lnTo>
                    <a:pt x="107621" y="1989079"/>
                  </a:lnTo>
                  <a:lnTo>
                    <a:pt x="124670" y="1939779"/>
                  </a:lnTo>
                  <a:lnTo>
                    <a:pt x="141310" y="1890564"/>
                  </a:lnTo>
                  <a:lnTo>
                    <a:pt x="157481" y="1841448"/>
                  </a:lnTo>
                  <a:lnTo>
                    <a:pt x="173126" y="1792443"/>
                  </a:lnTo>
                  <a:lnTo>
                    <a:pt x="188185" y="1743560"/>
                  </a:lnTo>
                  <a:lnTo>
                    <a:pt x="202601" y="1694813"/>
                  </a:lnTo>
                  <a:lnTo>
                    <a:pt x="216315" y="1646213"/>
                  </a:lnTo>
                  <a:lnTo>
                    <a:pt x="229268" y="1597773"/>
                  </a:lnTo>
                  <a:lnTo>
                    <a:pt x="241401" y="1549505"/>
                  </a:lnTo>
                  <a:lnTo>
                    <a:pt x="252657" y="1501421"/>
                  </a:lnTo>
                  <a:lnTo>
                    <a:pt x="262976" y="1453534"/>
                  </a:lnTo>
                  <a:lnTo>
                    <a:pt x="272300" y="1405856"/>
                  </a:lnTo>
                  <a:lnTo>
                    <a:pt x="280572" y="1358399"/>
                  </a:lnTo>
                  <a:lnTo>
                    <a:pt x="287731" y="1311176"/>
                  </a:lnTo>
                  <a:lnTo>
                    <a:pt x="293719" y="1264198"/>
                  </a:lnTo>
                  <a:lnTo>
                    <a:pt x="298479" y="1217479"/>
                  </a:lnTo>
                  <a:lnTo>
                    <a:pt x="301951" y="1171030"/>
                  </a:lnTo>
                  <a:lnTo>
                    <a:pt x="304078" y="1124863"/>
                  </a:lnTo>
                  <a:lnTo>
                    <a:pt x="304799" y="1078991"/>
                  </a:lnTo>
                  <a:close/>
                </a:path>
              </a:pathLst>
            </a:custGeom>
            <a:solidFill>
              <a:srgbClr val="E7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65069" y="1187195"/>
              <a:ext cx="304800" cy="2286000"/>
            </a:xfrm>
            <a:custGeom>
              <a:avLst/>
              <a:gdLst/>
              <a:ahLst/>
              <a:cxnLst/>
              <a:rect l="l" t="t" r="r" b="b"/>
              <a:pathLst>
                <a:path w="304800" h="2286000">
                  <a:moveTo>
                    <a:pt x="0" y="0"/>
                  </a:moveTo>
                  <a:lnTo>
                    <a:pt x="20767" y="47593"/>
                  </a:lnTo>
                  <a:lnTo>
                    <a:pt x="41449" y="95204"/>
                  </a:lnTo>
                  <a:lnTo>
                    <a:pt x="61959" y="142852"/>
                  </a:lnTo>
                  <a:lnTo>
                    <a:pt x="82211" y="190553"/>
                  </a:lnTo>
                  <a:lnTo>
                    <a:pt x="102120" y="238327"/>
                  </a:lnTo>
                  <a:lnTo>
                    <a:pt x="121599" y="286191"/>
                  </a:lnTo>
                  <a:lnTo>
                    <a:pt x="140563" y="334163"/>
                  </a:lnTo>
                  <a:lnTo>
                    <a:pt x="158926" y="382261"/>
                  </a:lnTo>
                  <a:lnTo>
                    <a:pt x="176602" y="430504"/>
                  </a:lnTo>
                  <a:lnTo>
                    <a:pt x="193505" y="478909"/>
                  </a:lnTo>
                  <a:lnTo>
                    <a:pt x="209549" y="527494"/>
                  </a:lnTo>
                  <a:lnTo>
                    <a:pt x="224649" y="576278"/>
                  </a:lnTo>
                  <a:lnTo>
                    <a:pt x="238718" y="625278"/>
                  </a:lnTo>
                  <a:lnTo>
                    <a:pt x="251671" y="674512"/>
                  </a:lnTo>
                  <a:lnTo>
                    <a:pt x="263422" y="723999"/>
                  </a:lnTo>
                  <a:lnTo>
                    <a:pt x="273884" y="773756"/>
                  </a:lnTo>
                  <a:lnTo>
                    <a:pt x="282973" y="823802"/>
                  </a:lnTo>
                  <a:lnTo>
                    <a:pt x="290601" y="874155"/>
                  </a:lnTo>
                  <a:lnTo>
                    <a:pt x="296684" y="924832"/>
                  </a:lnTo>
                  <a:lnTo>
                    <a:pt x="301135" y="975852"/>
                  </a:lnTo>
                  <a:lnTo>
                    <a:pt x="303869" y="1027232"/>
                  </a:lnTo>
                  <a:lnTo>
                    <a:pt x="304799" y="1078991"/>
                  </a:lnTo>
                  <a:lnTo>
                    <a:pt x="304078" y="1124863"/>
                  </a:lnTo>
                  <a:lnTo>
                    <a:pt x="301951" y="1171030"/>
                  </a:lnTo>
                  <a:lnTo>
                    <a:pt x="298479" y="1217479"/>
                  </a:lnTo>
                  <a:lnTo>
                    <a:pt x="293719" y="1264198"/>
                  </a:lnTo>
                  <a:lnTo>
                    <a:pt x="287731" y="1311176"/>
                  </a:lnTo>
                  <a:lnTo>
                    <a:pt x="280572" y="1358399"/>
                  </a:lnTo>
                  <a:lnTo>
                    <a:pt x="272300" y="1405856"/>
                  </a:lnTo>
                  <a:lnTo>
                    <a:pt x="262976" y="1453534"/>
                  </a:lnTo>
                  <a:lnTo>
                    <a:pt x="252657" y="1501421"/>
                  </a:lnTo>
                  <a:lnTo>
                    <a:pt x="241401" y="1549505"/>
                  </a:lnTo>
                  <a:lnTo>
                    <a:pt x="229268" y="1597773"/>
                  </a:lnTo>
                  <a:lnTo>
                    <a:pt x="216315" y="1646213"/>
                  </a:lnTo>
                  <a:lnTo>
                    <a:pt x="202601" y="1694813"/>
                  </a:lnTo>
                  <a:lnTo>
                    <a:pt x="188185" y="1743560"/>
                  </a:lnTo>
                  <a:lnTo>
                    <a:pt x="173126" y="1792443"/>
                  </a:lnTo>
                  <a:lnTo>
                    <a:pt x="157481" y="1841448"/>
                  </a:lnTo>
                  <a:lnTo>
                    <a:pt x="141310" y="1890564"/>
                  </a:lnTo>
                  <a:lnTo>
                    <a:pt x="124670" y="1939779"/>
                  </a:lnTo>
                  <a:lnTo>
                    <a:pt x="107621" y="1989079"/>
                  </a:lnTo>
                  <a:lnTo>
                    <a:pt x="90220" y="2038453"/>
                  </a:lnTo>
                  <a:lnTo>
                    <a:pt x="72527" y="2087889"/>
                  </a:lnTo>
                  <a:lnTo>
                    <a:pt x="54600" y="2137373"/>
                  </a:lnTo>
                  <a:lnTo>
                    <a:pt x="36497" y="2186895"/>
                  </a:lnTo>
                  <a:lnTo>
                    <a:pt x="18278" y="2236441"/>
                  </a:lnTo>
                  <a:lnTo>
                    <a:pt x="0" y="22859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65069" y="1187195"/>
              <a:ext cx="0" cy="2286000"/>
            </a:xfrm>
            <a:custGeom>
              <a:avLst/>
              <a:gdLst/>
              <a:ahLst/>
              <a:cxnLst/>
              <a:rect l="l" t="t" r="r" b="b"/>
              <a:pathLst>
                <a:path h="2286000">
                  <a:moveTo>
                    <a:pt x="0" y="0"/>
                  </a:moveTo>
                  <a:lnTo>
                    <a:pt x="0" y="22859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07669" y="1491995"/>
              <a:ext cx="6248399" cy="25145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07669" y="1491995"/>
              <a:ext cx="2057400" cy="838200"/>
            </a:xfrm>
            <a:custGeom>
              <a:avLst/>
              <a:gdLst/>
              <a:ahLst/>
              <a:cxnLst/>
              <a:rect l="l" t="t" r="r" b="b"/>
              <a:pathLst>
                <a:path w="2057400" h="838200">
                  <a:moveTo>
                    <a:pt x="0" y="0"/>
                  </a:moveTo>
                  <a:lnTo>
                    <a:pt x="0" y="838199"/>
                  </a:lnTo>
                  <a:lnTo>
                    <a:pt x="2057399" y="838199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65070" y="3144012"/>
              <a:ext cx="1371600" cy="76200"/>
            </a:xfrm>
            <a:custGeom>
              <a:avLst/>
              <a:gdLst/>
              <a:ahLst/>
              <a:cxnLst/>
              <a:rect l="l" t="t" r="r" b="b"/>
              <a:pathLst>
                <a:path w="13716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1371600" h="76200">
                  <a:moveTo>
                    <a:pt x="1307592" y="48768"/>
                  </a:moveTo>
                  <a:lnTo>
                    <a:pt x="1307592" y="28956"/>
                  </a:lnTo>
                  <a:lnTo>
                    <a:pt x="64008" y="28956"/>
                  </a:lnTo>
                  <a:lnTo>
                    <a:pt x="64008" y="48768"/>
                  </a:lnTo>
                  <a:lnTo>
                    <a:pt x="1307592" y="48768"/>
                  </a:lnTo>
                  <a:close/>
                </a:path>
                <a:path w="1371600" h="76200">
                  <a:moveTo>
                    <a:pt x="76200" y="76200"/>
                  </a:moveTo>
                  <a:lnTo>
                    <a:pt x="76200" y="48768"/>
                  </a:lnTo>
                  <a:lnTo>
                    <a:pt x="64008" y="48768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1371600" h="76200">
                  <a:moveTo>
                    <a:pt x="1371600" y="38100"/>
                  </a:moveTo>
                  <a:lnTo>
                    <a:pt x="1295400" y="0"/>
                  </a:lnTo>
                  <a:lnTo>
                    <a:pt x="1295400" y="28956"/>
                  </a:lnTo>
                  <a:lnTo>
                    <a:pt x="1307592" y="28956"/>
                  </a:lnTo>
                  <a:lnTo>
                    <a:pt x="1307592" y="70104"/>
                  </a:lnTo>
                  <a:lnTo>
                    <a:pt x="1371600" y="38100"/>
                  </a:lnTo>
                  <a:close/>
                </a:path>
                <a:path w="1371600" h="76200">
                  <a:moveTo>
                    <a:pt x="1307592" y="70104"/>
                  </a:moveTo>
                  <a:lnTo>
                    <a:pt x="1307592" y="48768"/>
                  </a:lnTo>
                  <a:lnTo>
                    <a:pt x="1295400" y="48768"/>
                  </a:lnTo>
                  <a:lnTo>
                    <a:pt x="1295400" y="76200"/>
                  </a:lnTo>
                  <a:lnTo>
                    <a:pt x="1307592" y="7010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05212" y="372871"/>
            <a:ext cx="79063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CC"/>
                </a:solidFill>
              </a:rPr>
              <a:t>Thin Lens Formula (Gaussian Form of </a:t>
            </a:r>
            <a:r>
              <a:rPr sz="2400" spc="-10" dirty="0">
                <a:solidFill>
                  <a:srgbClr val="0000CC"/>
                </a:solidFill>
              </a:rPr>
              <a:t>Lens</a:t>
            </a:r>
            <a:r>
              <a:rPr sz="2400" spc="-25" dirty="0">
                <a:solidFill>
                  <a:srgbClr val="0000CC"/>
                </a:solidFill>
              </a:rPr>
              <a:t> </a:t>
            </a:r>
            <a:r>
              <a:rPr sz="2400" spc="-5" dirty="0">
                <a:solidFill>
                  <a:srgbClr val="0000CC"/>
                </a:solidFill>
              </a:rPr>
              <a:t>Equation):</a:t>
            </a:r>
            <a:endParaRPr sz="2400"/>
          </a:p>
        </p:txBody>
      </p:sp>
      <p:sp>
        <p:nvSpPr>
          <p:cNvPr id="12" name="object 12"/>
          <p:cNvSpPr txBox="1"/>
          <p:nvPr/>
        </p:nvSpPr>
        <p:spPr>
          <a:xfrm>
            <a:off x="5424815" y="3210558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221870" y="1491996"/>
            <a:ext cx="2743200" cy="1729739"/>
            <a:chOff x="2221870" y="1491996"/>
            <a:chExt cx="2743200" cy="1729739"/>
          </a:xfrm>
        </p:grpSpPr>
        <p:sp>
          <p:nvSpPr>
            <p:cNvPr id="14" name="object 14"/>
            <p:cNvSpPr/>
            <p:nvPr/>
          </p:nvSpPr>
          <p:spPr>
            <a:xfrm>
              <a:off x="2822326" y="1491996"/>
              <a:ext cx="170815" cy="838200"/>
            </a:xfrm>
            <a:custGeom>
              <a:avLst/>
              <a:gdLst/>
              <a:ahLst/>
              <a:cxnLst/>
              <a:rect l="l" t="t" r="r" b="b"/>
              <a:pathLst>
                <a:path w="170814" h="838200">
                  <a:moveTo>
                    <a:pt x="170688" y="170688"/>
                  </a:moveTo>
                  <a:lnTo>
                    <a:pt x="85344" y="0"/>
                  </a:lnTo>
                  <a:lnTo>
                    <a:pt x="0" y="170688"/>
                  </a:lnTo>
                  <a:lnTo>
                    <a:pt x="56388" y="170688"/>
                  </a:lnTo>
                  <a:lnTo>
                    <a:pt x="56388" y="143256"/>
                  </a:lnTo>
                  <a:lnTo>
                    <a:pt x="114300" y="143256"/>
                  </a:lnTo>
                  <a:lnTo>
                    <a:pt x="114300" y="170688"/>
                  </a:lnTo>
                  <a:lnTo>
                    <a:pt x="170688" y="170688"/>
                  </a:lnTo>
                  <a:close/>
                </a:path>
                <a:path w="170814" h="838200">
                  <a:moveTo>
                    <a:pt x="114300" y="170688"/>
                  </a:moveTo>
                  <a:lnTo>
                    <a:pt x="114300" y="143256"/>
                  </a:lnTo>
                  <a:lnTo>
                    <a:pt x="56388" y="143256"/>
                  </a:lnTo>
                  <a:lnTo>
                    <a:pt x="56388" y="170688"/>
                  </a:lnTo>
                  <a:lnTo>
                    <a:pt x="114300" y="170688"/>
                  </a:lnTo>
                  <a:close/>
                </a:path>
                <a:path w="170814" h="838200">
                  <a:moveTo>
                    <a:pt x="114300" y="838200"/>
                  </a:moveTo>
                  <a:lnTo>
                    <a:pt x="114300" y="170688"/>
                  </a:lnTo>
                  <a:lnTo>
                    <a:pt x="56388" y="170688"/>
                  </a:lnTo>
                  <a:lnTo>
                    <a:pt x="56388" y="838200"/>
                  </a:lnTo>
                  <a:lnTo>
                    <a:pt x="114300" y="83820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21870" y="3144012"/>
              <a:ext cx="2743200" cy="78105"/>
            </a:xfrm>
            <a:custGeom>
              <a:avLst/>
              <a:gdLst/>
              <a:ahLst/>
              <a:cxnLst/>
              <a:rect l="l" t="t" r="r" b="b"/>
              <a:pathLst>
                <a:path w="2743200" h="78105">
                  <a:moveTo>
                    <a:pt x="76200" y="30472"/>
                  </a:moveTo>
                  <a:lnTo>
                    <a:pt x="76200" y="1524"/>
                  </a:lnTo>
                  <a:lnTo>
                    <a:pt x="0" y="39624"/>
                  </a:lnTo>
                  <a:lnTo>
                    <a:pt x="64008" y="71628"/>
                  </a:lnTo>
                  <a:lnTo>
                    <a:pt x="64008" y="30480"/>
                  </a:lnTo>
                  <a:lnTo>
                    <a:pt x="76200" y="30472"/>
                  </a:lnTo>
                  <a:close/>
                </a:path>
                <a:path w="2743200" h="78105">
                  <a:moveTo>
                    <a:pt x="2679192" y="48768"/>
                  </a:moveTo>
                  <a:lnTo>
                    <a:pt x="2679192" y="28956"/>
                  </a:lnTo>
                  <a:lnTo>
                    <a:pt x="64008" y="30480"/>
                  </a:lnTo>
                  <a:lnTo>
                    <a:pt x="64008" y="50292"/>
                  </a:lnTo>
                  <a:lnTo>
                    <a:pt x="2679192" y="48768"/>
                  </a:lnTo>
                  <a:close/>
                </a:path>
                <a:path w="2743200" h="78105">
                  <a:moveTo>
                    <a:pt x="76200" y="77724"/>
                  </a:moveTo>
                  <a:lnTo>
                    <a:pt x="76200" y="50284"/>
                  </a:lnTo>
                  <a:lnTo>
                    <a:pt x="64008" y="50292"/>
                  </a:lnTo>
                  <a:lnTo>
                    <a:pt x="64008" y="71628"/>
                  </a:lnTo>
                  <a:lnTo>
                    <a:pt x="76200" y="77724"/>
                  </a:lnTo>
                  <a:close/>
                </a:path>
                <a:path w="2743200" h="78105">
                  <a:moveTo>
                    <a:pt x="2743200" y="38100"/>
                  </a:moveTo>
                  <a:lnTo>
                    <a:pt x="2667000" y="0"/>
                  </a:lnTo>
                  <a:lnTo>
                    <a:pt x="2667000" y="28963"/>
                  </a:lnTo>
                  <a:lnTo>
                    <a:pt x="2679192" y="28956"/>
                  </a:lnTo>
                  <a:lnTo>
                    <a:pt x="2679192" y="70104"/>
                  </a:lnTo>
                  <a:lnTo>
                    <a:pt x="2743200" y="38100"/>
                  </a:lnTo>
                  <a:close/>
                </a:path>
                <a:path w="2743200" h="78105">
                  <a:moveTo>
                    <a:pt x="2679192" y="70104"/>
                  </a:moveTo>
                  <a:lnTo>
                    <a:pt x="2679192" y="48768"/>
                  </a:lnTo>
                  <a:lnTo>
                    <a:pt x="2667000" y="48775"/>
                  </a:lnTo>
                  <a:lnTo>
                    <a:pt x="2667000" y="76200"/>
                  </a:lnTo>
                  <a:lnTo>
                    <a:pt x="2679192" y="7010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07670" y="2825496"/>
              <a:ext cx="2057400" cy="76200"/>
            </a:xfrm>
            <a:custGeom>
              <a:avLst/>
              <a:gdLst/>
              <a:ahLst/>
              <a:cxnLst/>
              <a:rect l="l" t="t" r="r" b="b"/>
              <a:pathLst>
                <a:path w="20574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2057400" h="76200">
                  <a:moveTo>
                    <a:pt x="1993392" y="47244"/>
                  </a:moveTo>
                  <a:lnTo>
                    <a:pt x="19933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1993392" y="47244"/>
                  </a:lnTo>
                  <a:close/>
                </a:path>
                <a:path w="20574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2057400" h="76200">
                  <a:moveTo>
                    <a:pt x="2057400" y="38100"/>
                  </a:moveTo>
                  <a:lnTo>
                    <a:pt x="1981200" y="0"/>
                  </a:lnTo>
                  <a:lnTo>
                    <a:pt x="1981200" y="28956"/>
                  </a:lnTo>
                  <a:lnTo>
                    <a:pt x="1993392" y="28956"/>
                  </a:lnTo>
                  <a:lnTo>
                    <a:pt x="1993392" y="70104"/>
                  </a:lnTo>
                  <a:lnTo>
                    <a:pt x="2057400" y="38100"/>
                  </a:lnTo>
                  <a:close/>
                </a:path>
                <a:path w="2057400" h="76200">
                  <a:moveTo>
                    <a:pt x="1993392" y="70104"/>
                  </a:moveTo>
                  <a:lnTo>
                    <a:pt x="1993392" y="47244"/>
                  </a:lnTo>
                  <a:lnTo>
                    <a:pt x="1981200" y="47244"/>
                  </a:lnTo>
                  <a:lnTo>
                    <a:pt x="1981200" y="76200"/>
                  </a:lnTo>
                  <a:lnTo>
                    <a:pt x="1993392" y="70104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977016" y="2829558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89815" y="2126994"/>
            <a:ext cx="2501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700" b="1" spc="-532" baseline="-2932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200" b="1" spc="-35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05212" y="637334"/>
            <a:ext cx="2174240" cy="800735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000" b="1" spc="-5" dirty="0">
                <a:solidFill>
                  <a:srgbClr val="990032"/>
                </a:solidFill>
                <a:latin typeface="Arial"/>
                <a:cs typeface="Arial"/>
              </a:rPr>
              <a:t>For Convex</a:t>
            </a:r>
            <a:r>
              <a:rPr sz="2000" b="1" spc="-6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0032"/>
                </a:solidFill>
                <a:latin typeface="Arial"/>
                <a:cs typeface="Arial"/>
              </a:rPr>
              <a:t>Lens:</a:t>
            </a:r>
            <a:endParaRPr sz="2000">
              <a:latin typeface="Arial"/>
              <a:cs typeface="Arial"/>
            </a:endParaRPr>
          </a:p>
          <a:p>
            <a:pPr marR="158750" algn="r">
              <a:lnSpc>
                <a:spcPct val="100000"/>
              </a:lnSpc>
              <a:spcBef>
                <a:spcPts val="73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34016" y="237235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82432" y="4048758"/>
            <a:ext cx="250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82432" y="1991359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15215" y="1457959"/>
            <a:ext cx="216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9012" y="3210558"/>
            <a:ext cx="4025900" cy="741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3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Triangles </a:t>
            </a: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ABC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and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A’B’C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are</a:t>
            </a:r>
            <a:r>
              <a:rPr sz="1800" b="1" spc="2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similar.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4814" y="4109718"/>
            <a:ext cx="480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CC00FF"/>
                </a:solidFill>
                <a:latin typeface="Arial"/>
                <a:cs typeface="Arial"/>
              </a:rPr>
              <a:t>’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12269" y="4463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148218" y="4277358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29219" y="4124958"/>
            <a:ext cx="418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CB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494665" y="4463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669681" y="4490718"/>
            <a:ext cx="1202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9790" algn="l"/>
              </a:tabLst>
            </a:pPr>
            <a:r>
              <a:rPr sz="1800" b="1" spc="-45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B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3612" y="4886957"/>
            <a:ext cx="4218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Triangles MCF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and A’B’F</a:t>
            </a:r>
            <a:r>
              <a:rPr sz="1800" b="1" spc="-15" baseline="-23148" dirty="0">
                <a:solidFill>
                  <a:srgbClr val="006500"/>
                </a:solidFill>
                <a:latin typeface="Arial"/>
                <a:cs typeface="Arial"/>
              </a:rPr>
              <a:t>2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are</a:t>
            </a:r>
            <a:r>
              <a:rPr sz="1800" b="1" spc="-3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similar.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12269" y="56967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00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666632" y="5725157"/>
            <a:ext cx="38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89411" y="5344157"/>
            <a:ext cx="743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A’B’</a:t>
            </a:r>
            <a:r>
              <a:rPr sz="1800" b="1" spc="4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2700" b="1" baseline="-40123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endParaRPr sz="2700" baseline="-40123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03819" y="5328917"/>
            <a:ext cx="530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B’F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450469" y="56829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00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1216985" y="2315908"/>
            <a:ext cx="8410575" cy="1691005"/>
            <a:chOff x="1216985" y="2315908"/>
            <a:chExt cx="8410575" cy="1691005"/>
          </a:xfrm>
        </p:grpSpPr>
        <p:sp>
          <p:nvSpPr>
            <p:cNvPr id="38" name="object 38"/>
            <p:cNvSpPr/>
            <p:nvPr/>
          </p:nvSpPr>
          <p:spPr>
            <a:xfrm>
              <a:off x="9070726" y="2330196"/>
              <a:ext cx="170815" cy="1676400"/>
            </a:xfrm>
            <a:custGeom>
              <a:avLst/>
              <a:gdLst/>
              <a:ahLst/>
              <a:cxnLst/>
              <a:rect l="l" t="t" r="r" b="b"/>
              <a:pathLst>
                <a:path w="170815" h="1676400">
                  <a:moveTo>
                    <a:pt x="170688" y="1504188"/>
                  </a:moveTo>
                  <a:lnTo>
                    <a:pt x="0" y="1504188"/>
                  </a:lnTo>
                  <a:lnTo>
                    <a:pt x="56388" y="1617970"/>
                  </a:lnTo>
                  <a:lnTo>
                    <a:pt x="56388" y="1533144"/>
                  </a:lnTo>
                  <a:lnTo>
                    <a:pt x="114300" y="1533144"/>
                  </a:lnTo>
                  <a:lnTo>
                    <a:pt x="114300" y="1617970"/>
                  </a:lnTo>
                  <a:lnTo>
                    <a:pt x="170688" y="1504188"/>
                  </a:lnTo>
                  <a:close/>
                </a:path>
                <a:path w="170815" h="1676400">
                  <a:moveTo>
                    <a:pt x="114300" y="1504188"/>
                  </a:moveTo>
                  <a:lnTo>
                    <a:pt x="114300" y="0"/>
                  </a:lnTo>
                  <a:lnTo>
                    <a:pt x="56388" y="0"/>
                  </a:lnTo>
                  <a:lnTo>
                    <a:pt x="56388" y="1504188"/>
                  </a:lnTo>
                  <a:lnTo>
                    <a:pt x="114300" y="1504188"/>
                  </a:lnTo>
                  <a:close/>
                </a:path>
                <a:path w="170815" h="1676400">
                  <a:moveTo>
                    <a:pt x="114300" y="1617970"/>
                  </a:moveTo>
                  <a:lnTo>
                    <a:pt x="114300" y="1533144"/>
                  </a:lnTo>
                  <a:lnTo>
                    <a:pt x="56388" y="1533144"/>
                  </a:lnTo>
                  <a:lnTo>
                    <a:pt x="56388" y="1617970"/>
                  </a:lnTo>
                  <a:lnTo>
                    <a:pt x="85344" y="1676400"/>
                  </a:lnTo>
                  <a:lnTo>
                    <a:pt x="114300" y="161797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31273" y="2330195"/>
              <a:ext cx="8382000" cy="0"/>
            </a:xfrm>
            <a:custGeom>
              <a:avLst/>
              <a:gdLst/>
              <a:ahLst/>
              <a:cxnLst/>
              <a:rect l="l" t="t" r="r" b="b"/>
              <a:pathLst>
                <a:path w="8382000">
                  <a:moveTo>
                    <a:pt x="8381996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965070" y="2825496"/>
              <a:ext cx="4191000" cy="76200"/>
            </a:xfrm>
            <a:custGeom>
              <a:avLst/>
              <a:gdLst/>
              <a:ahLst/>
              <a:cxnLst/>
              <a:rect l="l" t="t" r="r" b="b"/>
              <a:pathLst>
                <a:path w="41910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4191000" h="76200">
                  <a:moveTo>
                    <a:pt x="4126992" y="47244"/>
                  </a:moveTo>
                  <a:lnTo>
                    <a:pt x="41269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4126992" y="47244"/>
                  </a:lnTo>
                  <a:close/>
                </a:path>
                <a:path w="41910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4191000" h="76200">
                  <a:moveTo>
                    <a:pt x="4191000" y="38100"/>
                  </a:moveTo>
                  <a:lnTo>
                    <a:pt x="4114800" y="0"/>
                  </a:lnTo>
                  <a:lnTo>
                    <a:pt x="4114800" y="28956"/>
                  </a:lnTo>
                  <a:lnTo>
                    <a:pt x="4126992" y="28956"/>
                  </a:lnTo>
                  <a:lnTo>
                    <a:pt x="4126992" y="70104"/>
                  </a:lnTo>
                  <a:lnTo>
                    <a:pt x="4191000" y="38100"/>
                  </a:lnTo>
                  <a:close/>
                </a:path>
                <a:path w="4191000" h="76200">
                  <a:moveTo>
                    <a:pt x="4126992" y="70104"/>
                  </a:moveTo>
                  <a:lnTo>
                    <a:pt x="4126992" y="47244"/>
                  </a:lnTo>
                  <a:lnTo>
                    <a:pt x="4114800" y="47244"/>
                  </a:lnTo>
                  <a:lnTo>
                    <a:pt x="4114800" y="76200"/>
                  </a:lnTo>
                  <a:lnTo>
                    <a:pt x="4126992" y="70104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863214" y="282955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12269" y="64587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00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669681" y="6487157"/>
            <a:ext cx="35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00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89417" y="6106157"/>
            <a:ext cx="743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A’B’</a:t>
            </a:r>
            <a:r>
              <a:rPr sz="1800" b="1" spc="4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2700" b="1" baseline="-40123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endParaRPr sz="2700" baseline="-40123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91624" y="5633717"/>
            <a:ext cx="5422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165" marR="30480" indent="-12700">
              <a:lnSpc>
                <a:spcPct val="1333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CF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 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’F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91624" y="6487157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CF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450469" y="64449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00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081412" y="6243317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193669" y="3625595"/>
            <a:ext cx="0" cy="3429000"/>
          </a:xfrm>
          <a:custGeom>
            <a:avLst/>
            <a:gdLst/>
            <a:ahLst/>
            <a:cxnLst/>
            <a:rect l="l" t="t" r="r" b="b"/>
            <a:pathLst>
              <a:path h="3429000">
                <a:moveTo>
                  <a:pt x="0" y="0"/>
                </a:moveTo>
                <a:lnTo>
                  <a:pt x="0" y="3428999"/>
                </a:lnTo>
              </a:path>
            </a:pathLst>
          </a:custGeom>
          <a:ln w="28574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634614" y="21269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533014" y="1976119"/>
            <a:ext cx="427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2F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2893382" y="1424940"/>
            <a:ext cx="6276975" cy="2596515"/>
            <a:chOff x="2893382" y="1424940"/>
            <a:chExt cx="6276975" cy="2596515"/>
          </a:xfrm>
        </p:grpSpPr>
        <p:sp>
          <p:nvSpPr>
            <p:cNvPr id="53" name="object 53"/>
            <p:cNvSpPr/>
            <p:nvPr/>
          </p:nvSpPr>
          <p:spPr>
            <a:xfrm>
              <a:off x="2907669" y="1491995"/>
              <a:ext cx="2057400" cy="0"/>
            </a:xfrm>
            <a:custGeom>
              <a:avLst/>
              <a:gdLst/>
              <a:ahLst/>
              <a:cxnLst/>
              <a:rect l="l" t="t" r="r" b="b"/>
              <a:pathLst>
                <a:path w="2057400">
                  <a:moveTo>
                    <a:pt x="20573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072006" y="142494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965069" y="1491995"/>
              <a:ext cx="4191000" cy="2514600"/>
            </a:xfrm>
            <a:custGeom>
              <a:avLst/>
              <a:gdLst/>
              <a:ahLst/>
              <a:cxnLst/>
              <a:rect l="l" t="t" r="r" b="b"/>
              <a:pathLst>
                <a:path w="4191000" h="2514600">
                  <a:moveTo>
                    <a:pt x="4190999" y="25145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730118" y="1924812"/>
              <a:ext cx="137160" cy="118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406518" y="2915412"/>
              <a:ext cx="137160" cy="118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6263014" y="21269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313814" y="1976119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893382" y="1477708"/>
            <a:ext cx="6276975" cy="2543175"/>
            <a:chOff x="2893382" y="1477708"/>
            <a:chExt cx="6276975" cy="2543175"/>
          </a:xfrm>
        </p:grpSpPr>
        <p:sp>
          <p:nvSpPr>
            <p:cNvPr id="61" name="object 61"/>
            <p:cNvSpPr/>
            <p:nvPr/>
          </p:nvSpPr>
          <p:spPr>
            <a:xfrm>
              <a:off x="7330318" y="3220212"/>
              <a:ext cx="137160" cy="118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07669" y="1491995"/>
              <a:ext cx="6248400" cy="2514600"/>
            </a:xfrm>
            <a:custGeom>
              <a:avLst/>
              <a:gdLst/>
              <a:ahLst/>
              <a:cxnLst/>
              <a:rect l="l" t="t" r="r" b="b"/>
              <a:pathLst>
                <a:path w="6248400" h="2514600">
                  <a:moveTo>
                    <a:pt x="0" y="0"/>
                  </a:moveTo>
                  <a:lnTo>
                    <a:pt x="6248399" y="2514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907414" y="1848612"/>
              <a:ext cx="137160" cy="1188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3519816" y="21269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418216" y="1976119"/>
            <a:ext cx="30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148216" y="21269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046616" y="1976119"/>
            <a:ext cx="427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2F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618865" y="3930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5641223" y="3957318"/>
            <a:ext cx="35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628015" y="3591558"/>
            <a:ext cx="667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CB’</a:t>
            </a:r>
            <a:r>
              <a:rPr sz="1800" b="1" spc="-5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700" b="1" baseline="-40123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endParaRPr sz="2700" baseline="-40123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466217" y="3576318"/>
            <a:ext cx="530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B’F</a:t>
            </a:r>
            <a:r>
              <a:rPr sz="1800" b="1" spc="-7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454023" y="3972558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CF</a:t>
            </a:r>
            <a:r>
              <a:rPr sz="1800" b="1" spc="-7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412869" y="39303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5653415" y="4429758"/>
            <a:ext cx="418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CB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618865" y="4768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5641223" y="4795518"/>
            <a:ext cx="35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110616" y="4595874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491617" y="4414518"/>
            <a:ext cx="927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CB’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-</a:t>
            </a:r>
            <a:r>
              <a:rPr sz="1800" b="1" spc="-7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CF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400169" y="4554726"/>
            <a:ext cx="1168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5840" algn="l"/>
              </a:tabLst>
            </a:pPr>
            <a:r>
              <a:rPr sz="1200" b="1" u="heavy" dirty="0">
                <a:solidFill>
                  <a:srgbClr val="6500FF"/>
                </a:solidFill>
                <a:uFill>
                  <a:solidFill>
                    <a:srgbClr val="6500FF"/>
                  </a:solidFill>
                </a:uFill>
                <a:latin typeface="Arial"/>
                <a:cs typeface="Arial"/>
              </a:rPr>
              <a:t> 	2</a:t>
            </a:r>
            <a:r>
              <a:rPr sz="1200" b="1" u="heavy" spc="-160" dirty="0">
                <a:solidFill>
                  <a:srgbClr val="6500FF"/>
                </a:solidFill>
                <a:uFill>
                  <a:solidFill>
                    <a:srgbClr val="6500FF"/>
                  </a:solidFill>
                </a:u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732914" y="4810757"/>
            <a:ext cx="466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CF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399415" y="5100318"/>
            <a:ext cx="4042410" cy="9874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43815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According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new Cartesian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sign  conventions,</a:t>
            </a:r>
            <a:endParaRPr sz="180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  <a:spcBef>
                <a:spcPts val="1080"/>
              </a:spcBef>
              <a:tabLst>
                <a:tab pos="2329815" algn="l"/>
                <a:tab pos="2990850" algn="l"/>
              </a:tabLst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CB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 - u, 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CB’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+</a:t>
            </a:r>
            <a:r>
              <a:rPr sz="1800" b="1" spc="1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v	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and	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CF</a:t>
            </a:r>
            <a:r>
              <a:rPr sz="1800" b="1" baseline="-23148" dirty="0">
                <a:solidFill>
                  <a:srgbClr val="0065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 +</a:t>
            </a:r>
            <a:r>
              <a:rPr sz="1800" b="1" spc="-24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f.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6246182" y="6202108"/>
            <a:ext cx="2009775" cy="866775"/>
            <a:chOff x="6246182" y="6202108"/>
            <a:chExt cx="2009775" cy="866775"/>
          </a:xfrm>
        </p:grpSpPr>
        <p:sp>
          <p:nvSpPr>
            <p:cNvPr id="83" name="object 83"/>
            <p:cNvSpPr/>
            <p:nvPr/>
          </p:nvSpPr>
          <p:spPr>
            <a:xfrm>
              <a:off x="6260469" y="6216395"/>
              <a:ext cx="1981200" cy="838200"/>
            </a:xfrm>
            <a:custGeom>
              <a:avLst/>
              <a:gdLst/>
              <a:ahLst/>
              <a:cxnLst/>
              <a:rect l="l" t="t" r="r" b="b"/>
              <a:pathLst>
                <a:path w="1981200" h="838200">
                  <a:moveTo>
                    <a:pt x="1981199" y="838199"/>
                  </a:moveTo>
                  <a:lnTo>
                    <a:pt x="1981199" y="0"/>
                  </a:lnTo>
                  <a:lnTo>
                    <a:pt x="0" y="0"/>
                  </a:lnTo>
                  <a:lnTo>
                    <a:pt x="0" y="838199"/>
                  </a:lnTo>
                  <a:lnTo>
                    <a:pt x="1981199" y="8381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260469" y="6216395"/>
              <a:ext cx="1981200" cy="838200"/>
            </a:xfrm>
            <a:custGeom>
              <a:avLst/>
              <a:gdLst/>
              <a:ahLst/>
              <a:cxnLst/>
              <a:rect l="l" t="t" r="r" b="b"/>
              <a:pathLst>
                <a:path w="1981200" h="838200">
                  <a:moveTo>
                    <a:pt x="0" y="0"/>
                  </a:moveTo>
                  <a:lnTo>
                    <a:pt x="0" y="838199"/>
                  </a:lnTo>
                  <a:lnTo>
                    <a:pt x="1981199" y="838199"/>
                  </a:lnTo>
                  <a:lnTo>
                    <a:pt x="1981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6428114" y="6243317"/>
            <a:ext cx="127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6336669" y="6673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6417447" y="6700517"/>
            <a:ext cx="127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7866765" y="6673595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7952114" y="6228077"/>
            <a:ext cx="14033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4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7071238" y="66873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6809111" y="6258557"/>
            <a:ext cx="9086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2865" algn="ctr">
              <a:lnSpc>
                <a:spcPts val="198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5080" algn="ctr">
              <a:lnSpc>
                <a:spcPts val="1800"/>
              </a:lnSpc>
              <a:tabLst>
                <a:tab pos="76136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	=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198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4072006" y="2263140"/>
            <a:ext cx="4322445" cy="4491990"/>
            <a:chOff x="4072006" y="2263140"/>
            <a:chExt cx="4322445" cy="4491990"/>
          </a:xfrm>
        </p:grpSpPr>
        <p:sp>
          <p:nvSpPr>
            <p:cNvPr id="93" name="object 93"/>
            <p:cNvSpPr/>
            <p:nvPr/>
          </p:nvSpPr>
          <p:spPr>
            <a:xfrm>
              <a:off x="5955669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955669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907" y="0"/>
                  </a:move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057777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057777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4383" y="0"/>
                  </a:move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005961" y="65973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70" h="50800">
                  <a:moveTo>
                    <a:pt x="51815" y="25907"/>
                  </a:move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005961" y="65973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70" h="50800">
                  <a:moveTo>
                    <a:pt x="25907" y="0"/>
                  </a:move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263006" y="226314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72006" y="2263140"/>
              <a:ext cx="131064" cy="132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740786" y="2263140"/>
              <a:ext cx="131064" cy="13258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/>
          <p:nvPr/>
        </p:nvSpPr>
        <p:spPr>
          <a:xfrm>
            <a:off x="2907669" y="2330195"/>
            <a:ext cx="6248400" cy="0"/>
          </a:xfrm>
          <a:custGeom>
            <a:avLst/>
            <a:gdLst/>
            <a:ahLst/>
            <a:cxnLst/>
            <a:rect l="l" t="t" r="r" b="b"/>
            <a:pathLst>
              <a:path w="6248400">
                <a:moveTo>
                  <a:pt x="0" y="0"/>
                </a:moveTo>
                <a:lnTo>
                  <a:pt x="6248399" y="0"/>
                </a:lnTo>
              </a:path>
            </a:pathLst>
          </a:custGeom>
          <a:ln w="28574">
            <a:solidFill>
              <a:srgbClr val="0065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372871"/>
            <a:ext cx="3086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</a:rPr>
              <a:t>Linear</a:t>
            </a:r>
            <a:r>
              <a:rPr sz="2400" spc="-15" dirty="0">
                <a:solidFill>
                  <a:srgbClr val="FF0000"/>
                </a:solidFill>
              </a:rPr>
              <a:t> </a:t>
            </a:r>
            <a:r>
              <a:rPr sz="2400" spc="-10" dirty="0">
                <a:solidFill>
                  <a:srgbClr val="FF0000"/>
                </a:solidFill>
              </a:rPr>
              <a:t>Magnification: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05212" y="756919"/>
            <a:ext cx="8281034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Linear magnification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produced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by a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lens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defined as the ratio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the size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 the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image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the size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the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object.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8617" y="1505203"/>
            <a:ext cx="46418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sz="1800" b="1" spc="204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2700" b="1" baseline="-3086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2700" baseline="-3086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06131" y="1366519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13665" y="1706879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07473" y="2406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6" y="0"/>
                </a:lnTo>
              </a:path>
            </a:pathLst>
          </a:custGeom>
          <a:ln w="19049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84617" y="2052318"/>
            <a:ext cx="743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A’B’</a:t>
            </a:r>
            <a:r>
              <a:rPr sz="1800" b="1" spc="4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2700" b="1" baseline="-40123" dirty="0">
                <a:solidFill>
                  <a:srgbClr val="7F0000"/>
                </a:solidFill>
                <a:latin typeface="Arial"/>
                <a:cs typeface="Arial"/>
              </a:rPr>
              <a:t>=</a:t>
            </a:r>
            <a:endParaRPr sz="2700" baseline="-40123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6024" y="1674367"/>
            <a:ext cx="506730" cy="69342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  <a:p>
            <a:pPr marL="100965">
              <a:lnSpc>
                <a:spcPct val="100000"/>
              </a:lnSpc>
              <a:spcBef>
                <a:spcPts val="470"/>
              </a:spcBef>
            </a:pP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CB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89865" y="2406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81412" y="4185918"/>
            <a:ext cx="287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+</a:t>
            </a:r>
            <a:r>
              <a:rPr sz="1800" b="1" spc="-8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78873" y="45399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95814" y="4201158"/>
            <a:ext cx="352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+</a:t>
            </a:r>
            <a:r>
              <a:rPr sz="1800" b="1" spc="-7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61265" y="45399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69220" y="4566918"/>
            <a:ext cx="1219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- O	-</a:t>
            </a:r>
            <a:r>
              <a:rPr sz="1800" b="1" spc="-8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5211" y="2402838"/>
            <a:ext cx="3803015" cy="15982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340"/>
              </a:spcBef>
              <a:tabLst>
                <a:tab pos="1219200" algn="l"/>
              </a:tabLst>
            </a:pPr>
            <a:r>
              <a:rPr sz="1800" b="1" spc="-25" dirty="0">
                <a:solidFill>
                  <a:srgbClr val="7F0000"/>
                </a:solidFill>
                <a:latin typeface="Arial"/>
                <a:cs typeface="Arial"/>
              </a:rPr>
              <a:t>AB	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CB</a:t>
            </a:r>
            <a:endParaRPr sz="1800">
              <a:latin typeface="Arial"/>
              <a:cs typeface="Arial"/>
            </a:endParaRPr>
          </a:p>
          <a:p>
            <a:pPr marL="12700" marR="224154">
              <a:lnSpc>
                <a:spcPct val="100600"/>
              </a:lnSpc>
              <a:spcBef>
                <a:spcPts val="22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According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new Cartesian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sign  conventions,</a:t>
            </a:r>
            <a:endParaRPr sz="1800">
              <a:latin typeface="Arial"/>
              <a:cs typeface="Arial"/>
            </a:endParaRPr>
          </a:p>
          <a:p>
            <a:pPr marL="12700" marR="5080" indent="66675">
              <a:lnSpc>
                <a:spcPct val="100600"/>
              </a:lnSpc>
              <a:spcBef>
                <a:spcPts val="1070"/>
              </a:spcBef>
              <a:tabLst>
                <a:tab pos="1247775" algn="l"/>
              </a:tabLst>
            </a:pP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A’B’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</a:t>
            </a:r>
            <a:r>
              <a:rPr sz="1800" b="1" spc="3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+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I,	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AB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 - O,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CB’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 + v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and  CB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 -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u.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055307" y="4154233"/>
            <a:ext cx="1990725" cy="771525"/>
            <a:chOff x="3055307" y="4154233"/>
            <a:chExt cx="1990725" cy="771525"/>
          </a:xfrm>
        </p:grpSpPr>
        <p:sp>
          <p:nvSpPr>
            <p:cNvPr id="18" name="object 18"/>
            <p:cNvSpPr/>
            <p:nvPr/>
          </p:nvSpPr>
          <p:spPr>
            <a:xfrm>
              <a:off x="3060069" y="4158995"/>
              <a:ext cx="1981200" cy="762000"/>
            </a:xfrm>
            <a:custGeom>
              <a:avLst/>
              <a:gdLst/>
              <a:ahLst/>
              <a:cxnLst/>
              <a:rect l="l" t="t" r="r" b="b"/>
              <a:pathLst>
                <a:path w="1981200" h="762000">
                  <a:moveTo>
                    <a:pt x="1981199" y="761999"/>
                  </a:moveTo>
                  <a:lnTo>
                    <a:pt x="19811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19811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60069" y="4158995"/>
              <a:ext cx="1981200" cy="762000"/>
            </a:xfrm>
            <a:custGeom>
              <a:avLst/>
              <a:gdLst/>
              <a:ahLst/>
              <a:cxnLst/>
              <a:rect l="l" t="t" r="r" b="b"/>
              <a:pathLst>
                <a:path w="1981200" h="762000">
                  <a:moveTo>
                    <a:pt x="0" y="0"/>
                  </a:moveTo>
                  <a:lnTo>
                    <a:pt x="0" y="761999"/>
                  </a:lnTo>
                  <a:lnTo>
                    <a:pt x="1981199" y="761999"/>
                  </a:lnTo>
                  <a:lnTo>
                    <a:pt x="1981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7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25474" y="4553711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0999" y="0"/>
                  </a:lnTo>
                </a:path>
              </a:pathLst>
            </a:custGeom>
            <a:ln w="19049">
              <a:solidFill>
                <a:srgbClr val="7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692536" y="4094478"/>
            <a:ext cx="1911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76200">
              <a:lnSpc>
                <a:spcPct val="138900"/>
              </a:lnSpc>
              <a:spcBef>
                <a:spcPts val="100"/>
              </a:spcBef>
            </a:pP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I  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74121" y="4367274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07869" y="45537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606935" y="4121910"/>
            <a:ext cx="153670" cy="760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13335">
              <a:lnSpc>
                <a:spcPct val="133900"/>
              </a:lnSpc>
              <a:spcBef>
                <a:spcPts val="100"/>
              </a:spcBef>
            </a:pP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v  u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4813" y="4353558"/>
            <a:ext cx="1943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0350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1800" b="1" spc="-9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2700" b="1" baseline="-3086" dirty="0">
                <a:solidFill>
                  <a:srgbClr val="7F0000"/>
                </a:solidFill>
                <a:latin typeface="Arial"/>
                <a:cs typeface="Arial"/>
              </a:rPr>
              <a:t>=</a:t>
            </a:r>
            <a:endParaRPr sz="2700" baseline="-3086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69669" y="4553711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9049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605416" y="433831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193669" y="1491995"/>
            <a:ext cx="0" cy="3581400"/>
          </a:xfrm>
          <a:custGeom>
            <a:avLst/>
            <a:gdLst/>
            <a:ahLst/>
            <a:cxnLst/>
            <a:rect l="l" t="t" r="r" b="b"/>
            <a:pathLst>
              <a:path h="3581400">
                <a:moveTo>
                  <a:pt x="0" y="0"/>
                </a:moveTo>
                <a:lnTo>
                  <a:pt x="0" y="3581399"/>
                </a:lnTo>
              </a:path>
            </a:pathLst>
          </a:custGeom>
          <a:ln w="28574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48615" y="1593595"/>
            <a:ext cx="39979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6500"/>
                </a:solidFill>
                <a:latin typeface="Arial"/>
                <a:cs typeface="Arial"/>
              </a:rPr>
              <a:t>Magnification in terms </a:t>
            </a:r>
            <a:r>
              <a:rPr sz="2000" b="1" spc="-10" dirty="0">
                <a:solidFill>
                  <a:srgbClr val="006500"/>
                </a:solidFill>
                <a:latin typeface="Arial"/>
                <a:cs typeface="Arial"/>
              </a:rPr>
              <a:t>of </a:t>
            </a:r>
            <a:r>
              <a:rPr sz="2000" b="1" dirty="0">
                <a:solidFill>
                  <a:srgbClr val="006500"/>
                </a:solidFill>
                <a:latin typeface="Arial"/>
                <a:cs typeface="Arial"/>
              </a:rPr>
              <a:t>v and</a:t>
            </a:r>
            <a:r>
              <a:rPr sz="2000" b="1" spc="-9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6500"/>
                </a:solidFill>
                <a:latin typeface="Arial"/>
                <a:cs typeface="Arial"/>
              </a:rPr>
              <a:t>f: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489069" y="2177795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1371599" y="761999"/>
                </a:moveTo>
                <a:lnTo>
                  <a:pt x="1371599" y="0"/>
                </a:lnTo>
                <a:lnTo>
                  <a:pt x="0" y="0"/>
                </a:lnTo>
                <a:lnTo>
                  <a:pt x="0" y="761999"/>
                </a:lnTo>
                <a:lnTo>
                  <a:pt x="1371599" y="761999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489069" y="2177795"/>
            <a:ext cx="1371600" cy="762000"/>
          </a:xfrm>
          <a:prstGeom prst="rect">
            <a:avLst/>
          </a:prstGeom>
          <a:ln w="9524">
            <a:solidFill>
              <a:srgbClr val="7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  <a:tabLst>
                <a:tab pos="758825" algn="l"/>
              </a:tabLst>
            </a:pPr>
            <a:r>
              <a:rPr sz="2700" b="1" baseline="-33950" dirty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2700" b="1" spc="442" baseline="-339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700" b="1" baseline="-37037" dirty="0">
                <a:solidFill>
                  <a:srgbClr val="000099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000099"/>
                </a:solidFill>
                <a:latin typeface="Arial"/>
                <a:cs typeface="Arial"/>
              </a:rPr>
              <a:t>f -</a:t>
            </a:r>
            <a:r>
              <a:rPr sz="1800" b="1" spc="-2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99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  <a:p>
            <a:pPr marR="370205" algn="r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000099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098669" y="25587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9524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348615" y="3269994"/>
            <a:ext cx="39979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653200"/>
                </a:solidFill>
                <a:latin typeface="Arial"/>
                <a:cs typeface="Arial"/>
              </a:rPr>
              <a:t>Magnification in terms </a:t>
            </a:r>
            <a:r>
              <a:rPr sz="2000" b="1" spc="-10" dirty="0">
                <a:solidFill>
                  <a:srgbClr val="653200"/>
                </a:solidFill>
                <a:latin typeface="Arial"/>
                <a:cs typeface="Arial"/>
              </a:rPr>
              <a:t>of </a:t>
            </a:r>
            <a:r>
              <a:rPr sz="2000" b="1" dirty="0">
                <a:solidFill>
                  <a:srgbClr val="653200"/>
                </a:solidFill>
                <a:latin typeface="Arial"/>
                <a:cs typeface="Arial"/>
              </a:rPr>
              <a:t>v and</a:t>
            </a:r>
            <a:r>
              <a:rPr sz="2000" b="1" spc="-90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653200"/>
                </a:solidFill>
                <a:latin typeface="Arial"/>
                <a:cs typeface="Arial"/>
              </a:rPr>
              <a:t>f: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489069" y="3854195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1371599" y="761999"/>
                </a:moveTo>
                <a:lnTo>
                  <a:pt x="1371599" y="0"/>
                </a:lnTo>
                <a:lnTo>
                  <a:pt x="0" y="0"/>
                </a:lnTo>
                <a:lnTo>
                  <a:pt x="0" y="761999"/>
                </a:lnTo>
                <a:lnTo>
                  <a:pt x="1371599" y="761999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489069" y="3854195"/>
            <a:ext cx="1371600" cy="762000"/>
          </a:xfrm>
          <a:prstGeom prst="rect">
            <a:avLst/>
          </a:prstGeom>
          <a:ln w="9524">
            <a:solidFill>
              <a:srgbClr val="7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  <a:tabLst>
                <a:tab pos="950594" algn="l"/>
              </a:tabLst>
            </a:pPr>
            <a:r>
              <a:rPr sz="2700" b="1" baseline="-33950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2700" b="1" spc="442" baseline="-3395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2700" b="1" baseline="-37037" dirty="0">
                <a:solidFill>
                  <a:srgbClr val="FF00FF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  <a:p>
            <a:pPr marL="77724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f -</a:t>
            </a:r>
            <a:r>
              <a:rPr sz="1800" b="1" spc="-4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174869" y="42351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9524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005212" y="5060834"/>
            <a:ext cx="8482965" cy="1116965"/>
          </a:xfrm>
          <a:prstGeom prst="rect">
            <a:avLst/>
          </a:prstGeom>
        </p:spPr>
        <p:txBody>
          <a:bodyPr vert="horz" wrap="square" lIns="0" tIns="1263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5"/>
              </a:spcBef>
            </a:pP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Power </a:t>
            </a:r>
            <a:r>
              <a:rPr sz="2200" b="1" spc="-5" dirty="0">
                <a:solidFill>
                  <a:srgbClr val="3232FF"/>
                </a:solidFill>
                <a:latin typeface="Arial"/>
                <a:cs typeface="Arial"/>
              </a:rPr>
              <a:t>of a 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Lens: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35"/>
              </a:spcBef>
              <a:tabLst>
                <a:tab pos="2095500" algn="l"/>
              </a:tabLst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Power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a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lens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 its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ability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bend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ray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light falling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on it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reciprocal 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its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focal length.	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When 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f 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is 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metre, 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power 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measured 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Dioptre</a:t>
            </a:r>
            <a:r>
              <a:rPr sz="1800" b="1" spc="3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(D).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584069" y="6292595"/>
            <a:ext cx="1143000" cy="762000"/>
            <a:chOff x="4584069" y="6292595"/>
            <a:chExt cx="1143000" cy="762000"/>
          </a:xfrm>
        </p:grpSpPr>
        <p:sp>
          <p:nvSpPr>
            <p:cNvPr id="39" name="object 39"/>
            <p:cNvSpPr/>
            <p:nvPr/>
          </p:nvSpPr>
          <p:spPr>
            <a:xfrm>
              <a:off x="4584069" y="6292595"/>
              <a:ext cx="1143000" cy="762000"/>
            </a:xfrm>
            <a:custGeom>
              <a:avLst/>
              <a:gdLst/>
              <a:ahLst/>
              <a:cxnLst/>
              <a:rect l="l" t="t" r="r" b="b"/>
              <a:pathLst>
                <a:path w="1143000" h="762000">
                  <a:moveTo>
                    <a:pt x="1142999" y="761999"/>
                  </a:moveTo>
                  <a:lnTo>
                    <a:pt x="11429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1142999" y="761999"/>
                  </a:lnTo>
                  <a:close/>
                </a:path>
              </a:pathLst>
            </a:custGeom>
            <a:solidFill>
              <a:srgbClr val="98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314065" y="6659879"/>
              <a:ext cx="260985" cy="0"/>
            </a:xfrm>
            <a:custGeom>
              <a:avLst/>
              <a:gdLst/>
              <a:ahLst/>
              <a:cxnLst/>
              <a:rect l="l" t="t" r="r" b="b"/>
              <a:pathLst>
                <a:path w="260985">
                  <a:moveTo>
                    <a:pt x="0" y="0"/>
                  </a:moveTo>
                  <a:lnTo>
                    <a:pt x="260603" y="0"/>
                  </a:lnTo>
                </a:path>
              </a:pathLst>
            </a:custGeom>
            <a:ln w="1904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4584069" y="6292595"/>
            <a:ext cx="1143000" cy="762000"/>
          </a:xfrm>
          <a:prstGeom prst="rect">
            <a:avLst/>
          </a:prstGeom>
          <a:ln w="19049">
            <a:solidFill>
              <a:srgbClr val="0065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310"/>
              </a:spcBef>
              <a:tabLst>
                <a:tab pos="427990" algn="l"/>
                <a:tab pos="790575" algn="l"/>
              </a:tabLst>
            </a:pPr>
            <a:r>
              <a:rPr sz="2700" b="1" baseline="-33950" dirty="0">
                <a:solidFill>
                  <a:srgbClr val="006500"/>
                </a:solidFill>
                <a:latin typeface="Arial"/>
                <a:cs typeface="Arial"/>
              </a:rPr>
              <a:t>P	</a:t>
            </a:r>
            <a:r>
              <a:rPr sz="2700" b="1" baseline="-37037" dirty="0">
                <a:solidFill>
                  <a:srgbClr val="006500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210185" algn="r">
              <a:lnSpc>
                <a:spcPct val="100000"/>
              </a:lnSpc>
              <a:spcBef>
                <a:spcPts val="73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04875"/>
            <a:ext cx="26073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FF"/>
                </a:solidFill>
              </a:rPr>
              <a:t>Refraction of</a:t>
            </a:r>
            <a:r>
              <a:rPr spc="-25" dirty="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Light: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1412" y="833119"/>
            <a:ext cx="7885430" cy="9874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Refraction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the phenomenon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change in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path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light as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it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travels  from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one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another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(when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ray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of light is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incident</a:t>
            </a:r>
            <a:r>
              <a:rPr sz="1800" b="1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obliquely).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It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can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also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be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defined as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phenomenon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change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speed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</a:t>
            </a:r>
            <a:r>
              <a:rPr sz="1800" b="1" spc="1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light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784344" y="2011108"/>
            <a:ext cx="2381250" cy="3381375"/>
            <a:chOff x="6784344" y="2011108"/>
            <a:chExt cx="2381250" cy="3381375"/>
          </a:xfrm>
        </p:grpSpPr>
        <p:sp>
          <p:nvSpPr>
            <p:cNvPr id="5" name="object 5"/>
            <p:cNvSpPr/>
            <p:nvPr/>
          </p:nvSpPr>
          <p:spPr>
            <a:xfrm>
              <a:off x="6793869" y="2863595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2362199" y="1600199"/>
                  </a:moveTo>
                  <a:lnTo>
                    <a:pt x="2362199" y="0"/>
                  </a:lnTo>
                  <a:lnTo>
                    <a:pt x="0" y="0"/>
                  </a:lnTo>
                  <a:lnTo>
                    <a:pt x="0" y="1600199"/>
                  </a:lnTo>
                  <a:lnTo>
                    <a:pt x="2362199" y="1600199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93869" y="2863595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0" y="0"/>
                  </a:moveTo>
                  <a:lnTo>
                    <a:pt x="0" y="1600199"/>
                  </a:lnTo>
                  <a:lnTo>
                    <a:pt x="2362199" y="1600199"/>
                  </a:lnTo>
                  <a:lnTo>
                    <a:pt x="23621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55869" y="2025395"/>
              <a:ext cx="685800" cy="3352800"/>
            </a:xfrm>
            <a:custGeom>
              <a:avLst/>
              <a:gdLst/>
              <a:ahLst/>
              <a:cxnLst/>
              <a:rect l="l" t="t" r="r" b="b"/>
              <a:pathLst>
                <a:path w="685800" h="3352800">
                  <a:moveTo>
                    <a:pt x="0" y="0"/>
                  </a:moveTo>
                  <a:lnTo>
                    <a:pt x="0" y="2209799"/>
                  </a:lnTo>
                </a:path>
                <a:path w="685800" h="3352800">
                  <a:moveTo>
                    <a:pt x="685799" y="1142999"/>
                  </a:moveTo>
                  <a:lnTo>
                    <a:pt x="685799" y="33527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70069" y="21777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107814" y="2415540"/>
              <a:ext cx="129540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55869" y="2863595"/>
              <a:ext cx="685800" cy="1600200"/>
            </a:xfrm>
            <a:custGeom>
              <a:avLst/>
              <a:gdLst/>
              <a:ahLst/>
              <a:cxnLst/>
              <a:rect l="l" t="t" r="r" b="b"/>
              <a:pathLst>
                <a:path w="685800" h="1600200">
                  <a:moveTo>
                    <a:pt x="0" y="0"/>
                  </a:moveTo>
                  <a:lnTo>
                    <a:pt x="685799" y="1600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70754" y="3483864"/>
              <a:ext cx="124968" cy="1386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41669" y="44637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479414" y="4701540"/>
              <a:ext cx="129540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028314" y="2357118"/>
            <a:ext cx="609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66516" y="4658358"/>
            <a:ext cx="609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42514" y="395731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33114" y="3119118"/>
            <a:ext cx="786130" cy="60452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9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Denser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55869" y="32445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152399" y="0"/>
                </a:moveTo>
                <a:lnTo>
                  <a:pt x="144597" y="48036"/>
                </a:lnTo>
                <a:lnTo>
                  <a:pt x="122895" y="89855"/>
                </a:lnTo>
                <a:lnTo>
                  <a:pt x="89855" y="122895"/>
                </a:lnTo>
                <a:lnTo>
                  <a:pt x="48036" y="144597"/>
                </a:lnTo>
                <a:lnTo>
                  <a:pt x="0" y="152399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647314" y="3286758"/>
            <a:ext cx="102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403469" y="25587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7802" y="104363"/>
                </a:lnTo>
                <a:lnTo>
                  <a:pt x="29504" y="62544"/>
                </a:lnTo>
                <a:lnTo>
                  <a:pt x="62544" y="29504"/>
                </a:lnTo>
                <a:lnTo>
                  <a:pt x="104363" y="7802"/>
                </a:lnTo>
                <a:lnTo>
                  <a:pt x="152399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342514" y="2296159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089269" y="399287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7802" y="103778"/>
                </a:lnTo>
                <a:lnTo>
                  <a:pt x="29504" y="61886"/>
                </a:lnTo>
                <a:lnTo>
                  <a:pt x="62544" y="29065"/>
                </a:lnTo>
                <a:lnTo>
                  <a:pt x="104363" y="7656"/>
                </a:lnTo>
                <a:lnTo>
                  <a:pt x="152399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04514" y="3728718"/>
            <a:ext cx="102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41669" y="46161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152399" y="0"/>
                </a:moveTo>
                <a:lnTo>
                  <a:pt x="144597" y="48036"/>
                </a:lnTo>
                <a:lnTo>
                  <a:pt x="122895" y="89855"/>
                </a:lnTo>
                <a:lnTo>
                  <a:pt x="89855" y="122895"/>
                </a:lnTo>
                <a:lnTo>
                  <a:pt x="48036" y="144597"/>
                </a:lnTo>
                <a:lnTo>
                  <a:pt x="0" y="152399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365118" y="473455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81412" y="1637641"/>
            <a:ext cx="4816475" cy="4036060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from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one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to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another.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Laws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of Refraction:</a:t>
            </a:r>
            <a:endParaRPr sz="2200">
              <a:latin typeface="Arial"/>
              <a:cs typeface="Arial"/>
            </a:endParaRPr>
          </a:p>
          <a:p>
            <a:pPr marL="12700" marR="48895" indent="-635">
              <a:lnSpc>
                <a:spcPct val="100000"/>
              </a:lnSpc>
              <a:spcBef>
                <a:spcPts val="1205"/>
              </a:spcBef>
              <a:buAutoNum type="romanUcPeriod"/>
              <a:tabLst>
                <a:tab pos="153035" algn="l"/>
              </a:tabLst>
            </a:pP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Law: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The incident </a:t>
            </a:r>
            <a:r>
              <a:rPr sz="2000" b="1" spc="-10" dirty="0">
                <a:solidFill>
                  <a:srgbClr val="329932"/>
                </a:solidFill>
                <a:latin typeface="Arial"/>
                <a:cs typeface="Arial"/>
              </a:rPr>
              <a:t>ray, </a:t>
            </a:r>
            <a:r>
              <a:rPr sz="2000" b="1" dirty="0">
                <a:solidFill>
                  <a:srgbClr val="329932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normal </a:t>
            </a:r>
            <a:r>
              <a:rPr sz="2000" b="1" dirty="0">
                <a:solidFill>
                  <a:srgbClr val="329932"/>
                </a:solidFill>
                <a:latin typeface="Arial"/>
                <a:cs typeface="Arial"/>
              </a:rPr>
              <a:t>to  the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refracting surface </a:t>
            </a:r>
            <a:r>
              <a:rPr sz="2000" b="1" spc="-10" dirty="0">
                <a:solidFill>
                  <a:srgbClr val="329932"/>
                </a:solidFill>
                <a:latin typeface="Arial"/>
                <a:cs typeface="Arial"/>
              </a:rPr>
              <a:t>at </a:t>
            </a:r>
            <a:r>
              <a:rPr sz="2000" b="1" dirty="0">
                <a:solidFill>
                  <a:srgbClr val="329932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point </a:t>
            </a:r>
            <a:r>
              <a:rPr sz="2000" b="1" spc="-10" dirty="0">
                <a:solidFill>
                  <a:srgbClr val="329932"/>
                </a:solidFill>
                <a:latin typeface="Arial"/>
                <a:cs typeface="Arial"/>
              </a:rPr>
              <a:t>of 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incidence and </a:t>
            </a:r>
            <a:r>
              <a:rPr sz="2000" b="1" dirty="0">
                <a:solidFill>
                  <a:srgbClr val="329932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refracted </a:t>
            </a:r>
            <a:r>
              <a:rPr sz="2000" b="1" spc="5" dirty="0">
                <a:solidFill>
                  <a:srgbClr val="329932"/>
                </a:solidFill>
                <a:latin typeface="Arial"/>
                <a:cs typeface="Arial"/>
              </a:rPr>
              <a:t>ray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all lie</a:t>
            </a:r>
            <a:r>
              <a:rPr sz="2000" b="1" spc="-12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in  </a:t>
            </a:r>
            <a:r>
              <a:rPr sz="2000" b="1" dirty="0">
                <a:solidFill>
                  <a:srgbClr val="329932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same</a:t>
            </a:r>
            <a:r>
              <a:rPr sz="2000" b="1" spc="-1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29932"/>
                </a:solidFill>
                <a:latin typeface="Arial"/>
                <a:cs typeface="Arial"/>
              </a:rPr>
              <a:t>plane.</a:t>
            </a:r>
            <a:endParaRPr sz="2000">
              <a:latin typeface="Arial"/>
              <a:cs typeface="Arial"/>
            </a:endParaRPr>
          </a:p>
          <a:p>
            <a:pPr marL="12700" marR="5080" indent="-635">
              <a:lnSpc>
                <a:spcPct val="100000"/>
              </a:lnSpc>
              <a:spcBef>
                <a:spcPts val="1200"/>
              </a:spcBef>
              <a:buAutoNum type="romanUcPeriod"/>
              <a:tabLst>
                <a:tab pos="222885" algn="l"/>
              </a:tabLst>
            </a:pP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Law: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For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a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given pair of media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and</a:t>
            </a:r>
            <a:r>
              <a:rPr sz="2000" b="1" spc="-8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for  light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a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given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wavelength, the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ratio of 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sine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the angle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incidence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to the 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sine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angle of refraction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is </a:t>
            </a:r>
            <a:r>
              <a:rPr sz="2000" b="1" dirty="0">
                <a:solidFill>
                  <a:srgbClr val="6500FF"/>
                </a:solidFill>
                <a:latin typeface="Arial"/>
                <a:cs typeface="Arial"/>
              </a:rPr>
              <a:t>a 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constant. </a:t>
            </a:r>
            <a:r>
              <a:rPr sz="2000" b="1" spc="-5" dirty="0">
                <a:solidFill>
                  <a:srgbClr val="CC00CC"/>
                </a:solidFill>
                <a:latin typeface="Arial"/>
                <a:cs typeface="Arial"/>
              </a:rPr>
              <a:t>(Snell’s</a:t>
            </a:r>
            <a:r>
              <a:rPr sz="2000" b="1" spc="-30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CC00CC"/>
                </a:solidFill>
                <a:latin typeface="Arial"/>
                <a:cs typeface="Arial"/>
              </a:rPr>
              <a:t>Law)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489069" y="1949195"/>
            <a:ext cx="3048000" cy="3505200"/>
          </a:xfrm>
          <a:custGeom>
            <a:avLst/>
            <a:gdLst/>
            <a:ahLst/>
            <a:cxnLst/>
            <a:rect l="l" t="t" r="r" b="b"/>
            <a:pathLst>
              <a:path w="3048000" h="3505200">
                <a:moveTo>
                  <a:pt x="0" y="0"/>
                </a:moveTo>
                <a:lnTo>
                  <a:pt x="0" y="3505199"/>
                </a:lnTo>
                <a:lnTo>
                  <a:pt x="3047999" y="3505199"/>
                </a:lnTo>
                <a:lnTo>
                  <a:pt x="30479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538617" y="5891273"/>
            <a:ext cx="363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72017" y="5725157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72017" y="6106157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993269" y="6077711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138816" y="5786117"/>
            <a:ext cx="6287770" cy="575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(The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constant </a:t>
            </a:r>
            <a:r>
              <a:rPr sz="1800" b="1" spc="60" dirty="0">
                <a:solidFill>
                  <a:srgbClr val="FF00FF"/>
                </a:solidFill>
                <a:latin typeface="Arial"/>
                <a:cs typeface="Arial"/>
              </a:rPr>
              <a:t>µ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called refractive index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of the</a:t>
            </a:r>
            <a:r>
              <a:rPr sz="1800" b="1" spc="-8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32"/>
                </a:solidFill>
                <a:latin typeface="Arial"/>
                <a:cs typeface="Arial"/>
              </a:rPr>
              <a:t>medium,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is the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incidence and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the angle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of</a:t>
            </a:r>
            <a:r>
              <a:rPr sz="1800" b="1" spc="-4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refraction.)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866513" y="40335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3216" y="479551"/>
            <a:ext cx="27101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65"/>
                </a:solidFill>
              </a:rPr>
              <a:t>RAY OPTICS -</a:t>
            </a:r>
            <a:r>
              <a:rPr sz="2800" spc="-65" dirty="0">
                <a:solidFill>
                  <a:srgbClr val="FF0065"/>
                </a:solidFill>
              </a:rPr>
              <a:t> </a:t>
            </a:r>
            <a:r>
              <a:rPr sz="2800" spc="-5" dirty="0">
                <a:solidFill>
                  <a:srgbClr val="FF0065"/>
                </a:solidFill>
              </a:rPr>
              <a:t>II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2040894" y="1082420"/>
            <a:ext cx="6838950" cy="4196715"/>
            <a:chOff x="2040894" y="1082420"/>
            <a:chExt cx="6838950" cy="4196715"/>
          </a:xfrm>
        </p:grpSpPr>
        <p:sp>
          <p:nvSpPr>
            <p:cNvPr id="4" name="object 4"/>
            <p:cNvSpPr/>
            <p:nvPr/>
          </p:nvSpPr>
          <p:spPr>
            <a:xfrm>
              <a:off x="2069469" y="1110995"/>
              <a:ext cx="6781800" cy="4139565"/>
            </a:xfrm>
            <a:custGeom>
              <a:avLst/>
              <a:gdLst/>
              <a:ahLst/>
              <a:cxnLst/>
              <a:rect l="l" t="t" r="r" b="b"/>
              <a:pathLst>
                <a:path w="6781800" h="4139565">
                  <a:moveTo>
                    <a:pt x="6781799" y="4139183"/>
                  </a:moveTo>
                  <a:lnTo>
                    <a:pt x="6781799" y="0"/>
                  </a:lnTo>
                  <a:lnTo>
                    <a:pt x="0" y="0"/>
                  </a:lnTo>
                  <a:lnTo>
                    <a:pt x="0" y="4139183"/>
                  </a:lnTo>
                  <a:lnTo>
                    <a:pt x="6781799" y="4139183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69469" y="1110995"/>
              <a:ext cx="6781800" cy="4139565"/>
            </a:xfrm>
            <a:custGeom>
              <a:avLst/>
              <a:gdLst/>
              <a:ahLst/>
              <a:cxnLst/>
              <a:rect l="l" t="t" r="r" b="b"/>
              <a:pathLst>
                <a:path w="6781800" h="4139565">
                  <a:moveTo>
                    <a:pt x="0" y="0"/>
                  </a:moveTo>
                  <a:lnTo>
                    <a:pt x="0" y="4139183"/>
                  </a:lnTo>
                  <a:lnTo>
                    <a:pt x="6781799" y="4139183"/>
                  </a:lnTo>
                  <a:lnTo>
                    <a:pt x="6781799" y="0"/>
                  </a:lnTo>
                  <a:lnTo>
                    <a:pt x="0" y="0"/>
                  </a:lnTo>
                  <a:close/>
                </a:path>
              </a:pathLst>
            </a:custGeom>
            <a:ln w="57149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77172" y="1028191"/>
            <a:ext cx="5767070" cy="415417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Refraction through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Prism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Expression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Refractive Index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of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 Prism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Dispersion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Angular Dispersion and Dispersive</a:t>
            </a:r>
            <a:r>
              <a:rPr sz="1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Power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Blue Colour of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Sky and Red Colour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of the</a:t>
            </a:r>
            <a:r>
              <a:rPr sz="18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Sun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Compound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Microscope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Astronomical Telescope (Normal</a:t>
            </a:r>
            <a:r>
              <a:rPr sz="1800" b="1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Adjustment)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Astronomical Telescope (Image at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LDDV)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Newtonian Telescope (Reflecting</a:t>
            </a:r>
            <a:r>
              <a:rPr sz="18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Type)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6235" algn="l"/>
              </a:tabLst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Resolving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Power of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Microscope and</a:t>
            </a:r>
            <a:r>
              <a:rPr sz="1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Telescope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13865" y="1949195"/>
            <a:ext cx="32384" cy="181610"/>
          </a:xfrm>
          <a:custGeom>
            <a:avLst/>
            <a:gdLst/>
            <a:ahLst/>
            <a:cxnLst/>
            <a:rect l="l" t="t" r="r" b="b"/>
            <a:pathLst>
              <a:path w="32385" h="181610">
                <a:moveTo>
                  <a:pt x="0" y="0"/>
                </a:moveTo>
                <a:lnTo>
                  <a:pt x="13358" y="26503"/>
                </a:lnTo>
                <a:lnTo>
                  <a:pt x="23431" y="55435"/>
                </a:lnTo>
                <a:lnTo>
                  <a:pt x="29789" y="86367"/>
                </a:lnTo>
                <a:lnTo>
                  <a:pt x="32003" y="118871"/>
                </a:lnTo>
                <a:lnTo>
                  <a:pt x="31432" y="134635"/>
                </a:lnTo>
                <a:lnTo>
                  <a:pt x="29717" y="150113"/>
                </a:lnTo>
                <a:lnTo>
                  <a:pt x="26860" y="165592"/>
                </a:lnTo>
                <a:lnTo>
                  <a:pt x="22859" y="181355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50469" y="2011679"/>
            <a:ext cx="32384" cy="175260"/>
          </a:xfrm>
          <a:custGeom>
            <a:avLst/>
            <a:gdLst/>
            <a:ahLst/>
            <a:cxnLst/>
            <a:rect l="l" t="t" r="r" b="b"/>
            <a:pathLst>
              <a:path w="32385" h="175260">
                <a:moveTo>
                  <a:pt x="32003" y="0"/>
                </a:moveTo>
                <a:lnTo>
                  <a:pt x="18002" y="20764"/>
                </a:lnTo>
                <a:lnTo>
                  <a:pt x="8000" y="43814"/>
                </a:lnTo>
                <a:lnTo>
                  <a:pt x="2000" y="68579"/>
                </a:lnTo>
                <a:lnTo>
                  <a:pt x="0" y="94487"/>
                </a:lnTo>
                <a:lnTo>
                  <a:pt x="1428" y="115895"/>
                </a:lnTo>
                <a:lnTo>
                  <a:pt x="5714" y="136588"/>
                </a:lnTo>
                <a:lnTo>
                  <a:pt x="12858" y="156424"/>
                </a:lnTo>
                <a:lnTo>
                  <a:pt x="22859" y="175259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32069" y="1949195"/>
            <a:ext cx="685800" cy="76200"/>
          </a:xfrm>
          <a:custGeom>
            <a:avLst/>
            <a:gdLst/>
            <a:ahLst/>
            <a:cxnLst/>
            <a:rect l="l" t="t" r="r" b="b"/>
            <a:pathLst>
              <a:path w="685800" h="76200">
                <a:moveTo>
                  <a:pt x="0" y="76199"/>
                </a:moveTo>
                <a:lnTo>
                  <a:pt x="685799" y="0"/>
                </a:lnTo>
              </a:path>
            </a:pathLst>
          </a:custGeom>
          <a:ln w="952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32069" y="2634995"/>
            <a:ext cx="685800" cy="76200"/>
          </a:xfrm>
          <a:custGeom>
            <a:avLst/>
            <a:gdLst/>
            <a:ahLst/>
            <a:cxnLst/>
            <a:rect l="l" t="t" r="r" b="b"/>
            <a:pathLst>
              <a:path w="685800" h="76200">
                <a:moveTo>
                  <a:pt x="0" y="76199"/>
                </a:moveTo>
                <a:lnTo>
                  <a:pt x="685799" y="0"/>
                </a:lnTo>
              </a:path>
            </a:pathLst>
          </a:custGeom>
          <a:ln w="952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7089271" y="621537"/>
            <a:ext cx="1471295" cy="2380615"/>
            <a:chOff x="7089271" y="621537"/>
            <a:chExt cx="1471295" cy="2380615"/>
          </a:xfrm>
        </p:grpSpPr>
        <p:sp>
          <p:nvSpPr>
            <p:cNvPr id="7" name="object 7"/>
            <p:cNvSpPr/>
            <p:nvPr/>
          </p:nvSpPr>
          <p:spPr>
            <a:xfrm>
              <a:off x="7632069" y="1263395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0" y="76199"/>
                  </a:moveTo>
                  <a:lnTo>
                    <a:pt x="685799" y="0"/>
                  </a:lnTo>
                </a:path>
              </a:pathLst>
            </a:custGeom>
            <a:ln w="952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95621" y="854963"/>
              <a:ext cx="935990" cy="2146300"/>
            </a:xfrm>
            <a:custGeom>
              <a:avLst/>
              <a:gdLst/>
              <a:ahLst/>
              <a:cxnLst/>
              <a:rect l="l" t="t" r="r" b="b"/>
              <a:pathLst>
                <a:path w="935990" h="2146300">
                  <a:moveTo>
                    <a:pt x="935735" y="2145791"/>
                  </a:moveTo>
                  <a:lnTo>
                    <a:pt x="935735" y="316991"/>
                  </a:lnTo>
                  <a:lnTo>
                    <a:pt x="0" y="0"/>
                  </a:lnTo>
                  <a:lnTo>
                    <a:pt x="0" y="1828799"/>
                  </a:lnTo>
                  <a:lnTo>
                    <a:pt x="935735" y="2145791"/>
                  </a:lnTo>
                  <a:close/>
                </a:path>
              </a:pathLst>
            </a:custGeom>
            <a:solidFill>
              <a:srgbClr val="7B7B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31357" y="1171955"/>
              <a:ext cx="0" cy="1828800"/>
            </a:xfrm>
            <a:custGeom>
              <a:avLst/>
              <a:gdLst/>
              <a:ahLst/>
              <a:cxnLst/>
              <a:rect l="l" t="t" r="r" b="b"/>
              <a:pathLst>
                <a:path h="1828800">
                  <a:moveTo>
                    <a:pt x="0" y="18287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B7B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31357" y="627887"/>
              <a:ext cx="523240" cy="2372995"/>
            </a:xfrm>
            <a:custGeom>
              <a:avLst/>
              <a:gdLst/>
              <a:ahLst/>
              <a:cxnLst/>
              <a:rect l="l" t="t" r="r" b="b"/>
              <a:pathLst>
                <a:path w="523240" h="2372995">
                  <a:moveTo>
                    <a:pt x="522731" y="1828799"/>
                  </a:moveTo>
                  <a:lnTo>
                    <a:pt x="522731" y="0"/>
                  </a:lnTo>
                  <a:lnTo>
                    <a:pt x="0" y="544067"/>
                  </a:lnTo>
                  <a:lnTo>
                    <a:pt x="0" y="2372867"/>
                  </a:lnTo>
                  <a:lnTo>
                    <a:pt x="522731" y="1828799"/>
                  </a:lnTo>
                  <a:close/>
                </a:path>
              </a:pathLst>
            </a:custGeom>
            <a:solidFill>
              <a:srgbClr val="6D6D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554089" y="627887"/>
              <a:ext cx="0" cy="1828800"/>
            </a:xfrm>
            <a:custGeom>
              <a:avLst/>
              <a:gdLst/>
              <a:ahLst/>
              <a:cxnLst/>
              <a:rect l="l" t="t" r="r" b="b"/>
              <a:pathLst>
                <a:path h="1828800">
                  <a:moveTo>
                    <a:pt x="0" y="18287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6D6DB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095621" y="627887"/>
              <a:ext cx="1458595" cy="544195"/>
            </a:xfrm>
            <a:custGeom>
              <a:avLst/>
              <a:gdLst/>
              <a:ahLst/>
              <a:cxnLst/>
              <a:rect l="l" t="t" r="r" b="b"/>
              <a:pathLst>
                <a:path w="1458595" h="544194">
                  <a:moveTo>
                    <a:pt x="1458467" y="0"/>
                  </a:moveTo>
                  <a:lnTo>
                    <a:pt x="0" y="227075"/>
                  </a:lnTo>
                  <a:lnTo>
                    <a:pt x="935735" y="544067"/>
                  </a:lnTo>
                  <a:lnTo>
                    <a:pt x="1458467" y="0"/>
                  </a:lnTo>
                  <a:close/>
                </a:path>
              </a:pathLst>
            </a:custGeom>
            <a:solidFill>
              <a:srgbClr val="98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095621" y="854963"/>
              <a:ext cx="935990" cy="317500"/>
            </a:xfrm>
            <a:custGeom>
              <a:avLst/>
              <a:gdLst/>
              <a:ahLst/>
              <a:cxnLst/>
              <a:rect l="l" t="t" r="r" b="b"/>
              <a:pathLst>
                <a:path w="935990" h="317500">
                  <a:moveTo>
                    <a:pt x="935735" y="316991"/>
                  </a:moveTo>
                  <a:lnTo>
                    <a:pt x="0" y="0"/>
                  </a:lnTo>
                </a:path>
              </a:pathLst>
            </a:custGeom>
            <a:ln w="12191">
              <a:solidFill>
                <a:srgbClr val="8A8A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95621" y="627887"/>
              <a:ext cx="1458595" cy="227329"/>
            </a:xfrm>
            <a:custGeom>
              <a:avLst/>
              <a:gdLst/>
              <a:ahLst/>
              <a:cxnLst/>
              <a:rect l="l" t="t" r="r" b="b"/>
              <a:pathLst>
                <a:path w="1458595" h="227330">
                  <a:moveTo>
                    <a:pt x="0" y="227075"/>
                  </a:moveTo>
                  <a:lnTo>
                    <a:pt x="1458467" y="0"/>
                  </a:lnTo>
                </a:path>
              </a:pathLst>
            </a:custGeom>
            <a:ln w="12191">
              <a:solidFill>
                <a:srgbClr val="7373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31357" y="627887"/>
              <a:ext cx="523240" cy="544195"/>
            </a:xfrm>
            <a:custGeom>
              <a:avLst/>
              <a:gdLst/>
              <a:ahLst/>
              <a:cxnLst/>
              <a:rect l="l" t="t" r="r" b="b"/>
              <a:pathLst>
                <a:path w="523240" h="544194">
                  <a:moveTo>
                    <a:pt x="522731" y="0"/>
                  </a:moveTo>
                  <a:lnTo>
                    <a:pt x="0" y="544067"/>
                  </a:lnTo>
                </a:path>
              </a:pathLst>
            </a:custGeom>
            <a:ln w="12191">
              <a:solidFill>
                <a:srgbClr val="9393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005212" y="374396"/>
            <a:ext cx="45974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Refraction of </a:t>
            </a:r>
            <a:r>
              <a:rPr dirty="0">
                <a:solidFill>
                  <a:srgbClr val="FF0000"/>
                </a:solidFill>
              </a:rPr>
              <a:t>Light through </a:t>
            </a:r>
            <a:r>
              <a:rPr spc="-5" dirty="0">
                <a:solidFill>
                  <a:srgbClr val="FF0000"/>
                </a:solidFill>
              </a:rPr>
              <a:t>Prism: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832734" y="68071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947478" y="953452"/>
            <a:ext cx="2446655" cy="2297430"/>
            <a:chOff x="5947478" y="953452"/>
            <a:chExt cx="2446655" cy="2297430"/>
          </a:xfrm>
        </p:grpSpPr>
        <p:sp>
          <p:nvSpPr>
            <p:cNvPr id="19" name="object 19"/>
            <p:cNvSpPr/>
            <p:nvPr/>
          </p:nvSpPr>
          <p:spPr>
            <a:xfrm>
              <a:off x="7830189" y="1046535"/>
              <a:ext cx="260985" cy="57150"/>
            </a:xfrm>
            <a:custGeom>
              <a:avLst/>
              <a:gdLst/>
              <a:ahLst/>
              <a:cxnLst/>
              <a:rect l="l" t="t" r="r" b="b"/>
              <a:pathLst>
                <a:path w="260984" h="57150">
                  <a:moveTo>
                    <a:pt x="260603" y="40076"/>
                  </a:moveTo>
                  <a:lnTo>
                    <a:pt x="218360" y="16430"/>
                  </a:lnTo>
                  <a:lnTo>
                    <a:pt x="172973" y="2928"/>
                  </a:lnTo>
                  <a:lnTo>
                    <a:pt x="126444" y="0"/>
                  </a:lnTo>
                  <a:lnTo>
                    <a:pt x="80771" y="8072"/>
                  </a:lnTo>
                  <a:lnTo>
                    <a:pt x="58507" y="16335"/>
                  </a:lnTo>
                  <a:lnTo>
                    <a:pt x="37528" y="27312"/>
                  </a:lnTo>
                  <a:lnTo>
                    <a:pt x="17978" y="40862"/>
                  </a:lnTo>
                  <a:lnTo>
                    <a:pt x="0" y="56840"/>
                  </a:lnTo>
                </a:path>
              </a:pathLst>
            </a:custGeom>
            <a:ln w="2857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479665" y="2406408"/>
              <a:ext cx="914400" cy="844550"/>
            </a:xfrm>
            <a:custGeom>
              <a:avLst/>
              <a:gdLst/>
              <a:ahLst/>
              <a:cxnLst/>
              <a:rect l="l" t="t" r="r" b="b"/>
              <a:pathLst>
                <a:path w="914400" h="844550">
                  <a:moveTo>
                    <a:pt x="914400" y="0"/>
                  </a:moveTo>
                  <a:lnTo>
                    <a:pt x="835152" y="54864"/>
                  </a:lnTo>
                  <a:lnTo>
                    <a:pt x="860513" y="68554"/>
                  </a:lnTo>
                  <a:lnTo>
                    <a:pt x="457200" y="808228"/>
                  </a:lnTo>
                  <a:lnTo>
                    <a:pt x="53886" y="68554"/>
                  </a:lnTo>
                  <a:lnTo>
                    <a:pt x="79248" y="54864"/>
                  </a:lnTo>
                  <a:lnTo>
                    <a:pt x="0" y="0"/>
                  </a:lnTo>
                  <a:lnTo>
                    <a:pt x="3048" y="96012"/>
                  </a:lnTo>
                  <a:lnTo>
                    <a:pt x="21336" y="86131"/>
                  </a:lnTo>
                  <a:lnTo>
                    <a:pt x="28105" y="82473"/>
                  </a:lnTo>
                  <a:lnTo>
                    <a:pt x="445008" y="844296"/>
                  </a:lnTo>
                  <a:lnTo>
                    <a:pt x="457200" y="837438"/>
                  </a:lnTo>
                  <a:lnTo>
                    <a:pt x="469392" y="844296"/>
                  </a:lnTo>
                  <a:lnTo>
                    <a:pt x="886294" y="82473"/>
                  </a:lnTo>
                  <a:lnTo>
                    <a:pt x="893064" y="86131"/>
                  </a:lnTo>
                  <a:lnTo>
                    <a:pt x="911352" y="96012"/>
                  </a:lnTo>
                  <a:lnTo>
                    <a:pt x="9144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08882" y="1018032"/>
              <a:ext cx="137160" cy="1295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61765" y="967739"/>
              <a:ext cx="1049020" cy="219710"/>
            </a:xfrm>
            <a:custGeom>
              <a:avLst/>
              <a:gdLst/>
              <a:ahLst/>
              <a:cxnLst/>
              <a:rect l="l" t="t" r="r" b="b"/>
              <a:pathLst>
                <a:path w="1049020" h="219709">
                  <a:moveTo>
                    <a:pt x="0" y="0"/>
                  </a:moveTo>
                  <a:lnTo>
                    <a:pt x="1048511" y="219455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13454" y="1714500"/>
              <a:ext cx="137160" cy="1295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963289" y="1665731"/>
              <a:ext cx="1049020" cy="904240"/>
            </a:xfrm>
            <a:custGeom>
              <a:avLst/>
              <a:gdLst/>
              <a:ahLst/>
              <a:cxnLst/>
              <a:rect l="l" t="t" r="r" b="b"/>
              <a:pathLst>
                <a:path w="1049020" h="904239">
                  <a:moveTo>
                    <a:pt x="0" y="0"/>
                  </a:moveTo>
                  <a:lnTo>
                    <a:pt x="1048511" y="217931"/>
                  </a:lnTo>
                </a:path>
                <a:path w="1049020" h="904239">
                  <a:moveTo>
                    <a:pt x="0" y="685799"/>
                  </a:moveTo>
                  <a:lnTo>
                    <a:pt x="1048511" y="903731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511930" y="2400300"/>
              <a:ext cx="137160" cy="1295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396614" y="2814318"/>
            <a:ext cx="660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Pr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938078" y="930592"/>
            <a:ext cx="2831465" cy="1773555"/>
            <a:chOff x="6938078" y="930592"/>
            <a:chExt cx="2831465" cy="1773555"/>
          </a:xfrm>
        </p:grpSpPr>
        <p:sp>
          <p:nvSpPr>
            <p:cNvPr id="28" name="object 28"/>
            <p:cNvSpPr/>
            <p:nvPr/>
          </p:nvSpPr>
          <p:spPr>
            <a:xfrm>
              <a:off x="6952365" y="1175004"/>
              <a:ext cx="673735" cy="1515110"/>
            </a:xfrm>
            <a:custGeom>
              <a:avLst/>
              <a:gdLst/>
              <a:ahLst/>
              <a:cxnLst/>
              <a:rect l="l" t="t" r="r" b="b"/>
              <a:pathLst>
                <a:path w="673734" h="1515110">
                  <a:moveTo>
                    <a:pt x="0" y="0"/>
                  </a:moveTo>
                  <a:lnTo>
                    <a:pt x="672083" y="132587"/>
                  </a:lnTo>
                </a:path>
                <a:path w="673734" h="1515110">
                  <a:moveTo>
                    <a:pt x="1523" y="696467"/>
                  </a:moveTo>
                  <a:lnTo>
                    <a:pt x="673607" y="829055"/>
                  </a:lnTo>
                </a:path>
                <a:path w="673734" h="1515110">
                  <a:moveTo>
                    <a:pt x="1523" y="1382267"/>
                  </a:moveTo>
                  <a:lnTo>
                    <a:pt x="673607" y="1514855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252081" y="2366772"/>
              <a:ext cx="137160" cy="1295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16345" y="2327147"/>
              <a:ext cx="1437640" cy="291465"/>
            </a:xfrm>
            <a:custGeom>
              <a:avLst/>
              <a:gdLst/>
              <a:ahLst/>
              <a:cxnLst/>
              <a:rect l="l" t="t" r="r" b="b"/>
              <a:pathLst>
                <a:path w="1437640" h="291464">
                  <a:moveTo>
                    <a:pt x="388619" y="217931"/>
                  </a:moveTo>
                  <a:lnTo>
                    <a:pt x="1437131" y="0"/>
                  </a:lnTo>
                </a:path>
                <a:path w="1437640" h="291464">
                  <a:moveTo>
                    <a:pt x="0" y="291083"/>
                  </a:moveTo>
                  <a:lnTo>
                    <a:pt x="451103" y="210311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256653" y="1670304"/>
              <a:ext cx="137160" cy="12801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316345" y="944880"/>
              <a:ext cx="1438910" cy="977265"/>
            </a:xfrm>
            <a:custGeom>
              <a:avLst/>
              <a:gdLst/>
              <a:ahLst/>
              <a:cxnLst/>
              <a:rect l="l" t="t" r="r" b="b"/>
              <a:pathLst>
                <a:path w="1438909" h="977264">
                  <a:moveTo>
                    <a:pt x="390143" y="903731"/>
                  </a:moveTo>
                  <a:lnTo>
                    <a:pt x="1438655" y="685799"/>
                  </a:lnTo>
                </a:path>
                <a:path w="1438909" h="977264">
                  <a:moveTo>
                    <a:pt x="0" y="976883"/>
                  </a:moveTo>
                  <a:lnTo>
                    <a:pt x="451103" y="896111"/>
                  </a:lnTo>
                </a:path>
                <a:path w="1438909" h="977264">
                  <a:moveTo>
                    <a:pt x="390143" y="217931"/>
                  </a:moveTo>
                  <a:lnTo>
                    <a:pt x="1438655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255130" y="984504"/>
              <a:ext cx="137160" cy="12801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16345" y="1155192"/>
              <a:ext cx="451484" cy="81280"/>
            </a:xfrm>
            <a:custGeom>
              <a:avLst/>
              <a:gdLst/>
              <a:ahLst/>
              <a:cxnLst/>
              <a:rect l="l" t="t" r="r" b="b"/>
              <a:pathLst>
                <a:path w="451484" h="81280">
                  <a:moveTo>
                    <a:pt x="0" y="80771"/>
                  </a:moveTo>
                  <a:lnTo>
                    <a:pt x="451103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216985" y="1249108"/>
            <a:ext cx="3138805" cy="1704975"/>
            <a:chOff x="1216985" y="1249108"/>
            <a:chExt cx="3138805" cy="1704975"/>
          </a:xfrm>
        </p:grpSpPr>
        <p:sp>
          <p:nvSpPr>
            <p:cNvPr id="36" name="object 36"/>
            <p:cNvSpPr/>
            <p:nvPr/>
          </p:nvSpPr>
          <p:spPr>
            <a:xfrm>
              <a:off x="2145669" y="1263395"/>
              <a:ext cx="1828800" cy="1676400"/>
            </a:xfrm>
            <a:custGeom>
              <a:avLst/>
              <a:gdLst/>
              <a:ahLst/>
              <a:cxnLst/>
              <a:rect l="l" t="t" r="r" b="b"/>
              <a:pathLst>
                <a:path w="1828800" h="1676400">
                  <a:moveTo>
                    <a:pt x="1828799" y="1676399"/>
                  </a:moveTo>
                  <a:lnTo>
                    <a:pt x="914399" y="0"/>
                  </a:lnTo>
                  <a:lnTo>
                    <a:pt x="0" y="1676399"/>
                  </a:lnTo>
                  <a:lnTo>
                    <a:pt x="1828799" y="1676399"/>
                  </a:lnTo>
                  <a:close/>
                </a:path>
              </a:pathLst>
            </a:custGeom>
            <a:solidFill>
              <a:srgbClr val="EB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145669" y="1263395"/>
              <a:ext cx="1828800" cy="1676400"/>
            </a:xfrm>
            <a:custGeom>
              <a:avLst/>
              <a:gdLst/>
              <a:ahLst/>
              <a:cxnLst/>
              <a:rect l="l" t="t" r="r" b="b"/>
              <a:pathLst>
                <a:path w="1828800" h="1676400">
                  <a:moveTo>
                    <a:pt x="914399" y="0"/>
                  </a:moveTo>
                  <a:lnTo>
                    <a:pt x="0" y="1676399"/>
                  </a:lnTo>
                  <a:lnTo>
                    <a:pt x="1828799" y="1676399"/>
                  </a:lnTo>
                  <a:lnTo>
                    <a:pt x="914399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231273" y="2101595"/>
              <a:ext cx="1371600" cy="838200"/>
            </a:xfrm>
            <a:custGeom>
              <a:avLst/>
              <a:gdLst/>
              <a:ahLst/>
              <a:cxnLst/>
              <a:rect l="l" t="t" r="r" b="b"/>
              <a:pathLst>
                <a:path w="1371600" h="838200">
                  <a:moveTo>
                    <a:pt x="0" y="838199"/>
                  </a:moveTo>
                  <a:lnTo>
                    <a:pt x="1371596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615318" y="2616708"/>
              <a:ext cx="137160" cy="11887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602869" y="1263395"/>
              <a:ext cx="1371600" cy="838200"/>
            </a:xfrm>
            <a:custGeom>
              <a:avLst/>
              <a:gdLst/>
              <a:ahLst/>
              <a:cxnLst/>
              <a:rect l="l" t="t" r="r" b="b"/>
              <a:pathLst>
                <a:path w="1371600" h="838200">
                  <a:moveTo>
                    <a:pt x="0" y="838199"/>
                  </a:moveTo>
                  <a:lnTo>
                    <a:pt x="13715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784482" y="1677923"/>
              <a:ext cx="2475230" cy="619125"/>
            </a:xfrm>
            <a:custGeom>
              <a:avLst/>
              <a:gdLst/>
              <a:ahLst/>
              <a:cxnLst/>
              <a:rect l="l" t="t" r="r" b="b"/>
              <a:pathLst>
                <a:path w="2475229" h="619125">
                  <a:moveTo>
                    <a:pt x="0" y="0"/>
                  </a:moveTo>
                  <a:lnTo>
                    <a:pt x="1255775" y="618743"/>
                  </a:lnTo>
                </a:path>
                <a:path w="2475229" h="619125">
                  <a:moveTo>
                    <a:pt x="2474975" y="0"/>
                  </a:moveTo>
                  <a:lnTo>
                    <a:pt x="1219199" y="618743"/>
                  </a:lnTo>
                </a:path>
              </a:pathLst>
            </a:custGeom>
            <a:ln w="28574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436498" y="2011680"/>
              <a:ext cx="919480" cy="346075"/>
            </a:xfrm>
            <a:custGeom>
              <a:avLst/>
              <a:gdLst/>
              <a:ahLst/>
              <a:cxnLst/>
              <a:rect l="l" t="t" r="r" b="b"/>
              <a:pathLst>
                <a:path w="919479" h="346075">
                  <a:moveTo>
                    <a:pt x="865055" y="300492"/>
                  </a:moveTo>
                  <a:lnTo>
                    <a:pt x="846215" y="279023"/>
                  </a:lnTo>
                  <a:lnTo>
                    <a:pt x="9144" y="0"/>
                  </a:lnTo>
                  <a:lnTo>
                    <a:pt x="0" y="27432"/>
                  </a:lnTo>
                  <a:lnTo>
                    <a:pt x="836720" y="306338"/>
                  </a:lnTo>
                  <a:lnTo>
                    <a:pt x="865055" y="300492"/>
                  </a:lnTo>
                  <a:close/>
                </a:path>
                <a:path w="919479" h="346075">
                  <a:moveTo>
                    <a:pt x="896112" y="323373"/>
                  </a:moveTo>
                  <a:lnTo>
                    <a:pt x="896112" y="295656"/>
                  </a:lnTo>
                  <a:lnTo>
                    <a:pt x="886968" y="323088"/>
                  </a:lnTo>
                  <a:lnTo>
                    <a:pt x="836720" y="306338"/>
                  </a:lnTo>
                  <a:lnTo>
                    <a:pt x="792480" y="315468"/>
                  </a:lnTo>
                  <a:lnTo>
                    <a:pt x="783336" y="316992"/>
                  </a:lnTo>
                  <a:lnTo>
                    <a:pt x="778764" y="324612"/>
                  </a:lnTo>
                  <a:lnTo>
                    <a:pt x="781812" y="339852"/>
                  </a:lnTo>
                  <a:lnTo>
                    <a:pt x="789432" y="345948"/>
                  </a:lnTo>
                  <a:lnTo>
                    <a:pt x="797052" y="344424"/>
                  </a:lnTo>
                  <a:lnTo>
                    <a:pt x="896112" y="323373"/>
                  </a:lnTo>
                  <a:close/>
                </a:path>
                <a:path w="919479" h="346075">
                  <a:moveTo>
                    <a:pt x="918972" y="318516"/>
                  </a:moveTo>
                  <a:lnTo>
                    <a:pt x="836676" y="225552"/>
                  </a:lnTo>
                  <a:lnTo>
                    <a:pt x="832104" y="219456"/>
                  </a:lnTo>
                  <a:lnTo>
                    <a:pt x="822960" y="219456"/>
                  </a:lnTo>
                  <a:lnTo>
                    <a:pt x="810768" y="228600"/>
                  </a:lnTo>
                  <a:lnTo>
                    <a:pt x="810768" y="237744"/>
                  </a:lnTo>
                  <a:lnTo>
                    <a:pt x="815340" y="243840"/>
                  </a:lnTo>
                  <a:lnTo>
                    <a:pt x="846215" y="279023"/>
                  </a:lnTo>
                  <a:lnTo>
                    <a:pt x="896112" y="295656"/>
                  </a:lnTo>
                  <a:lnTo>
                    <a:pt x="896112" y="323373"/>
                  </a:lnTo>
                  <a:lnTo>
                    <a:pt x="918972" y="318516"/>
                  </a:lnTo>
                  <a:close/>
                </a:path>
                <a:path w="919479" h="346075">
                  <a:moveTo>
                    <a:pt x="888492" y="318516"/>
                  </a:moveTo>
                  <a:lnTo>
                    <a:pt x="888492" y="295656"/>
                  </a:lnTo>
                  <a:lnTo>
                    <a:pt x="880872" y="318516"/>
                  </a:lnTo>
                  <a:lnTo>
                    <a:pt x="865055" y="300492"/>
                  </a:lnTo>
                  <a:lnTo>
                    <a:pt x="836720" y="306338"/>
                  </a:lnTo>
                  <a:lnTo>
                    <a:pt x="886968" y="323088"/>
                  </a:lnTo>
                  <a:lnTo>
                    <a:pt x="888492" y="318516"/>
                  </a:lnTo>
                  <a:close/>
                </a:path>
                <a:path w="919479" h="346075">
                  <a:moveTo>
                    <a:pt x="896112" y="295656"/>
                  </a:moveTo>
                  <a:lnTo>
                    <a:pt x="846215" y="279023"/>
                  </a:lnTo>
                  <a:lnTo>
                    <a:pt x="865055" y="300492"/>
                  </a:lnTo>
                  <a:lnTo>
                    <a:pt x="888492" y="295656"/>
                  </a:lnTo>
                  <a:lnTo>
                    <a:pt x="888492" y="318516"/>
                  </a:lnTo>
                  <a:lnTo>
                    <a:pt x="896112" y="295656"/>
                  </a:lnTo>
                  <a:close/>
                </a:path>
                <a:path w="919479" h="346075">
                  <a:moveTo>
                    <a:pt x="888492" y="295656"/>
                  </a:moveTo>
                  <a:lnTo>
                    <a:pt x="865055" y="300492"/>
                  </a:lnTo>
                  <a:lnTo>
                    <a:pt x="880872" y="318516"/>
                  </a:lnTo>
                  <a:lnTo>
                    <a:pt x="888492" y="295656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83869" y="1872995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533399" y="1523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943674" y="1445704"/>
              <a:ext cx="222122" cy="6362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942721" y="2198560"/>
              <a:ext cx="195580" cy="34290"/>
            </a:xfrm>
            <a:custGeom>
              <a:avLst/>
              <a:gdLst/>
              <a:ahLst/>
              <a:cxnLst/>
              <a:rect l="l" t="t" r="r" b="b"/>
              <a:pathLst>
                <a:path w="195580" h="34289">
                  <a:moveTo>
                    <a:pt x="195071" y="24955"/>
                  </a:moveTo>
                  <a:lnTo>
                    <a:pt x="152161" y="7262"/>
                  </a:lnTo>
                  <a:lnTo>
                    <a:pt x="108965" y="0"/>
                  </a:lnTo>
                  <a:lnTo>
                    <a:pt x="66913" y="3309"/>
                  </a:lnTo>
                  <a:lnTo>
                    <a:pt x="27431" y="17335"/>
                  </a:lnTo>
                  <a:lnTo>
                    <a:pt x="20573" y="21026"/>
                  </a:lnTo>
                  <a:lnTo>
                    <a:pt x="13715" y="25145"/>
                  </a:lnTo>
                  <a:lnTo>
                    <a:pt x="6857" y="29551"/>
                  </a:lnTo>
                  <a:lnTo>
                    <a:pt x="0" y="34099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2282328" y="1915159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799465" y="1767839"/>
            <a:ext cx="521334" cy="410209"/>
          </a:xfrm>
          <a:custGeom>
            <a:avLst/>
            <a:gdLst/>
            <a:ahLst/>
            <a:cxnLst/>
            <a:rect l="l" t="t" r="r" b="b"/>
            <a:pathLst>
              <a:path w="521335" h="410210">
                <a:moveTo>
                  <a:pt x="380999" y="0"/>
                </a:moveTo>
                <a:lnTo>
                  <a:pt x="394358" y="21621"/>
                </a:lnTo>
                <a:lnTo>
                  <a:pt x="404431" y="44957"/>
                </a:lnTo>
                <a:lnTo>
                  <a:pt x="410789" y="69437"/>
                </a:lnTo>
                <a:lnTo>
                  <a:pt x="413003" y="94487"/>
                </a:lnTo>
                <a:lnTo>
                  <a:pt x="411551" y="116133"/>
                </a:lnTo>
                <a:lnTo>
                  <a:pt x="407098" y="137350"/>
                </a:lnTo>
                <a:lnTo>
                  <a:pt x="399502" y="157710"/>
                </a:lnTo>
                <a:lnTo>
                  <a:pt x="388619" y="176783"/>
                </a:lnTo>
              </a:path>
              <a:path w="521335" h="410210">
                <a:moveTo>
                  <a:pt x="0" y="309371"/>
                </a:moveTo>
                <a:lnTo>
                  <a:pt x="13358" y="330993"/>
                </a:lnTo>
                <a:lnTo>
                  <a:pt x="23431" y="354329"/>
                </a:lnTo>
                <a:lnTo>
                  <a:pt x="29789" y="378809"/>
                </a:lnTo>
                <a:lnTo>
                  <a:pt x="32003" y="403859"/>
                </a:lnTo>
                <a:lnTo>
                  <a:pt x="32003" y="405383"/>
                </a:lnTo>
                <a:lnTo>
                  <a:pt x="32003" y="408431"/>
                </a:lnTo>
                <a:lnTo>
                  <a:pt x="32003" y="409955"/>
                </a:lnTo>
              </a:path>
              <a:path w="521335" h="410210">
                <a:moveTo>
                  <a:pt x="521207" y="358139"/>
                </a:moveTo>
                <a:lnTo>
                  <a:pt x="507206" y="336518"/>
                </a:lnTo>
                <a:lnTo>
                  <a:pt x="497204" y="313181"/>
                </a:lnTo>
                <a:lnTo>
                  <a:pt x="491204" y="288702"/>
                </a:lnTo>
                <a:lnTo>
                  <a:pt x="489203" y="263651"/>
                </a:lnTo>
                <a:lnTo>
                  <a:pt x="489203" y="262127"/>
                </a:lnTo>
                <a:lnTo>
                  <a:pt x="489203" y="259079"/>
                </a:lnTo>
                <a:lnTo>
                  <a:pt x="489203" y="257555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986416" y="90931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43413" y="275335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53259" y="275335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498735" y="168655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580016" y="2280918"/>
            <a:ext cx="782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42265" algn="l"/>
              </a:tabLst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1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2601346" y="1969008"/>
            <a:ext cx="916305" cy="440690"/>
            <a:chOff x="2601346" y="1969008"/>
            <a:chExt cx="916305" cy="440690"/>
          </a:xfrm>
        </p:grpSpPr>
        <p:sp>
          <p:nvSpPr>
            <p:cNvPr id="54" name="object 54"/>
            <p:cNvSpPr/>
            <p:nvPr/>
          </p:nvSpPr>
          <p:spPr>
            <a:xfrm>
              <a:off x="2746121" y="2107704"/>
              <a:ext cx="562610" cy="302260"/>
            </a:xfrm>
            <a:custGeom>
              <a:avLst/>
              <a:gdLst/>
              <a:ahLst/>
              <a:cxnLst/>
              <a:rect l="l" t="t" r="r" b="b"/>
              <a:pathLst>
                <a:path w="562610" h="302260">
                  <a:moveTo>
                    <a:pt x="105156" y="178308"/>
                  </a:moveTo>
                  <a:lnTo>
                    <a:pt x="83820" y="76200"/>
                  </a:lnTo>
                  <a:lnTo>
                    <a:pt x="4572" y="144780"/>
                  </a:lnTo>
                  <a:lnTo>
                    <a:pt x="0" y="149352"/>
                  </a:lnTo>
                  <a:lnTo>
                    <a:pt x="0" y="155448"/>
                  </a:lnTo>
                  <a:lnTo>
                    <a:pt x="4572" y="158496"/>
                  </a:lnTo>
                  <a:lnTo>
                    <a:pt x="7620" y="163068"/>
                  </a:lnTo>
                  <a:lnTo>
                    <a:pt x="13716" y="163068"/>
                  </a:lnTo>
                  <a:lnTo>
                    <a:pt x="16764" y="160020"/>
                  </a:lnTo>
                  <a:lnTo>
                    <a:pt x="57746" y="123685"/>
                  </a:lnTo>
                  <a:lnTo>
                    <a:pt x="0" y="295656"/>
                  </a:lnTo>
                  <a:lnTo>
                    <a:pt x="18288" y="301752"/>
                  </a:lnTo>
                  <a:lnTo>
                    <a:pt x="75438" y="131559"/>
                  </a:lnTo>
                  <a:lnTo>
                    <a:pt x="85344" y="182880"/>
                  </a:lnTo>
                  <a:lnTo>
                    <a:pt x="86868" y="187452"/>
                  </a:lnTo>
                  <a:lnTo>
                    <a:pt x="91440" y="190500"/>
                  </a:lnTo>
                  <a:lnTo>
                    <a:pt x="97536" y="190500"/>
                  </a:lnTo>
                  <a:lnTo>
                    <a:pt x="102108" y="188976"/>
                  </a:lnTo>
                  <a:lnTo>
                    <a:pt x="105156" y="184404"/>
                  </a:lnTo>
                  <a:lnTo>
                    <a:pt x="105156" y="178308"/>
                  </a:lnTo>
                  <a:close/>
                </a:path>
                <a:path w="562610" h="302260">
                  <a:moveTo>
                    <a:pt x="562356" y="102108"/>
                  </a:moveTo>
                  <a:lnTo>
                    <a:pt x="541020" y="0"/>
                  </a:lnTo>
                  <a:lnTo>
                    <a:pt x="461772" y="68580"/>
                  </a:lnTo>
                  <a:lnTo>
                    <a:pt x="457200" y="73152"/>
                  </a:lnTo>
                  <a:lnTo>
                    <a:pt x="457200" y="79248"/>
                  </a:lnTo>
                  <a:lnTo>
                    <a:pt x="461772" y="82296"/>
                  </a:lnTo>
                  <a:lnTo>
                    <a:pt x="464820" y="86868"/>
                  </a:lnTo>
                  <a:lnTo>
                    <a:pt x="470916" y="86868"/>
                  </a:lnTo>
                  <a:lnTo>
                    <a:pt x="473964" y="83820"/>
                  </a:lnTo>
                  <a:lnTo>
                    <a:pt x="514946" y="47485"/>
                  </a:lnTo>
                  <a:lnTo>
                    <a:pt x="457200" y="219456"/>
                  </a:lnTo>
                  <a:lnTo>
                    <a:pt x="475488" y="225552"/>
                  </a:lnTo>
                  <a:lnTo>
                    <a:pt x="532638" y="55359"/>
                  </a:lnTo>
                  <a:lnTo>
                    <a:pt x="542544" y="106680"/>
                  </a:lnTo>
                  <a:lnTo>
                    <a:pt x="544068" y="111252"/>
                  </a:lnTo>
                  <a:lnTo>
                    <a:pt x="548640" y="114300"/>
                  </a:lnTo>
                  <a:lnTo>
                    <a:pt x="554736" y="114300"/>
                  </a:lnTo>
                  <a:lnTo>
                    <a:pt x="559308" y="112776"/>
                  </a:lnTo>
                  <a:lnTo>
                    <a:pt x="562356" y="108204"/>
                  </a:lnTo>
                  <a:lnTo>
                    <a:pt x="562356" y="102108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601346" y="1969008"/>
              <a:ext cx="916305" cy="146685"/>
            </a:xfrm>
            <a:custGeom>
              <a:avLst/>
              <a:gdLst/>
              <a:ahLst/>
              <a:cxnLst/>
              <a:rect l="l" t="t" r="r" b="b"/>
              <a:pathLst>
                <a:path w="916304" h="146685">
                  <a:moveTo>
                    <a:pt x="859171" y="61329"/>
                  </a:moveTo>
                  <a:lnTo>
                    <a:pt x="832696" y="48765"/>
                  </a:lnTo>
                  <a:lnTo>
                    <a:pt x="0" y="118872"/>
                  </a:lnTo>
                  <a:lnTo>
                    <a:pt x="3048" y="146304"/>
                  </a:lnTo>
                  <a:lnTo>
                    <a:pt x="836027" y="77486"/>
                  </a:lnTo>
                  <a:lnTo>
                    <a:pt x="859171" y="61329"/>
                  </a:lnTo>
                  <a:close/>
                </a:path>
                <a:path w="916304" h="146685">
                  <a:moveTo>
                    <a:pt x="915924" y="56388"/>
                  </a:moveTo>
                  <a:lnTo>
                    <a:pt x="804672" y="3048"/>
                  </a:lnTo>
                  <a:lnTo>
                    <a:pt x="797052" y="0"/>
                  </a:lnTo>
                  <a:lnTo>
                    <a:pt x="787908" y="3048"/>
                  </a:lnTo>
                  <a:lnTo>
                    <a:pt x="784860" y="9144"/>
                  </a:lnTo>
                  <a:lnTo>
                    <a:pt x="781812" y="16764"/>
                  </a:lnTo>
                  <a:lnTo>
                    <a:pt x="784860" y="25908"/>
                  </a:lnTo>
                  <a:lnTo>
                    <a:pt x="790956" y="28956"/>
                  </a:lnTo>
                  <a:lnTo>
                    <a:pt x="832696" y="48765"/>
                  </a:lnTo>
                  <a:lnTo>
                    <a:pt x="886968" y="44196"/>
                  </a:lnTo>
                  <a:lnTo>
                    <a:pt x="888492" y="73152"/>
                  </a:lnTo>
                  <a:lnTo>
                    <a:pt x="888492" y="75631"/>
                  </a:lnTo>
                  <a:lnTo>
                    <a:pt x="915924" y="56388"/>
                  </a:lnTo>
                  <a:close/>
                </a:path>
                <a:path w="916304" h="146685">
                  <a:moveTo>
                    <a:pt x="888492" y="75631"/>
                  </a:moveTo>
                  <a:lnTo>
                    <a:pt x="888492" y="73152"/>
                  </a:lnTo>
                  <a:lnTo>
                    <a:pt x="836027" y="77486"/>
                  </a:lnTo>
                  <a:lnTo>
                    <a:pt x="798576" y="103632"/>
                  </a:lnTo>
                  <a:lnTo>
                    <a:pt x="790956" y="108204"/>
                  </a:lnTo>
                  <a:lnTo>
                    <a:pt x="789432" y="117348"/>
                  </a:lnTo>
                  <a:lnTo>
                    <a:pt x="794004" y="123444"/>
                  </a:lnTo>
                  <a:lnTo>
                    <a:pt x="798576" y="131064"/>
                  </a:lnTo>
                  <a:lnTo>
                    <a:pt x="807720" y="132588"/>
                  </a:lnTo>
                  <a:lnTo>
                    <a:pt x="813816" y="128016"/>
                  </a:lnTo>
                  <a:lnTo>
                    <a:pt x="888492" y="75631"/>
                  </a:lnTo>
                  <a:close/>
                </a:path>
                <a:path w="916304" h="146685">
                  <a:moveTo>
                    <a:pt x="888492" y="73152"/>
                  </a:moveTo>
                  <a:lnTo>
                    <a:pt x="886968" y="44196"/>
                  </a:lnTo>
                  <a:lnTo>
                    <a:pt x="832696" y="48765"/>
                  </a:lnTo>
                  <a:lnTo>
                    <a:pt x="859171" y="61329"/>
                  </a:lnTo>
                  <a:lnTo>
                    <a:pt x="879348" y="47244"/>
                  </a:lnTo>
                  <a:lnTo>
                    <a:pt x="880872" y="71628"/>
                  </a:lnTo>
                  <a:lnTo>
                    <a:pt x="880872" y="73781"/>
                  </a:lnTo>
                  <a:lnTo>
                    <a:pt x="888492" y="73152"/>
                  </a:lnTo>
                  <a:close/>
                </a:path>
                <a:path w="916304" h="146685">
                  <a:moveTo>
                    <a:pt x="880872" y="73781"/>
                  </a:moveTo>
                  <a:lnTo>
                    <a:pt x="880872" y="71628"/>
                  </a:lnTo>
                  <a:lnTo>
                    <a:pt x="859171" y="61329"/>
                  </a:lnTo>
                  <a:lnTo>
                    <a:pt x="836027" y="77486"/>
                  </a:lnTo>
                  <a:lnTo>
                    <a:pt x="880872" y="73781"/>
                  </a:lnTo>
                  <a:close/>
                </a:path>
                <a:path w="916304" h="146685">
                  <a:moveTo>
                    <a:pt x="880872" y="71628"/>
                  </a:moveTo>
                  <a:lnTo>
                    <a:pt x="879348" y="47244"/>
                  </a:lnTo>
                  <a:lnTo>
                    <a:pt x="859171" y="61329"/>
                  </a:lnTo>
                  <a:lnTo>
                    <a:pt x="880872" y="7162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424317" y="1442719"/>
            <a:ext cx="3170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869565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	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834016" y="1642363"/>
            <a:ext cx="1720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43312" y="3500118"/>
            <a:ext cx="3242945" cy="161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100"/>
              </a:spcBef>
              <a:tabLst>
                <a:tab pos="1819910" algn="l"/>
              </a:tabLst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quadrilateral	</a:t>
            </a: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APOQ,</a:t>
            </a:r>
            <a:endParaRPr sz="1800">
              <a:latin typeface="Arial"/>
              <a:cs typeface="Arial"/>
            </a:endParaRPr>
          </a:p>
          <a:p>
            <a:pPr marL="50165">
              <a:lnSpc>
                <a:spcPct val="100000"/>
              </a:lnSpc>
              <a:spcBef>
                <a:spcPts val="1440"/>
              </a:spcBef>
              <a:tabLst>
                <a:tab pos="165798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 + 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180°	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……</a:t>
            </a:r>
            <a:r>
              <a:rPr sz="1800" b="1" spc="-1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.(1)</a:t>
            </a:r>
            <a:endParaRPr sz="1800">
              <a:latin typeface="Arial"/>
              <a:cs typeface="Arial"/>
            </a:endParaRPr>
          </a:p>
          <a:p>
            <a:pPr marL="126364">
              <a:lnSpc>
                <a:spcPct val="100000"/>
              </a:lnSpc>
              <a:spcBef>
                <a:spcPts val="840"/>
              </a:spcBef>
            </a:pP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(since N</a:t>
            </a:r>
            <a:r>
              <a:rPr sz="1800" b="1" spc="-7" baseline="-23148" dirty="0">
                <a:solidFill>
                  <a:srgbClr val="007F7F"/>
                </a:solidFill>
                <a:latin typeface="Arial"/>
                <a:cs typeface="Arial"/>
              </a:rPr>
              <a:t>1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and N</a:t>
            </a:r>
            <a:r>
              <a:rPr sz="1800" b="1" spc="-7" baseline="-23148" dirty="0">
                <a:solidFill>
                  <a:srgbClr val="007F7F"/>
                </a:solidFill>
                <a:latin typeface="Arial"/>
                <a:cs typeface="Arial"/>
              </a:rPr>
              <a:t>2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are</a:t>
            </a:r>
            <a:r>
              <a:rPr sz="1800" b="1" spc="-350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normal)</a:t>
            </a:r>
            <a:endParaRPr sz="1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560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triangle</a:t>
            </a: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OPQ,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09914" y="5191757"/>
            <a:ext cx="873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……</a:t>
            </a:r>
            <a:r>
              <a:rPr sz="1800" b="1" spc="-19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.(2)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56012" y="5191757"/>
            <a:ext cx="2048510" cy="113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15" baseline="-23148" dirty="0">
                <a:solidFill>
                  <a:srgbClr val="00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 O =</a:t>
            </a:r>
            <a:r>
              <a:rPr sz="1800" b="1" spc="-19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180°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triangle</a:t>
            </a:r>
            <a:r>
              <a:rPr sz="1800" b="1" spc="-25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DPQ,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δ = (i -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)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+ (e -</a:t>
            </a:r>
            <a:r>
              <a:rPr sz="1800" b="1" spc="-9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56012" y="6410957"/>
            <a:ext cx="2156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δ = (i +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e)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–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(r</a:t>
            </a:r>
            <a:r>
              <a:rPr sz="1800" b="1" spc="-15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r>
              <a:rPr sz="1800" b="1" spc="-2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352063" y="6410957"/>
            <a:ext cx="824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…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…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888869" y="3473195"/>
            <a:ext cx="0" cy="3429000"/>
          </a:xfrm>
          <a:custGeom>
            <a:avLst/>
            <a:gdLst/>
            <a:ahLst/>
            <a:cxnLst/>
            <a:rect l="l" t="t" r="r" b="b"/>
            <a:pathLst>
              <a:path h="3429000">
                <a:moveTo>
                  <a:pt x="0" y="0"/>
                </a:moveTo>
                <a:lnTo>
                  <a:pt x="0" y="34289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170815" y="3149598"/>
            <a:ext cx="4140200" cy="188468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942464">
              <a:lnSpc>
                <a:spcPct val="100000"/>
              </a:lnSpc>
              <a:spcBef>
                <a:spcPts val="1060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Refracting</a:t>
            </a:r>
            <a:r>
              <a:rPr sz="1800" b="1" spc="-3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Surfaces</a:t>
            </a:r>
            <a:endParaRPr sz="1800">
              <a:latin typeface="Arial"/>
              <a:cs typeface="Arial"/>
            </a:endParaRPr>
          </a:p>
          <a:p>
            <a:pPr marL="38100" marR="2303780">
              <a:lnSpc>
                <a:spcPct val="133300"/>
              </a:lnSpc>
              <a:spcBef>
                <a:spcPts val="240"/>
              </a:spcBef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From (1) and </a:t>
            </a: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(2), 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 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465"/>
              </a:spcBef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From</a:t>
            </a:r>
            <a:r>
              <a:rPr sz="1800" b="1" spc="-8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(3),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35"/>
              </a:spcBef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δ = (i +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e)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–</a:t>
            </a:r>
            <a:r>
              <a:rPr sz="1800" b="1" spc="-2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196215" y="5252717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574669" y="5225795"/>
            <a:ext cx="1600200" cy="381000"/>
          </a:xfrm>
          <a:prstGeom prst="rect">
            <a:avLst/>
          </a:prstGeom>
          <a:solidFill>
            <a:srgbClr val="98FFCC"/>
          </a:solidFill>
          <a:ln w="28574">
            <a:solidFill>
              <a:srgbClr val="007F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67640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 + e = A +</a:t>
            </a:r>
            <a:r>
              <a:rPr sz="1800" b="1" spc="-9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42016" y="1595119"/>
            <a:ext cx="661035" cy="1290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2039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  <a:p>
            <a:pPr marL="210185">
              <a:lnSpc>
                <a:spcPts val="2039"/>
              </a:lnSpc>
            </a:pPr>
            <a:r>
              <a:rPr sz="2700" b="1" baseline="-37037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r>
              <a:rPr sz="2700" b="1" spc="397" baseline="-3703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</a:pPr>
            <a:r>
              <a:rPr sz="1800" b="1" spc="6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196215" y="5938517"/>
            <a:ext cx="4127500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Sum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incidence and angle 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emergence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equal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to 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sum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prism and angle of</a:t>
            </a:r>
            <a:r>
              <a:rPr sz="1800" b="1" spc="-3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deviation.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50596"/>
            <a:ext cx="72783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FF"/>
                </a:solidFill>
              </a:rPr>
              <a:t>Variation of angle of </a:t>
            </a:r>
            <a:r>
              <a:rPr dirty="0">
                <a:solidFill>
                  <a:srgbClr val="0000FF"/>
                </a:solidFill>
              </a:rPr>
              <a:t>deviation with </a:t>
            </a:r>
            <a:r>
              <a:rPr spc="-5" dirty="0">
                <a:solidFill>
                  <a:srgbClr val="0000FF"/>
                </a:solidFill>
              </a:rPr>
              <a:t>angle of</a:t>
            </a:r>
            <a:r>
              <a:rPr spc="90" dirty="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incidence: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903597" y="1034796"/>
            <a:ext cx="2405380" cy="1871980"/>
            <a:chOff x="6903597" y="1034796"/>
            <a:chExt cx="2405380" cy="1871980"/>
          </a:xfrm>
        </p:grpSpPr>
        <p:sp>
          <p:nvSpPr>
            <p:cNvPr id="4" name="object 4"/>
            <p:cNvSpPr/>
            <p:nvPr/>
          </p:nvSpPr>
          <p:spPr>
            <a:xfrm>
              <a:off x="6903593" y="1034808"/>
              <a:ext cx="2405380" cy="1871980"/>
            </a:xfrm>
            <a:custGeom>
              <a:avLst/>
              <a:gdLst/>
              <a:ahLst/>
              <a:cxnLst/>
              <a:rect l="l" t="t" r="r" b="b"/>
              <a:pathLst>
                <a:path w="2405379" h="1871980">
                  <a:moveTo>
                    <a:pt x="2404872" y="1828800"/>
                  </a:moveTo>
                  <a:lnTo>
                    <a:pt x="2319528" y="1786128"/>
                  </a:lnTo>
                  <a:lnTo>
                    <a:pt x="2319528" y="1815084"/>
                  </a:lnTo>
                  <a:lnTo>
                    <a:pt x="56388" y="1815084"/>
                  </a:lnTo>
                  <a:lnTo>
                    <a:pt x="56388" y="85344"/>
                  </a:lnTo>
                  <a:lnTo>
                    <a:pt x="85344" y="85344"/>
                  </a:lnTo>
                  <a:lnTo>
                    <a:pt x="42672" y="0"/>
                  </a:lnTo>
                  <a:lnTo>
                    <a:pt x="0" y="85344"/>
                  </a:lnTo>
                  <a:lnTo>
                    <a:pt x="28956" y="85344"/>
                  </a:lnTo>
                  <a:lnTo>
                    <a:pt x="28956" y="1828800"/>
                  </a:lnTo>
                  <a:lnTo>
                    <a:pt x="42672" y="1828800"/>
                  </a:lnTo>
                  <a:lnTo>
                    <a:pt x="42672" y="1842516"/>
                  </a:lnTo>
                  <a:lnTo>
                    <a:pt x="2319528" y="1842516"/>
                  </a:lnTo>
                  <a:lnTo>
                    <a:pt x="2319528" y="1871472"/>
                  </a:lnTo>
                  <a:lnTo>
                    <a:pt x="2333244" y="1864614"/>
                  </a:lnTo>
                  <a:lnTo>
                    <a:pt x="2404872" y="1828800"/>
                  </a:lnTo>
                  <a:close/>
                </a:path>
              </a:pathLst>
            </a:custGeom>
            <a:solidFill>
              <a:srgbClr val="D600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98669" y="1110995"/>
              <a:ext cx="1600200" cy="1579880"/>
            </a:xfrm>
            <a:custGeom>
              <a:avLst/>
              <a:gdLst/>
              <a:ahLst/>
              <a:cxnLst/>
              <a:rect l="l" t="t" r="r" b="b"/>
              <a:pathLst>
                <a:path w="1600200" h="1579880">
                  <a:moveTo>
                    <a:pt x="0" y="0"/>
                  </a:moveTo>
                  <a:lnTo>
                    <a:pt x="23249" y="51473"/>
                  </a:lnTo>
                  <a:lnTo>
                    <a:pt x="46482" y="102882"/>
                  </a:lnTo>
                  <a:lnTo>
                    <a:pt x="69701" y="154159"/>
                  </a:lnTo>
                  <a:lnTo>
                    <a:pt x="92908" y="205241"/>
                  </a:lnTo>
                  <a:lnTo>
                    <a:pt x="116103" y="256061"/>
                  </a:lnTo>
                  <a:lnTo>
                    <a:pt x="139288" y="306554"/>
                  </a:lnTo>
                  <a:lnTo>
                    <a:pt x="162465" y="356655"/>
                  </a:lnTo>
                  <a:lnTo>
                    <a:pt x="185635" y="406298"/>
                  </a:lnTo>
                  <a:lnTo>
                    <a:pt x="208800" y="455418"/>
                  </a:lnTo>
                  <a:lnTo>
                    <a:pt x="231961" y="503949"/>
                  </a:lnTo>
                  <a:lnTo>
                    <a:pt x="255120" y="551827"/>
                  </a:lnTo>
                  <a:lnTo>
                    <a:pt x="278279" y="598985"/>
                  </a:lnTo>
                  <a:lnTo>
                    <a:pt x="301438" y="645359"/>
                  </a:lnTo>
                  <a:lnTo>
                    <a:pt x="324599" y="690883"/>
                  </a:lnTo>
                  <a:lnTo>
                    <a:pt x="347764" y="735491"/>
                  </a:lnTo>
                  <a:lnTo>
                    <a:pt x="370934" y="779119"/>
                  </a:lnTo>
                  <a:lnTo>
                    <a:pt x="394111" y="821701"/>
                  </a:lnTo>
                  <a:lnTo>
                    <a:pt x="417296" y="863171"/>
                  </a:lnTo>
                  <a:lnTo>
                    <a:pt x="440491" y="903464"/>
                  </a:lnTo>
                  <a:lnTo>
                    <a:pt x="463698" y="942515"/>
                  </a:lnTo>
                  <a:lnTo>
                    <a:pt x="486917" y="980258"/>
                  </a:lnTo>
                  <a:lnTo>
                    <a:pt x="510150" y="1016628"/>
                  </a:lnTo>
                  <a:lnTo>
                    <a:pt x="533399" y="1051559"/>
                  </a:lnTo>
                  <a:lnTo>
                    <a:pt x="566815" y="1101164"/>
                  </a:lnTo>
                  <a:lnTo>
                    <a:pt x="600200" y="1150789"/>
                  </a:lnTo>
                  <a:lnTo>
                    <a:pt x="633557" y="1199954"/>
                  </a:lnTo>
                  <a:lnTo>
                    <a:pt x="666892" y="1248179"/>
                  </a:lnTo>
                  <a:lnTo>
                    <a:pt x="700210" y="1294985"/>
                  </a:lnTo>
                  <a:lnTo>
                    <a:pt x="733514" y="1339890"/>
                  </a:lnTo>
                  <a:lnTo>
                    <a:pt x="766809" y="1382416"/>
                  </a:lnTo>
                  <a:lnTo>
                    <a:pt x="800099" y="1422082"/>
                  </a:lnTo>
                  <a:lnTo>
                    <a:pt x="833390" y="1458408"/>
                  </a:lnTo>
                  <a:lnTo>
                    <a:pt x="866685" y="1490915"/>
                  </a:lnTo>
                  <a:lnTo>
                    <a:pt x="899989" y="1519122"/>
                  </a:lnTo>
                  <a:lnTo>
                    <a:pt x="933307" y="1542549"/>
                  </a:lnTo>
                  <a:lnTo>
                    <a:pt x="999999" y="1573145"/>
                  </a:lnTo>
                  <a:lnTo>
                    <a:pt x="1033384" y="1579354"/>
                  </a:lnTo>
                  <a:lnTo>
                    <a:pt x="1066799" y="1578863"/>
                  </a:lnTo>
                  <a:lnTo>
                    <a:pt x="1126183" y="1560751"/>
                  </a:lnTo>
                  <a:lnTo>
                    <a:pt x="1185479" y="1523259"/>
                  </a:lnTo>
                  <a:lnTo>
                    <a:pt x="1215102" y="1497999"/>
                  </a:lnTo>
                  <a:lnTo>
                    <a:pt x="1244712" y="1468797"/>
                  </a:lnTo>
                  <a:lnTo>
                    <a:pt x="1274313" y="1435954"/>
                  </a:lnTo>
                  <a:lnTo>
                    <a:pt x="1303908" y="1399772"/>
                  </a:lnTo>
                  <a:lnTo>
                    <a:pt x="1333499" y="1360550"/>
                  </a:lnTo>
                  <a:lnTo>
                    <a:pt x="1363091" y="1318592"/>
                  </a:lnTo>
                  <a:lnTo>
                    <a:pt x="1392686" y="1274197"/>
                  </a:lnTo>
                  <a:lnTo>
                    <a:pt x="1422287" y="1227666"/>
                  </a:lnTo>
                  <a:lnTo>
                    <a:pt x="1451897" y="1179301"/>
                  </a:lnTo>
                  <a:lnTo>
                    <a:pt x="1481520" y="1129403"/>
                  </a:lnTo>
                  <a:lnTo>
                    <a:pt x="1511158" y="1078272"/>
                  </a:lnTo>
                  <a:lnTo>
                    <a:pt x="1540816" y="1026210"/>
                  </a:lnTo>
                  <a:lnTo>
                    <a:pt x="1570495" y="973517"/>
                  </a:lnTo>
                  <a:lnTo>
                    <a:pt x="1600199" y="920495"/>
                  </a:lnTo>
                </a:path>
              </a:pathLst>
            </a:custGeom>
            <a:ln w="28574">
              <a:solidFill>
                <a:srgbClr val="98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720215" y="1214119"/>
            <a:ext cx="164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06226" y="2966718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66523" y="282955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46269" y="2711195"/>
            <a:ext cx="1219200" cy="152400"/>
          </a:xfrm>
          <a:custGeom>
            <a:avLst/>
            <a:gdLst/>
            <a:ahLst/>
            <a:cxnLst/>
            <a:rect l="l" t="t" r="r" b="b"/>
            <a:pathLst>
              <a:path w="1219200" h="152400">
                <a:moveTo>
                  <a:pt x="1219199" y="0"/>
                </a:moveTo>
                <a:lnTo>
                  <a:pt x="0" y="0"/>
                </a:lnTo>
              </a:path>
              <a:path w="1219200" h="152400">
                <a:moveTo>
                  <a:pt x="1219199" y="0"/>
                </a:moveTo>
                <a:lnTo>
                  <a:pt x="1219199" y="152399"/>
                </a:lnTo>
              </a:path>
            </a:pathLst>
          </a:custGeom>
          <a:ln w="28574">
            <a:solidFill>
              <a:srgbClr val="007F7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15614" y="2905758"/>
            <a:ext cx="477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 =</a:t>
            </a:r>
            <a:r>
              <a:rPr sz="1800" b="1" spc="-9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67806" y="2433318"/>
            <a:ext cx="164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06499" y="2573527"/>
            <a:ext cx="161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9012" y="1061719"/>
            <a:ext cx="4776470" cy="19507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88900" marR="821055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When angle of incidence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increases, 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deviation</a:t>
            </a:r>
            <a:r>
              <a:rPr sz="1800" b="1" spc="-3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decreases.</a:t>
            </a:r>
            <a:endParaRPr sz="1800">
              <a:latin typeface="Arial"/>
              <a:cs typeface="Arial"/>
            </a:endParaRPr>
          </a:p>
          <a:p>
            <a:pPr marL="88900" marR="30480">
              <a:lnSpc>
                <a:spcPct val="100299"/>
              </a:lnSpc>
              <a:spcBef>
                <a:spcPts val="1075"/>
              </a:spcBef>
            </a:pPr>
            <a:r>
              <a:rPr sz="1800" b="1" spc="-15" dirty="0">
                <a:solidFill>
                  <a:srgbClr val="0065FF"/>
                </a:solidFill>
                <a:latin typeface="Arial"/>
                <a:cs typeface="Arial"/>
              </a:rPr>
              <a:t>At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particular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value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incidence 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deviation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becomes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minimum  and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called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‘angle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minimum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deviation’.</a:t>
            </a:r>
            <a:endParaRPr sz="18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1090"/>
              </a:spcBef>
              <a:tabLst>
                <a:tab pos="455930" algn="l"/>
                <a:tab pos="1048385" algn="l"/>
                <a:tab pos="1752600" algn="l"/>
                <a:tab pos="2540635" algn="l"/>
              </a:tabLst>
            </a:pP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At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,	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and	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7F00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15" baseline="-23148" dirty="0">
                <a:solidFill>
                  <a:srgbClr val="007F00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 r</a:t>
            </a:r>
            <a:r>
              <a:rPr sz="1800" b="1" spc="-2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(say)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5212" y="3125214"/>
            <a:ext cx="4956175" cy="1069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542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After minimum deviation, angle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deviation  increases 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incidence.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2200" b="1" spc="-5" dirty="0">
                <a:solidFill>
                  <a:srgbClr val="CC3200"/>
                </a:solidFill>
                <a:latin typeface="Arial"/>
                <a:cs typeface="Arial"/>
              </a:rPr>
              <a:t>Refractive </a:t>
            </a:r>
            <a:r>
              <a:rPr sz="2200" b="1" dirty="0">
                <a:solidFill>
                  <a:srgbClr val="CC3200"/>
                </a:solidFill>
                <a:latin typeface="Arial"/>
                <a:cs typeface="Arial"/>
              </a:rPr>
              <a:t>Index </a:t>
            </a:r>
            <a:r>
              <a:rPr sz="2200" b="1" spc="-5" dirty="0">
                <a:solidFill>
                  <a:srgbClr val="CC3200"/>
                </a:solidFill>
                <a:latin typeface="Arial"/>
                <a:cs typeface="Arial"/>
              </a:rPr>
              <a:t>of Material of</a:t>
            </a:r>
            <a:r>
              <a:rPr sz="2200" b="1" spc="4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CC3200"/>
                </a:solidFill>
                <a:latin typeface="Arial"/>
                <a:cs typeface="Arial"/>
              </a:rPr>
              <a:t>Prism: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2269" y="5073395"/>
            <a:ext cx="990600" cy="304800"/>
          </a:xfrm>
          <a:prstGeom prst="rect">
            <a:avLst/>
          </a:prstGeom>
          <a:solidFill>
            <a:srgbClr val="98FFCC"/>
          </a:solidFill>
          <a:ln w="28574">
            <a:solidFill>
              <a:srgbClr val="00CC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15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r = A /</a:t>
            </a:r>
            <a:r>
              <a:rPr sz="1800" b="1" spc="-10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65616" y="5362445"/>
            <a:ext cx="1351915" cy="85153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9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 + e = A +</a:t>
            </a:r>
            <a:r>
              <a:rPr sz="1800" b="1" spc="-114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2 i = A +</a:t>
            </a:r>
            <a:r>
              <a:rPr sz="1800" b="1" spc="-10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0065FF"/>
                </a:solidFill>
                <a:latin typeface="Arial"/>
                <a:cs typeface="Arial"/>
              </a:rPr>
              <a:t>m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4669" y="6292595"/>
            <a:ext cx="1752600" cy="381000"/>
          </a:xfrm>
          <a:prstGeom prst="rect">
            <a:avLst/>
          </a:prstGeom>
          <a:solidFill>
            <a:srgbClr val="98FFCC"/>
          </a:solidFill>
          <a:ln w="28574">
            <a:solidFill>
              <a:srgbClr val="00CC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30810">
              <a:lnSpc>
                <a:spcPct val="100000"/>
              </a:lnSpc>
              <a:spcBef>
                <a:spcPts val="37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 = </a:t>
            </a:r>
            <a:r>
              <a:rPr sz="1800" b="1" spc="10" dirty="0">
                <a:solidFill>
                  <a:srgbClr val="006500"/>
                </a:solidFill>
                <a:latin typeface="Arial"/>
                <a:cs typeface="Arial"/>
              </a:rPr>
              <a:t>(A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+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)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/</a:t>
            </a:r>
            <a:r>
              <a:rPr sz="1800" b="1" spc="-14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6" y="4123434"/>
            <a:ext cx="6149340" cy="85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30480">
              <a:lnSpc>
                <a:spcPct val="150600"/>
              </a:lnSpc>
              <a:spcBef>
                <a:spcPts val="100"/>
              </a:spcBef>
              <a:tabLst>
                <a:tab pos="3402965" algn="l"/>
              </a:tabLst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 =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1</a:t>
            </a:r>
            <a:r>
              <a:rPr sz="1800" b="1" spc="232" baseline="-23148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+</a:t>
            </a:r>
            <a:r>
              <a:rPr sz="18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2	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According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Snell’s law, 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 =</a:t>
            </a:r>
            <a:r>
              <a:rPr sz="18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2r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17423" y="4643118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92023" y="5024118"/>
            <a:ext cx="644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-5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50869" y="49834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860423" y="4658358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60423" y="5039357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793869" y="49971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196213" y="4810757"/>
            <a:ext cx="1454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7465" algn="l"/>
              </a:tabLst>
            </a:pPr>
            <a:r>
              <a:rPr sz="1800" b="1" spc="6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	=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731707" y="6211633"/>
            <a:ext cx="161925" cy="161925"/>
            <a:chOff x="4731707" y="6211633"/>
            <a:chExt cx="161925" cy="161925"/>
          </a:xfrm>
        </p:grpSpPr>
        <p:sp>
          <p:nvSpPr>
            <p:cNvPr id="27" name="object 27"/>
            <p:cNvSpPr/>
            <p:nvPr/>
          </p:nvSpPr>
          <p:spPr>
            <a:xfrm>
              <a:off x="4736469" y="6318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36469" y="6318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907" y="0"/>
                  </a:move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838577" y="6318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38577" y="6318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4383" y="0"/>
                  </a:move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786761" y="62163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70" h="50800">
                  <a:moveTo>
                    <a:pt x="51815" y="25907"/>
                  </a:move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86761" y="62163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70" h="50800">
                  <a:moveTo>
                    <a:pt x="25907" y="0"/>
                  </a:move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5103182" y="5440108"/>
            <a:ext cx="2771775" cy="1552575"/>
            <a:chOff x="5103182" y="5440108"/>
            <a:chExt cx="2771775" cy="1552575"/>
          </a:xfrm>
        </p:grpSpPr>
        <p:sp>
          <p:nvSpPr>
            <p:cNvPr id="34" name="object 34"/>
            <p:cNvSpPr/>
            <p:nvPr/>
          </p:nvSpPr>
          <p:spPr>
            <a:xfrm>
              <a:off x="5117469" y="5454395"/>
              <a:ext cx="2743200" cy="1524000"/>
            </a:xfrm>
            <a:custGeom>
              <a:avLst/>
              <a:gdLst/>
              <a:ahLst/>
              <a:cxnLst/>
              <a:rect l="l" t="t" r="r" b="b"/>
              <a:pathLst>
                <a:path w="2743200" h="1524000">
                  <a:moveTo>
                    <a:pt x="2743199" y="1523999"/>
                  </a:moveTo>
                  <a:lnTo>
                    <a:pt x="2743199" y="0"/>
                  </a:lnTo>
                  <a:lnTo>
                    <a:pt x="0" y="0"/>
                  </a:lnTo>
                  <a:lnTo>
                    <a:pt x="0" y="1523999"/>
                  </a:lnTo>
                  <a:lnTo>
                    <a:pt x="2743199" y="1523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117469" y="5454395"/>
              <a:ext cx="2743200" cy="1524000"/>
            </a:xfrm>
            <a:custGeom>
              <a:avLst/>
              <a:gdLst/>
              <a:ahLst/>
              <a:cxnLst/>
              <a:rect l="l" t="t" r="r" b="b"/>
              <a:pathLst>
                <a:path w="2743200" h="1524000">
                  <a:moveTo>
                    <a:pt x="0" y="0"/>
                  </a:moveTo>
                  <a:lnTo>
                    <a:pt x="0" y="1523999"/>
                  </a:lnTo>
                  <a:lnTo>
                    <a:pt x="2743199" y="1523999"/>
                  </a:lnTo>
                  <a:lnTo>
                    <a:pt x="2743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298831" y="6090917"/>
            <a:ext cx="350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-7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788982" y="5825870"/>
            <a:ext cx="1857375" cy="405130"/>
            <a:chOff x="5788982" y="5825870"/>
            <a:chExt cx="1857375" cy="405130"/>
          </a:xfrm>
        </p:grpSpPr>
        <p:sp>
          <p:nvSpPr>
            <p:cNvPr id="38" name="object 38"/>
            <p:cNvSpPr/>
            <p:nvPr/>
          </p:nvSpPr>
          <p:spPr>
            <a:xfrm>
              <a:off x="6412869" y="5835395"/>
              <a:ext cx="914400" cy="0"/>
            </a:xfrm>
            <a:custGeom>
              <a:avLst/>
              <a:gdLst/>
              <a:ahLst/>
              <a:cxnLst/>
              <a:rect l="l" t="t" r="r" b="b"/>
              <a:pathLst>
                <a:path w="914400">
                  <a:moveTo>
                    <a:pt x="0" y="0"/>
                  </a:moveTo>
                  <a:lnTo>
                    <a:pt x="914399" y="0"/>
                  </a:lnTo>
                </a:path>
              </a:pathLst>
            </a:custGeom>
            <a:ln w="19049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03269" y="6216395"/>
              <a:ext cx="1828800" cy="0"/>
            </a:xfrm>
            <a:custGeom>
              <a:avLst/>
              <a:gdLst/>
              <a:ahLst/>
              <a:cxnLst/>
              <a:rect l="l" t="t" r="r" b="b"/>
              <a:pathLst>
                <a:path w="1828800">
                  <a:moveTo>
                    <a:pt x="0" y="0"/>
                  </a:moveTo>
                  <a:lnTo>
                    <a:pt x="1828799" y="0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6275714" y="6471917"/>
            <a:ext cx="343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45517" y="5374637"/>
            <a:ext cx="1372870" cy="118364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40"/>
              </a:spcBef>
            </a:pPr>
            <a:r>
              <a:rPr sz="2700" b="1" spc="-7" baseline="-40123" dirty="0">
                <a:solidFill>
                  <a:srgbClr val="6500FF"/>
                </a:solidFill>
                <a:latin typeface="Arial"/>
                <a:cs typeface="Arial"/>
              </a:rPr>
              <a:t>sin </a:t>
            </a:r>
            <a:r>
              <a:rPr sz="1800" b="1" spc="10" dirty="0">
                <a:solidFill>
                  <a:srgbClr val="6500FF"/>
                </a:solidFill>
                <a:latin typeface="Arial"/>
                <a:cs typeface="Arial"/>
              </a:rPr>
              <a:t>(A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+</a:t>
            </a:r>
            <a:r>
              <a:rPr sz="1800" b="1" spc="-11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328930" algn="ctr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367030" algn="ctr">
              <a:lnSpc>
                <a:spcPct val="100000"/>
              </a:lnSpc>
              <a:spcBef>
                <a:spcPts val="96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717669" y="66111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809114" y="6639557"/>
            <a:ext cx="140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50596"/>
            <a:ext cx="86086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6500"/>
                </a:solidFill>
              </a:rPr>
              <a:t>Refraction </a:t>
            </a:r>
            <a:r>
              <a:rPr dirty="0">
                <a:solidFill>
                  <a:srgbClr val="006500"/>
                </a:solidFill>
              </a:rPr>
              <a:t>by </a:t>
            </a:r>
            <a:r>
              <a:rPr spc="-5" dirty="0">
                <a:solidFill>
                  <a:srgbClr val="006500"/>
                </a:solidFill>
              </a:rPr>
              <a:t>a Small-angled Prism for Small angle of</a:t>
            </a:r>
            <a:r>
              <a:rPr spc="125" dirty="0">
                <a:solidFill>
                  <a:srgbClr val="006500"/>
                </a:solidFill>
              </a:rPr>
              <a:t> </a:t>
            </a:r>
            <a:r>
              <a:rPr dirty="0">
                <a:solidFill>
                  <a:srgbClr val="006500"/>
                </a:solidFill>
              </a:rPr>
              <a:t>Incidence: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62415" y="1229359"/>
            <a:ext cx="363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17069" y="14020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83624" y="1061719"/>
            <a:ext cx="2985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0465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-7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0814" y="1229359"/>
            <a:ext cx="363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55469" y="14020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2616" y="1214119"/>
            <a:ext cx="4324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9499" y="1442719"/>
            <a:ext cx="7268845" cy="1261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76300">
              <a:lnSpc>
                <a:spcPct val="100000"/>
              </a:lnSpc>
              <a:spcBef>
                <a:spcPts val="100"/>
              </a:spcBef>
              <a:tabLst>
                <a:tab pos="3314700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1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Arial"/>
              <a:cs typeface="Arial"/>
            </a:endParaRPr>
          </a:p>
          <a:p>
            <a:pPr marL="50800" marR="43180">
              <a:lnSpc>
                <a:spcPct val="100600"/>
              </a:lnSpc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If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assumed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to be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small, then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, r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2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will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also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be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very small.  So, replacing sines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angles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by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angles themselves, </a:t>
            </a:r>
            <a:r>
              <a:rPr sz="1800" b="1" spc="15" dirty="0">
                <a:solidFill>
                  <a:srgbClr val="0065FF"/>
                </a:solidFill>
                <a:latin typeface="Arial"/>
                <a:cs typeface="Arial"/>
              </a:rPr>
              <a:t>we</a:t>
            </a:r>
            <a:r>
              <a:rPr sz="1800" b="1" spc="-7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get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24414" y="3148074"/>
            <a:ext cx="363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79069" y="33207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38816" y="3134358"/>
            <a:ext cx="4324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48413" y="3148074"/>
            <a:ext cx="363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30815" y="2844798"/>
            <a:ext cx="1887855" cy="81788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39700">
              <a:lnSpc>
                <a:spcPct val="100000"/>
              </a:lnSpc>
              <a:spcBef>
                <a:spcPts val="1060"/>
              </a:spcBef>
              <a:tabLst>
                <a:tab pos="1663064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	e</a:t>
            </a:r>
            <a:endParaRPr sz="18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960"/>
              </a:spcBef>
              <a:tabLst>
                <a:tab pos="1663064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1	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03069" y="33207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199016" y="3971034"/>
            <a:ext cx="2383155" cy="126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50600"/>
              </a:lnSpc>
              <a:spcBef>
                <a:spcPts val="100"/>
              </a:spcBef>
              <a:tabLst>
                <a:tab pos="54673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 + e = </a:t>
            </a:r>
            <a:r>
              <a:rPr sz="1800" b="1" spc="60" dirty="0">
                <a:solidFill>
                  <a:srgbClr val="0000FF"/>
                </a:solidFill>
                <a:latin typeface="Arial"/>
                <a:cs typeface="Arial"/>
              </a:rPr>
              <a:t>µ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(r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)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 </a:t>
            </a:r>
            <a:r>
              <a:rPr sz="1800" b="1" spc="60" dirty="0">
                <a:solidFill>
                  <a:srgbClr val="0000FF"/>
                </a:solidFill>
                <a:latin typeface="Arial"/>
                <a:cs typeface="Arial"/>
              </a:rPr>
              <a:t>µ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 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But	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 + e = A +</a:t>
            </a:r>
            <a:r>
              <a:rPr sz="1800" b="1" spc="-6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So,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A + δ = </a:t>
            </a:r>
            <a:r>
              <a:rPr sz="1800" b="1" spc="60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-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31808" y="5709917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61137" y="5696711"/>
            <a:ext cx="1513840" cy="396240"/>
          </a:xfrm>
          <a:prstGeom prst="rect">
            <a:avLst/>
          </a:prstGeom>
          <a:solidFill>
            <a:srgbClr val="FFCCCC"/>
          </a:solidFill>
          <a:ln w="28574">
            <a:solidFill>
              <a:srgbClr val="00CC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δ = A </a:t>
            </a:r>
            <a:r>
              <a:rPr sz="1800" b="1" spc="30" dirty="0">
                <a:solidFill>
                  <a:srgbClr val="006500"/>
                </a:solidFill>
                <a:latin typeface="Arial"/>
                <a:cs typeface="Arial"/>
              </a:rPr>
              <a:t>(µ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–</a:t>
            </a:r>
            <a:r>
              <a:rPr sz="1800" b="1" spc="-13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1)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50596"/>
            <a:ext cx="55784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55164" algn="l"/>
              </a:tabLst>
            </a:pPr>
            <a:r>
              <a:rPr spc="-5" dirty="0">
                <a:solidFill>
                  <a:srgbClr val="9900FF"/>
                </a:solidFill>
              </a:rPr>
              <a:t>Dispersion</a:t>
            </a:r>
            <a:r>
              <a:rPr spc="20" dirty="0">
                <a:solidFill>
                  <a:srgbClr val="9900FF"/>
                </a:solidFill>
              </a:rPr>
              <a:t> </a:t>
            </a:r>
            <a:r>
              <a:rPr spc="-5" dirty="0">
                <a:solidFill>
                  <a:srgbClr val="9900FF"/>
                </a:solidFill>
              </a:rPr>
              <a:t>of	</a:t>
            </a:r>
            <a:r>
              <a:rPr dirty="0">
                <a:solidFill>
                  <a:srgbClr val="9900FF"/>
                </a:solidFill>
              </a:rPr>
              <a:t>White Light through</a:t>
            </a:r>
            <a:r>
              <a:rPr spc="-40" dirty="0">
                <a:solidFill>
                  <a:srgbClr val="9900FF"/>
                </a:solidFill>
              </a:rPr>
              <a:t> </a:t>
            </a:r>
            <a:r>
              <a:rPr spc="-5" dirty="0">
                <a:solidFill>
                  <a:srgbClr val="9900FF"/>
                </a:solidFill>
              </a:rPr>
              <a:t>Prism: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5212" y="909319"/>
            <a:ext cx="8320405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  <a:tabLst>
                <a:tab pos="2325370" algn="l"/>
              </a:tabLst>
            </a:pP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phenomenon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 of	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splitting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ray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of white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light into its constituent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3299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 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(wavelengths)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called dispersion and the band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colours from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violet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to</a:t>
            </a:r>
            <a:r>
              <a:rPr sz="1800" b="1" spc="5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212" y="1459483"/>
            <a:ext cx="3352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called spectrum</a:t>
            </a:r>
            <a:r>
              <a:rPr sz="1800" b="1" spc="-5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V</a:t>
            </a:r>
            <a:r>
              <a:rPr sz="1800" b="1" spc="-5" dirty="0">
                <a:solidFill>
                  <a:srgbClr val="3299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G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).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893382" y="1934908"/>
            <a:ext cx="3762375" cy="2924175"/>
            <a:chOff x="2893382" y="1934908"/>
            <a:chExt cx="3762375" cy="2924175"/>
          </a:xfrm>
        </p:grpSpPr>
        <p:sp>
          <p:nvSpPr>
            <p:cNvPr id="6" name="object 6"/>
            <p:cNvSpPr/>
            <p:nvPr/>
          </p:nvSpPr>
          <p:spPr>
            <a:xfrm>
              <a:off x="3593469" y="1949195"/>
              <a:ext cx="3048000" cy="2895600"/>
            </a:xfrm>
            <a:custGeom>
              <a:avLst/>
              <a:gdLst/>
              <a:ahLst/>
              <a:cxnLst/>
              <a:rect l="l" t="t" r="r" b="b"/>
              <a:pathLst>
                <a:path w="3048000" h="2895600">
                  <a:moveTo>
                    <a:pt x="3047999" y="2895599"/>
                  </a:moveTo>
                  <a:lnTo>
                    <a:pt x="1523999" y="0"/>
                  </a:lnTo>
                  <a:lnTo>
                    <a:pt x="0" y="2895599"/>
                  </a:lnTo>
                  <a:lnTo>
                    <a:pt x="3047999" y="2895599"/>
                  </a:lnTo>
                  <a:close/>
                </a:path>
              </a:pathLst>
            </a:custGeom>
            <a:solidFill>
              <a:srgbClr val="EB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93469" y="1949195"/>
              <a:ext cx="3048000" cy="2895600"/>
            </a:xfrm>
            <a:custGeom>
              <a:avLst/>
              <a:gdLst/>
              <a:ahLst/>
              <a:cxnLst/>
              <a:rect l="l" t="t" r="r" b="b"/>
              <a:pathLst>
                <a:path w="3048000" h="2895600">
                  <a:moveTo>
                    <a:pt x="1523999" y="0"/>
                  </a:moveTo>
                  <a:lnTo>
                    <a:pt x="0" y="2895599"/>
                  </a:lnTo>
                  <a:lnTo>
                    <a:pt x="3047999" y="2895599"/>
                  </a:lnTo>
                  <a:lnTo>
                    <a:pt x="1523999" y="0"/>
                  </a:lnTo>
                  <a:close/>
                </a:path>
              </a:pathLst>
            </a:custGeom>
            <a:ln w="28574">
              <a:solidFill>
                <a:srgbClr val="98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07669" y="3549395"/>
              <a:ext cx="1371600" cy="838200"/>
            </a:xfrm>
            <a:custGeom>
              <a:avLst/>
              <a:gdLst/>
              <a:ahLst/>
              <a:cxnLst/>
              <a:rect l="l" t="t" r="r" b="b"/>
              <a:pathLst>
                <a:path w="1371600" h="838200">
                  <a:moveTo>
                    <a:pt x="0" y="838199"/>
                  </a:moveTo>
                  <a:lnTo>
                    <a:pt x="1371599" y="0"/>
                  </a:lnTo>
                </a:path>
              </a:pathLst>
            </a:custGeom>
            <a:ln w="28574">
              <a:solidFill>
                <a:srgbClr val="98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91718" y="4064508"/>
              <a:ext cx="137160" cy="1188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79269" y="2330195"/>
              <a:ext cx="1981200" cy="1219200"/>
            </a:xfrm>
            <a:custGeom>
              <a:avLst/>
              <a:gdLst/>
              <a:ahLst/>
              <a:cxnLst/>
              <a:rect l="l" t="t" r="r" b="b"/>
              <a:pathLst>
                <a:path w="1981200" h="1219200">
                  <a:moveTo>
                    <a:pt x="0" y="1219199"/>
                  </a:moveTo>
                  <a:lnTo>
                    <a:pt x="1981199" y="0"/>
                  </a:lnTo>
                </a:path>
              </a:pathLst>
            </a:custGeom>
            <a:ln w="28574">
              <a:solidFill>
                <a:srgbClr val="98CC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16314" y="2122360"/>
              <a:ext cx="187070" cy="654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66465" y="2839211"/>
              <a:ext cx="32384" cy="177165"/>
            </a:xfrm>
            <a:custGeom>
              <a:avLst/>
              <a:gdLst/>
              <a:ahLst/>
              <a:cxnLst/>
              <a:rect l="l" t="t" r="r" b="b"/>
              <a:pathLst>
                <a:path w="32385" h="177164">
                  <a:moveTo>
                    <a:pt x="0" y="0"/>
                  </a:moveTo>
                  <a:lnTo>
                    <a:pt x="13358" y="21621"/>
                  </a:lnTo>
                  <a:lnTo>
                    <a:pt x="23431" y="44957"/>
                  </a:lnTo>
                  <a:lnTo>
                    <a:pt x="29789" y="69437"/>
                  </a:lnTo>
                  <a:lnTo>
                    <a:pt x="32003" y="94487"/>
                  </a:lnTo>
                  <a:lnTo>
                    <a:pt x="30551" y="116133"/>
                  </a:lnTo>
                  <a:lnTo>
                    <a:pt x="26098" y="137350"/>
                  </a:lnTo>
                  <a:lnTo>
                    <a:pt x="18502" y="157710"/>
                  </a:lnTo>
                  <a:lnTo>
                    <a:pt x="7619" y="17678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687451" y="2661918"/>
            <a:ext cx="274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43815" y="159511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67875" y="48717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7624" y="27381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24416" y="3881118"/>
            <a:ext cx="649605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White  light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274698" y="2692145"/>
            <a:ext cx="3757929" cy="2247900"/>
            <a:chOff x="4274698" y="2692145"/>
            <a:chExt cx="3757929" cy="2247900"/>
          </a:xfrm>
        </p:grpSpPr>
        <p:sp>
          <p:nvSpPr>
            <p:cNvPr id="19" name="object 19"/>
            <p:cNvSpPr/>
            <p:nvPr/>
          </p:nvSpPr>
          <p:spPr>
            <a:xfrm>
              <a:off x="4274698" y="3002280"/>
              <a:ext cx="3586479" cy="561340"/>
            </a:xfrm>
            <a:custGeom>
              <a:avLst/>
              <a:gdLst/>
              <a:ahLst/>
              <a:cxnLst/>
              <a:rect l="l" t="t" r="r" b="b"/>
              <a:pathLst>
                <a:path w="3586479" h="561339">
                  <a:moveTo>
                    <a:pt x="3501677" y="145332"/>
                  </a:moveTo>
                  <a:lnTo>
                    <a:pt x="1377696" y="0"/>
                  </a:lnTo>
                  <a:lnTo>
                    <a:pt x="1371600" y="0"/>
                  </a:lnTo>
                  <a:lnTo>
                    <a:pt x="0" y="533400"/>
                  </a:lnTo>
                  <a:lnTo>
                    <a:pt x="9144" y="560832"/>
                  </a:lnTo>
                  <a:lnTo>
                    <a:pt x="1374648" y="29802"/>
                  </a:lnTo>
                  <a:lnTo>
                    <a:pt x="1374648" y="27432"/>
                  </a:lnTo>
                  <a:lnTo>
                    <a:pt x="1380744" y="27432"/>
                  </a:lnTo>
                  <a:lnTo>
                    <a:pt x="1380744" y="27853"/>
                  </a:lnTo>
                  <a:lnTo>
                    <a:pt x="3499612" y="174242"/>
                  </a:lnTo>
                  <a:lnTo>
                    <a:pt x="3501677" y="145332"/>
                  </a:lnTo>
                  <a:close/>
                </a:path>
                <a:path w="3586479" h="561339">
                  <a:moveTo>
                    <a:pt x="1380744" y="27432"/>
                  </a:moveTo>
                  <a:lnTo>
                    <a:pt x="1374648" y="27432"/>
                  </a:lnTo>
                  <a:lnTo>
                    <a:pt x="1379824" y="27789"/>
                  </a:lnTo>
                  <a:lnTo>
                    <a:pt x="1380744" y="27432"/>
                  </a:lnTo>
                  <a:close/>
                </a:path>
                <a:path w="3586479" h="561339">
                  <a:moveTo>
                    <a:pt x="1379824" y="27789"/>
                  </a:moveTo>
                  <a:lnTo>
                    <a:pt x="1374648" y="27432"/>
                  </a:lnTo>
                  <a:lnTo>
                    <a:pt x="1374648" y="29802"/>
                  </a:lnTo>
                  <a:lnTo>
                    <a:pt x="1379824" y="27789"/>
                  </a:lnTo>
                  <a:close/>
                </a:path>
                <a:path w="3586479" h="561339">
                  <a:moveTo>
                    <a:pt x="1380744" y="27853"/>
                  </a:moveTo>
                  <a:lnTo>
                    <a:pt x="1380744" y="27432"/>
                  </a:lnTo>
                  <a:lnTo>
                    <a:pt x="1379824" y="27789"/>
                  </a:lnTo>
                  <a:lnTo>
                    <a:pt x="1380744" y="27853"/>
                  </a:lnTo>
                  <a:close/>
                </a:path>
                <a:path w="3586479" h="561339">
                  <a:moveTo>
                    <a:pt x="3515868" y="195124"/>
                  </a:moveTo>
                  <a:lnTo>
                    <a:pt x="3515868" y="146304"/>
                  </a:lnTo>
                  <a:lnTo>
                    <a:pt x="3514344" y="175260"/>
                  </a:lnTo>
                  <a:lnTo>
                    <a:pt x="3499612" y="174242"/>
                  </a:lnTo>
                  <a:lnTo>
                    <a:pt x="3497580" y="202692"/>
                  </a:lnTo>
                  <a:lnTo>
                    <a:pt x="3515868" y="195124"/>
                  </a:lnTo>
                  <a:close/>
                </a:path>
                <a:path w="3586479" h="561339">
                  <a:moveTo>
                    <a:pt x="3515868" y="146304"/>
                  </a:moveTo>
                  <a:lnTo>
                    <a:pt x="3501677" y="145332"/>
                  </a:lnTo>
                  <a:lnTo>
                    <a:pt x="3499612" y="174242"/>
                  </a:lnTo>
                  <a:lnTo>
                    <a:pt x="3514344" y="175260"/>
                  </a:lnTo>
                  <a:lnTo>
                    <a:pt x="3515868" y="146304"/>
                  </a:lnTo>
                  <a:close/>
                </a:path>
                <a:path w="3586479" h="561339">
                  <a:moveTo>
                    <a:pt x="3585972" y="166116"/>
                  </a:moveTo>
                  <a:lnTo>
                    <a:pt x="3503676" y="117348"/>
                  </a:lnTo>
                  <a:lnTo>
                    <a:pt x="3501677" y="145332"/>
                  </a:lnTo>
                  <a:lnTo>
                    <a:pt x="3515868" y="146304"/>
                  </a:lnTo>
                  <a:lnTo>
                    <a:pt x="3515868" y="195124"/>
                  </a:lnTo>
                  <a:lnTo>
                    <a:pt x="3585972" y="16611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276222" y="3154680"/>
              <a:ext cx="3508375" cy="408940"/>
            </a:xfrm>
            <a:custGeom>
              <a:avLst/>
              <a:gdLst/>
              <a:ahLst/>
              <a:cxnLst/>
              <a:rect l="l" t="t" r="r" b="b"/>
              <a:pathLst>
                <a:path w="3508375" h="408939">
                  <a:moveTo>
                    <a:pt x="3424534" y="217951"/>
                  </a:moveTo>
                  <a:lnTo>
                    <a:pt x="1452537" y="18"/>
                  </a:lnTo>
                  <a:lnTo>
                    <a:pt x="1447800" y="0"/>
                  </a:lnTo>
                  <a:lnTo>
                    <a:pt x="0" y="381000"/>
                  </a:lnTo>
                  <a:lnTo>
                    <a:pt x="6096" y="408432"/>
                  </a:lnTo>
                  <a:lnTo>
                    <a:pt x="1449324" y="28635"/>
                  </a:lnTo>
                  <a:lnTo>
                    <a:pt x="1449324" y="27432"/>
                  </a:lnTo>
                  <a:lnTo>
                    <a:pt x="1453896" y="27432"/>
                  </a:lnTo>
                  <a:lnTo>
                    <a:pt x="1453896" y="27940"/>
                  </a:lnTo>
                  <a:lnTo>
                    <a:pt x="3421434" y="246891"/>
                  </a:lnTo>
                  <a:lnTo>
                    <a:pt x="3424534" y="217951"/>
                  </a:lnTo>
                  <a:close/>
                </a:path>
                <a:path w="3508375" h="408939">
                  <a:moveTo>
                    <a:pt x="1453896" y="27432"/>
                  </a:moveTo>
                  <a:lnTo>
                    <a:pt x="1449324" y="27432"/>
                  </a:lnTo>
                  <a:lnTo>
                    <a:pt x="1452537" y="27789"/>
                  </a:lnTo>
                  <a:lnTo>
                    <a:pt x="1453896" y="27432"/>
                  </a:lnTo>
                  <a:close/>
                </a:path>
                <a:path w="3508375" h="408939">
                  <a:moveTo>
                    <a:pt x="1452537" y="27789"/>
                  </a:moveTo>
                  <a:lnTo>
                    <a:pt x="1449324" y="27432"/>
                  </a:lnTo>
                  <a:lnTo>
                    <a:pt x="1449324" y="28635"/>
                  </a:lnTo>
                  <a:lnTo>
                    <a:pt x="1452537" y="27789"/>
                  </a:lnTo>
                  <a:close/>
                </a:path>
                <a:path w="3508375" h="408939">
                  <a:moveTo>
                    <a:pt x="1453896" y="27940"/>
                  </a:moveTo>
                  <a:lnTo>
                    <a:pt x="1453896" y="27432"/>
                  </a:lnTo>
                  <a:lnTo>
                    <a:pt x="1452537" y="27789"/>
                  </a:lnTo>
                  <a:lnTo>
                    <a:pt x="1453896" y="27940"/>
                  </a:lnTo>
                  <a:close/>
                </a:path>
                <a:path w="3508375" h="408939">
                  <a:moveTo>
                    <a:pt x="3438144" y="268456"/>
                  </a:moveTo>
                  <a:lnTo>
                    <a:pt x="3438144" y="219456"/>
                  </a:lnTo>
                  <a:lnTo>
                    <a:pt x="3435096" y="248412"/>
                  </a:lnTo>
                  <a:lnTo>
                    <a:pt x="3421434" y="246891"/>
                  </a:lnTo>
                  <a:lnTo>
                    <a:pt x="3418332" y="275844"/>
                  </a:lnTo>
                  <a:lnTo>
                    <a:pt x="3438144" y="268456"/>
                  </a:lnTo>
                  <a:close/>
                </a:path>
                <a:path w="3508375" h="408939">
                  <a:moveTo>
                    <a:pt x="3438144" y="219456"/>
                  </a:moveTo>
                  <a:lnTo>
                    <a:pt x="3424534" y="217951"/>
                  </a:lnTo>
                  <a:lnTo>
                    <a:pt x="3421434" y="246891"/>
                  </a:lnTo>
                  <a:lnTo>
                    <a:pt x="3435096" y="248412"/>
                  </a:lnTo>
                  <a:lnTo>
                    <a:pt x="3438144" y="219456"/>
                  </a:lnTo>
                  <a:close/>
                </a:path>
                <a:path w="3508375" h="408939">
                  <a:moveTo>
                    <a:pt x="3508248" y="242316"/>
                  </a:moveTo>
                  <a:lnTo>
                    <a:pt x="3427476" y="190500"/>
                  </a:lnTo>
                  <a:lnTo>
                    <a:pt x="3424534" y="217951"/>
                  </a:lnTo>
                  <a:lnTo>
                    <a:pt x="3438144" y="219456"/>
                  </a:lnTo>
                  <a:lnTo>
                    <a:pt x="3438144" y="268456"/>
                  </a:lnTo>
                  <a:lnTo>
                    <a:pt x="3508248" y="242316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277746" y="3307080"/>
              <a:ext cx="3430904" cy="347980"/>
            </a:xfrm>
            <a:custGeom>
              <a:avLst/>
              <a:gdLst/>
              <a:ahLst/>
              <a:cxnLst/>
              <a:rect l="l" t="t" r="r" b="b"/>
              <a:pathLst>
                <a:path w="3430904" h="347979">
                  <a:moveTo>
                    <a:pt x="3348252" y="290424"/>
                  </a:moveTo>
                  <a:lnTo>
                    <a:pt x="1527048" y="0"/>
                  </a:lnTo>
                  <a:lnTo>
                    <a:pt x="1524000" y="0"/>
                  </a:lnTo>
                  <a:lnTo>
                    <a:pt x="0" y="228600"/>
                  </a:lnTo>
                  <a:lnTo>
                    <a:pt x="3048" y="256032"/>
                  </a:lnTo>
                  <a:lnTo>
                    <a:pt x="1522476" y="28117"/>
                  </a:lnTo>
                  <a:lnTo>
                    <a:pt x="1522476" y="27432"/>
                  </a:lnTo>
                  <a:lnTo>
                    <a:pt x="1527048" y="27432"/>
                  </a:lnTo>
                  <a:lnTo>
                    <a:pt x="1527048" y="28164"/>
                  </a:lnTo>
                  <a:lnTo>
                    <a:pt x="3343602" y="319356"/>
                  </a:lnTo>
                  <a:lnTo>
                    <a:pt x="3348252" y="290424"/>
                  </a:lnTo>
                  <a:close/>
                </a:path>
                <a:path w="3430904" h="347979">
                  <a:moveTo>
                    <a:pt x="1527048" y="27432"/>
                  </a:moveTo>
                  <a:lnTo>
                    <a:pt x="1522476" y="27432"/>
                  </a:lnTo>
                  <a:lnTo>
                    <a:pt x="1524686" y="27786"/>
                  </a:lnTo>
                  <a:lnTo>
                    <a:pt x="1527048" y="27432"/>
                  </a:lnTo>
                  <a:close/>
                </a:path>
                <a:path w="3430904" h="347979">
                  <a:moveTo>
                    <a:pt x="1524686" y="27786"/>
                  </a:moveTo>
                  <a:lnTo>
                    <a:pt x="1522476" y="27432"/>
                  </a:lnTo>
                  <a:lnTo>
                    <a:pt x="1522476" y="28117"/>
                  </a:lnTo>
                  <a:lnTo>
                    <a:pt x="1524686" y="27786"/>
                  </a:lnTo>
                  <a:close/>
                </a:path>
                <a:path w="3430904" h="347979">
                  <a:moveTo>
                    <a:pt x="1527048" y="28164"/>
                  </a:moveTo>
                  <a:lnTo>
                    <a:pt x="1527048" y="27432"/>
                  </a:lnTo>
                  <a:lnTo>
                    <a:pt x="1524686" y="27786"/>
                  </a:lnTo>
                  <a:lnTo>
                    <a:pt x="1527048" y="28164"/>
                  </a:lnTo>
                  <a:close/>
                </a:path>
                <a:path w="3430904" h="347979">
                  <a:moveTo>
                    <a:pt x="3361944" y="340233"/>
                  </a:moveTo>
                  <a:lnTo>
                    <a:pt x="3361944" y="292608"/>
                  </a:lnTo>
                  <a:lnTo>
                    <a:pt x="3357372" y="321564"/>
                  </a:lnTo>
                  <a:lnTo>
                    <a:pt x="3343602" y="319356"/>
                  </a:lnTo>
                  <a:lnTo>
                    <a:pt x="3339084" y="347472"/>
                  </a:lnTo>
                  <a:lnTo>
                    <a:pt x="3361944" y="340233"/>
                  </a:lnTo>
                  <a:close/>
                </a:path>
                <a:path w="3430904" h="347979">
                  <a:moveTo>
                    <a:pt x="3361944" y="292608"/>
                  </a:moveTo>
                  <a:lnTo>
                    <a:pt x="3348252" y="290424"/>
                  </a:lnTo>
                  <a:lnTo>
                    <a:pt x="3343602" y="319356"/>
                  </a:lnTo>
                  <a:lnTo>
                    <a:pt x="3357372" y="321564"/>
                  </a:lnTo>
                  <a:lnTo>
                    <a:pt x="3361944" y="292608"/>
                  </a:lnTo>
                  <a:close/>
                </a:path>
                <a:path w="3430904" h="347979">
                  <a:moveTo>
                    <a:pt x="3430524" y="318516"/>
                  </a:moveTo>
                  <a:lnTo>
                    <a:pt x="3352800" y="262128"/>
                  </a:lnTo>
                  <a:lnTo>
                    <a:pt x="3348252" y="290424"/>
                  </a:lnTo>
                  <a:lnTo>
                    <a:pt x="3361944" y="292608"/>
                  </a:lnTo>
                  <a:lnTo>
                    <a:pt x="3361944" y="340233"/>
                  </a:lnTo>
                  <a:lnTo>
                    <a:pt x="3430524" y="318516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79270" y="3459480"/>
              <a:ext cx="3352800" cy="417830"/>
            </a:xfrm>
            <a:custGeom>
              <a:avLst/>
              <a:gdLst/>
              <a:ahLst/>
              <a:cxnLst/>
              <a:rect l="l" t="t" r="r" b="b"/>
              <a:pathLst>
                <a:path w="3352800" h="417829">
                  <a:moveTo>
                    <a:pt x="3272146" y="361152"/>
                  </a:moveTo>
                  <a:lnTo>
                    <a:pt x="1679448" y="0"/>
                  </a:lnTo>
                  <a:lnTo>
                    <a:pt x="1673352" y="138"/>
                  </a:lnTo>
                  <a:lnTo>
                    <a:pt x="0" y="76200"/>
                  </a:lnTo>
                  <a:lnTo>
                    <a:pt x="0" y="103632"/>
                  </a:lnTo>
                  <a:lnTo>
                    <a:pt x="1673352" y="27570"/>
                  </a:lnTo>
                  <a:lnTo>
                    <a:pt x="1673352" y="27432"/>
                  </a:lnTo>
                  <a:lnTo>
                    <a:pt x="1676400" y="27432"/>
                  </a:lnTo>
                  <a:lnTo>
                    <a:pt x="1676400" y="28126"/>
                  </a:lnTo>
                  <a:lnTo>
                    <a:pt x="3265842" y="390048"/>
                  </a:lnTo>
                  <a:lnTo>
                    <a:pt x="3272146" y="361152"/>
                  </a:lnTo>
                  <a:close/>
                </a:path>
                <a:path w="3352800" h="417829">
                  <a:moveTo>
                    <a:pt x="1673859" y="27547"/>
                  </a:moveTo>
                  <a:lnTo>
                    <a:pt x="1673352" y="27432"/>
                  </a:lnTo>
                  <a:lnTo>
                    <a:pt x="1673352" y="27570"/>
                  </a:lnTo>
                  <a:lnTo>
                    <a:pt x="1673859" y="27547"/>
                  </a:lnTo>
                  <a:close/>
                </a:path>
                <a:path w="3352800" h="417829">
                  <a:moveTo>
                    <a:pt x="1676400" y="28126"/>
                  </a:moveTo>
                  <a:lnTo>
                    <a:pt x="1676400" y="27432"/>
                  </a:lnTo>
                  <a:lnTo>
                    <a:pt x="1673859" y="27547"/>
                  </a:lnTo>
                  <a:lnTo>
                    <a:pt x="1676400" y="28126"/>
                  </a:lnTo>
                  <a:close/>
                </a:path>
                <a:path w="3352800" h="417829">
                  <a:moveTo>
                    <a:pt x="3285744" y="411205"/>
                  </a:moveTo>
                  <a:lnTo>
                    <a:pt x="3285744" y="364236"/>
                  </a:lnTo>
                  <a:lnTo>
                    <a:pt x="3279648" y="393192"/>
                  </a:lnTo>
                  <a:lnTo>
                    <a:pt x="3265842" y="390048"/>
                  </a:lnTo>
                  <a:lnTo>
                    <a:pt x="3259836" y="417576"/>
                  </a:lnTo>
                  <a:lnTo>
                    <a:pt x="3285744" y="411205"/>
                  </a:lnTo>
                  <a:close/>
                </a:path>
                <a:path w="3352800" h="417829">
                  <a:moveTo>
                    <a:pt x="3285744" y="364236"/>
                  </a:moveTo>
                  <a:lnTo>
                    <a:pt x="3272146" y="361152"/>
                  </a:lnTo>
                  <a:lnTo>
                    <a:pt x="3265842" y="390048"/>
                  </a:lnTo>
                  <a:lnTo>
                    <a:pt x="3279648" y="393192"/>
                  </a:lnTo>
                  <a:lnTo>
                    <a:pt x="3285744" y="364236"/>
                  </a:lnTo>
                  <a:close/>
                </a:path>
                <a:path w="3352800" h="417829">
                  <a:moveTo>
                    <a:pt x="3352800" y="394716"/>
                  </a:moveTo>
                  <a:lnTo>
                    <a:pt x="3278124" y="333756"/>
                  </a:lnTo>
                  <a:lnTo>
                    <a:pt x="3272146" y="361152"/>
                  </a:lnTo>
                  <a:lnTo>
                    <a:pt x="3285744" y="364236"/>
                  </a:lnTo>
                  <a:lnTo>
                    <a:pt x="3285744" y="411205"/>
                  </a:lnTo>
                  <a:lnTo>
                    <a:pt x="3352800" y="394716"/>
                  </a:lnTo>
                  <a:close/>
                </a:path>
              </a:pathLst>
            </a:custGeom>
            <a:solidFill>
              <a:srgbClr val="00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279270" y="3535680"/>
              <a:ext cx="3276600" cy="565785"/>
            </a:xfrm>
            <a:custGeom>
              <a:avLst/>
              <a:gdLst/>
              <a:ahLst/>
              <a:cxnLst/>
              <a:rect l="l" t="t" r="r" b="b"/>
              <a:pathLst>
                <a:path w="3276600" h="565785">
                  <a:moveTo>
                    <a:pt x="3198251" y="509924"/>
                  </a:moveTo>
                  <a:lnTo>
                    <a:pt x="1680972" y="76200"/>
                  </a:lnTo>
                  <a:lnTo>
                    <a:pt x="1676400" y="76200"/>
                  </a:lnTo>
                  <a:lnTo>
                    <a:pt x="0" y="0"/>
                  </a:lnTo>
                  <a:lnTo>
                    <a:pt x="0" y="27432"/>
                  </a:lnTo>
                  <a:lnTo>
                    <a:pt x="1676400" y="103632"/>
                  </a:lnTo>
                  <a:lnTo>
                    <a:pt x="1676400" y="104937"/>
                  </a:lnTo>
                  <a:lnTo>
                    <a:pt x="3190298" y="537264"/>
                  </a:lnTo>
                  <a:lnTo>
                    <a:pt x="3198251" y="509924"/>
                  </a:lnTo>
                  <a:close/>
                </a:path>
                <a:path w="3276600" h="565785">
                  <a:moveTo>
                    <a:pt x="1676400" y="104937"/>
                  </a:moveTo>
                  <a:lnTo>
                    <a:pt x="1676400" y="103632"/>
                  </a:lnTo>
                  <a:lnTo>
                    <a:pt x="1671828" y="103632"/>
                  </a:lnTo>
                  <a:lnTo>
                    <a:pt x="1676400" y="104937"/>
                  </a:lnTo>
                  <a:close/>
                </a:path>
                <a:path w="3276600" h="565785">
                  <a:moveTo>
                    <a:pt x="3211068" y="559799"/>
                  </a:moveTo>
                  <a:lnTo>
                    <a:pt x="3211068" y="513588"/>
                  </a:lnTo>
                  <a:lnTo>
                    <a:pt x="3203448" y="541020"/>
                  </a:lnTo>
                  <a:lnTo>
                    <a:pt x="3190298" y="537264"/>
                  </a:lnTo>
                  <a:lnTo>
                    <a:pt x="3182112" y="565404"/>
                  </a:lnTo>
                  <a:lnTo>
                    <a:pt x="3211068" y="559799"/>
                  </a:lnTo>
                  <a:close/>
                </a:path>
                <a:path w="3276600" h="565785">
                  <a:moveTo>
                    <a:pt x="3211068" y="513588"/>
                  </a:moveTo>
                  <a:lnTo>
                    <a:pt x="3198251" y="509924"/>
                  </a:lnTo>
                  <a:lnTo>
                    <a:pt x="3190298" y="537264"/>
                  </a:lnTo>
                  <a:lnTo>
                    <a:pt x="3203448" y="541020"/>
                  </a:lnTo>
                  <a:lnTo>
                    <a:pt x="3211068" y="513588"/>
                  </a:lnTo>
                  <a:close/>
                </a:path>
                <a:path w="3276600" h="565785">
                  <a:moveTo>
                    <a:pt x="3276600" y="547116"/>
                  </a:moveTo>
                  <a:lnTo>
                    <a:pt x="3206496" y="481584"/>
                  </a:lnTo>
                  <a:lnTo>
                    <a:pt x="3198251" y="509924"/>
                  </a:lnTo>
                  <a:lnTo>
                    <a:pt x="3211068" y="513588"/>
                  </a:lnTo>
                  <a:lnTo>
                    <a:pt x="3211068" y="559799"/>
                  </a:lnTo>
                  <a:lnTo>
                    <a:pt x="3276600" y="547116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277746" y="3535680"/>
              <a:ext cx="3202305" cy="784860"/>
            </a:xfrm>
            <a:custGeom>
              <a:avLst/>
              <a:gdLst/>
              <a:ahLst/>
              <a:cxnLst/>
              <a:rect l="l" t="t" r="r" b="b"/>
              <a:pathLst>
                <a:path w="3202304" h="784860">
                  <a:moveTo>
                    <a:pt x="3127333" y="730795"/>
                  </a:moveTo>
                  <a:lnTo>
                    <a:pt x="1834896" y="228600"/>
                  </a:lnTo>
                  <a:lnTo>
                    <a:pt x="1831848" y="228600"/>
                  </a:lnTo>
                  <a:lnTo>
                    <a:pt x="3048" y="0"/>
                  </a:lnTo>
                  <a:lnTo>
                    <a:pt x="0" y="27432"/>
                  </a:lnTo>
                  <a:lnTo>
                    <a:pt x="1828800" y="256032"/>
                  </a:lnTo>
                  <a:lnTo>
                    <a:pt x="1828800" y="257217"/>
                  </a:lnTo>
                  <a:lnTo>
                    <a:pt x="3116493" y="758154"/>
                  </a:lnTo>
                  <a:lnTo>
                    <a:pt x="3127333" y="730795"/>
                  </a:lnTo>
                  <a:close/>
                </a:path>
                <a:path w="3202304" h="784860">
                  <a:moveTo>
                    <a:pt x="1828800" y="257217"/>
                  </a:moveTo>
                  <a:lnTo>
                    <a:pt x="1828800" y="256032"/>
                  </a:lnTo>
                  <a:lnTo>
                    <a:pt x="1825752" y="256032"/>
                  </a:lnTo>
                  <a:lnTo>
                    <a:pt x="1828800" y="257217"/>
                  </a:lnTo>
                  <a:close/>
                </a:path>
                <a:path w="3202304" h="784860">
                  <a:moveTo>
                    <a:pt x="3140964" y="781521"/>
                  </a:moveTo>
                  <a:lnTo>
                    <a:pt x="3140964" y="736092"/>
                  </a:lnTo>
                  <a:lnTo>
                    <a:pt x="3130296" y="763524"/>
                  </a:lnTo>
                  <a:lnTo>
                    <a:pt x="3116493" y="758154"/>
                  </a:lnTo>
                  <a:lnTo>
                    <a:pt x="3105912" y="784860"/>
                  </a:lnTo>
                  <a:lnTo>
                    <a:pt x="3140964" y="781521"/>
                  </a:lnTo>
                  <a:close/>
                </a:path>
                <a:path w="3202304" h="784860">
                  <a:moveTo>
                    <a:pt x="3140964" y="736092"/>
                  </a:moveTo>
                  <a:lnTo>
                    <a:pt x="3127333" y="730795"/>
                  </a:lnTo>
                  <a:lnTo>
                    <a:pt x="3116493" y="758154"/>
                  </a:lnTo>
                  <a:lnTo>
                    <a:pt x="3130296" y="763524"/>
                  </a:lnTo>
                  <a:lnTo>
                    <a:pt x="3140964" y="736092"/>
                  </a:lnTo>
                  <a:close/>
                </a:path>
                <a:path w="3202304" h="784860">
                  <a:moveTo>
                    <a:pt x="3201924" y="775716"/>
                  </a:moveTo>
                  <a:lnTo>
                    <a:pt x="3137916" y="704088"/>
                  </a:lnTo>
                  <a:lnTo>
                    <a:pt x="3127333" y="730795"/>
                  </a:lnTo>
                  <a:lnTo>
                    <a:pt x="3140964" y="736092"/>
                  </a:lnTo>
                  <a:lnTo>
                    <a:pt x="3140964" y="781521"/>
                  </a:lnTo>
                  <a:lnTo>
                    <a:pt x="3201924" y="775716"/>
                  </a:lnTo>
                  <a:close/>
                </a:path>
              </a:pathLst>
            </a:custGeom>
            <a:solidFill>
              <a:srgbClr val="0098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276222" y="3535680"/>
              <a:ext cx="3127375" cy="1004569"/>
            </a:xfrm>
            <a:custGeom>
              <a:avLst/>
              <a:gdLst/>
              <a:ahLst/>
              <a:cxnLst/>
              <a:rect l="l" t="t" r="r" b="b"/>
              <a:pathLst>
                <a:path w="3127375" h="1004570">
                  <a:moveTo>
                    <a:pt x="3056534" y="953719"/>
                  </a:moveTo>
                  <a:lnTo>
                    <a:pt x="1914144" y="382524"/>
                  </a:lnTo>
                  <a:lnTo>
                    <a:pt x="1912620" y="381000"/>
                  </a:lnTo>
                  <a:lnTo>
                    <a:pt x="1911096" y="381000"/>
                  </a:lnTo>
                  <a:lnTo>
                    <a:pt x="6096" y="0"/>
                  </a:lnTo>
                  <a:lnTo>
                    <a:pt x="0" y="27432"/>
                  </a:lnTo>
                  <a:lnTo>
                    <a:pt x="1901952" y="407822"/>
                  </a:lnTo>
                  <a:lnTo>
                    <a:pt x="1901952" y="406908"/>
                  </a:lnTo>
                  <a:lnTo>
                    <a:pt x="3044342" y="978103"/>
                  </a:lnTo>
                  <a:lnTo>
                    <a:pt x="3056534" y="953719"/>
                  </a:lnTo>
                  <a:close/>
                </a:path>
                <a:path w="3127375" h="1004570">
                  <a:moveTo>
                    <a:pt x="1905000" y="408432"/>
                  </a:moveTo>
                  <a:lnTo>
                    <a:pt x="1901952" y="406908"/>
                  </a:lnTo>
                  <a:lnTo>
                    <a:pt x="1901952" y="407822"/>
                  </a:lnTo>
                  <a:lnTo>
                    <a:pt x="1905000" y="408432"/>
                  </a:lnTo>
                  <a:close/>
                </a:path>
                <a:path w="3127375" h="1004570">
                  <a:moveTo>
                    <a:pt x="3069336" y="1004316"/>
                  </a:moveTo>
                  <a:lnTo>
                    <a:pt x="3069336" y="960120"/>
                  </a:lnTo>
                  <a:lnTo>
                    <a:pt x="3057144" y="984504"/>
                  </a:lnTo>
                  <a:lnTo>
                    <a:pt x="3044342" y="978103"/>
                  </a:lnTo>
                  <a:lnTo>
                    <a:pt x="3031236" y="1004316"/>
                  </a:lnTo>
                  <a:lnTo>
                    <a:pt x="3069336" y="1004316"/>
                  </a:lnTo>
                  <a:close/>
                </a:path>
                <a:path w="3127375" h="1004570">
                  <a:moveTo>
                    <a:pt x="3069336" y="960120"/>
                  </a:moveTo>
                  <a:lnTo>
                    <a:pt x="3056534" y="953719"/>
                  </a:lnTo>
                  <a:lnTo>
                    <a:pt x="3044342" y="978103"/>
                  </a:lnTo>
                  <a:lnTo>
                    <a:pt x="3057144" y="984504"/>
                  </a:lnTo>
                  <a:lnTo>
                    <a:pt x="3069336" y="960120"/>
                  </a:lnTo>
                  <a:close/>
                </a:path>
                <a:path w="3127375" h="1004570">
                  <a:moveTo>
                    <a:pt x="3127248" y="1004316"/>
                  </a:moveTo>
                  <a:lnTo>
                    <a:pt x="3069336" y="928116"/>
                  </a:lnTo>
                  <a:lnTo>
                    <a:pt x="3056534" y="953719"/>
                  </a:lnTo>
                  <a:lnTo>
                    <a:pt x="3069336" y="960120"/>
                  </a:lnTo>
                  <a:lnTo>
                    <a:pt x="3069336" y="1004316"/>
                  </a:lnTo>
                  <a:lnTo>
                    <a:pt x="3127248" y="1004316"/>
                  </a:lnTo>
                  <a:close/>
                </a:path>
              </a:pathLst>
            </a:custGeom>
            <a:solidFill>
              <a:srgbClr val="6500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51069" y="2711195"/>
              <a:ext cx="762000" cy="2209800"/>
            </a:xfrm>
            <a:custGeom>
              <a:avLst/>
              <a:gdLst/>
              <a:ahLst/>
              <a:cxnLst/>
              <a:rect l="l" t="t" r="r" b="b"/>
              <a:pathLst>
                <a:path w="762000" h="2209800">
                  <a:moveTo>
                    <a:pt x="0" y="2209799"/>
                  </a:moveTo>
                  <a:lnTo>
                    <a:pt x="761999" y="0"/>
                  </a:lnTo>
                </a:path>
              </a:pathLst>
            </a:custGeom>
            <a:ln w="38099">
              <a:solidFill>
                <a:srgbClr val="A400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117470" y="3015995"/>
              <a:ext cx="609600" cy="0"/>
            </a:xfrm>
            <a:custGeom>
              <a:avLst/>
              <a:gdLst/>
              <a:ahLst/>
              <a:cxnLst/>
              <a:rect l="l" t="t" r="r" b="b"/>
              <a:pathLst>
                <a:path w="609600">
                  <a:moveTo>
                    <a:pt x="6095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FF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812670" y="3244595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13715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6500CC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933066" y="3144011"/>
              <a:ext cx="32384" cy="177165"/>
            </a:xfrm>
            <a:custGeom>
              <a:avLst/>
              <a:gdLst/>
              <a:ahLst/>
              <a:cxnLst/>
              <a:rect l="l" t="t" r="r" b="b"/>
              <a:pathLst>
                <a:path w="32385" h="177164">
                  <a:moveTo>
                    <a:pt x="0" y="0"/>
                  </a:moveTo>
                  <a:lnTo>
                    <a:pt x="13358" y="21621"/>
                  </a:lnTo>
                  <a:lnTo>
                    <a:pt x="23431" y="44957"/>
                  </a:lnTo>
                  <a:lnTo>
                    <a:pt x="29789" y="69437"/>
                  </a:lnTo>
                  <a:lnTo>
                    <a:pt x="32003" y="94487"/>
                  </a:lnTo>
                  <a:lnTo>
                    <a:pt x="30551" y="116133"/>
                  </a:lnTo>
                  <a:lnTo>
                    <a:pt x="26098" y="137350"/>
                  </a:lnTo>
                  <a:lnTo>
                    <a:pt x="18502" y="157710"/>
                  </a:lnTo>
                  <a:lnTo>
                    <a:pt x="7619" y="176783"/>
                  </a:lnTo>
                </a:path>
              </a:pathLst>
            </a:custGeom>
            <a:ln w="28574">
              <a:solidFill>
                <a:srgbClr val="6500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018415" y="3058158"/>
            <a:ext cx="299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6500CC"/>
                </a:solidFill>
                <a:latin typeface="Arial"/>
                <a:cs typeface="Arial"/>
              </a:rPr>
              <a:t>v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05212" y="4871718"/>
            <a:ext cx="2705735" cy="786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Cause </a:t>
            </a:r>
            <a:r>
              <a:rPr sz="2000" b="1" spc="-10" dirty="0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sz="2000" b="1" spc="-4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Dispersion: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55025" y="5786117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5025" y="6167117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38132" y="630732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v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688469" y="61264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193423" y="5801357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70614" y="5967473"/>
            <a:ext cx="472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0099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1800" b="1" spc="142" baseline="-23148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93425" y="6182357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76531" y="6322565"/>
            <a:ext cx="85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26869" y="61401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119515" y="5953757"/>
            <a:ext cx="2172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726564" algn="l"/>
              </a:tabLst>
            </a:pPr>
            <a:r>
              <a:rPr sz="1800" b="1" spc="30" dirty="0">
                <a:solidFill>
                  <a:srgbClr val="0099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sz="1800" b="1" spc="225" baseline="-23148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	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70815" y="5584949"/>
            <a:ext cx="4421505" cy="112585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865505">
              <a:lnSpc>
                <a:spcPct val="100000"/>
              </a:lnSpc>
              <a:spcBef>
                <a:spcPts val="1190"/>
              </a:spcBef>
              <a:tabLst>
                <a:tab pos="2600960" algn="l"/>
              </a:tabLst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Since  </a:t>
            </a:r>
            <a:r>
              <a:rPr sz="1800" b="1" spc="30" dirty="0">
                <a:solidFill>
                  <a:srgbClr val="CC32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3200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&gt;</a:t>
            </a:r>
            <a:r>
              <a:rPr sz="1800" b="1" spc="13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CC32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232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,	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3200"/>
                </a:solidFill>
                <a:latin typeface="Arial"/>
                <a:cs typeface="Arial"/>
              </a:rPr>
              <a:t>r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&gt;</a:t>
            </a:r>
            <a:r>
              <a:rPr sz="1800" b="1" spc="-18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endParaRPr sz="1800" baseline="-23148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So,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colours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are refracted at different  angles and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hence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get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separated.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 rot="1140000">
            <a:off x="7989024" y="3146718"/>
            <a:ext cx="25098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 rot="1140000">
            <a:off x="7910215" y="3380221"/>
            <a:ext cx="2578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 rot="1140000">
            <a:off x="7825483" y="3606650"/>
            <a:ext cx="24480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 rot="1140000">
            <a:off x="7748671" y="3841993"/>
            <a:ext cx="2578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007F00"/>
                </a:solidFill>
                <a:latin typeface="Arial"/>
                <a:cs typeface="Arial"/>
              </a:rPr>
              <a:t>G</a:t>
            </a:r>
            <a:endParaRPr sz="1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 rot="1140000">
            <a:off x="7665935" y="4070262"/>
            <a:ext cx="25098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 rot="1140000">
            <a:off x="7562535" y="4285571"/>
            <a:ext cx="21108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65CCFF"/>
                </a:solidFill>
                <a:latin typeface="Arial"/>
                <a:cs typeface="Arial"/>
              </a:rPr>
              <a:t>I</a:t>
            </a:r>
            <a:endParaRPr sz="1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 rot="1140000">
            <a:off x="7502395" y="4530194"/>
            <a:ext cx="24480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600" b="1" spc="-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endParaRPr sz="1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025014" y="4886957"/>
            <a:ext cx="786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Screen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689482" y="3278123"/>
            <a:ext cx="1256030" cy="619125"/>
          </a:xfrm>
          <a:custGeom>
            <a:avLst/>
            <a:gdLst/>
            <a:ahLst/>
            <a:cxnLst/>
            <a:rect l="l" t="t" r="r" b="b"/>
            <a:pathLst>
              <a:path w="1256029" h="619125">
                <a:moveTo>
                  <a:pt x="0" y="0"/>
                </a:moveTo>
                <a:lnTo>
                  <a:pt x="1255775" y="618743"/>
                </a:lnTo>
              </a:path>
            </a:pathLst>
          </a:custGeom>
          <a:ln w="28574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443616" y="29667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5212" y="452119"/>
            <a:ext cx="74682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Dispersion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can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also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be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explained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on the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basis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Cauchy’s</a:t>
            </a:r>
            <a:r>
              <a:rPr sz="1800" b="1" spc="2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equation.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24415" y="833119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45669" y="1187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99016" y="1150111"/>
            <a:ext cx="287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="1" spc="-7" baseline="-15432" dirty="0">
                <a:solidFill>
                  <a:srgbClr val="CC3200"/>
                </a:solidFill>
                <a:latin typeface="Arial"/>
                <a:cs typeface="Arial"/>
              </a:rPr>
              <a:t>λ</a:t>
            </a:r>
            <a:r>
              <a:rPr sz="1200" b="1" spc="-5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6416" y="8483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07669" y="12009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61016" y="1165351"/>
            <a:ext cx="287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="1" spc="-7" baseline="-15432" dirty="0">
                <a:solidFill>
                  <a:srgbClr val="CC3200"/>
                </a:solidFill>
                <a:latin typeface="Arial"/>
                <a:cs typeface="Arial"/>
              </a:rPr>
              <a:t>λ</a:t>
            </a:r>
            <a:r>
              <a:rPr sz="1200" b="1" spc="-5" dirty="0">
                <a:solidFill>
                  <a:srgbClr val="CC320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3812" y="1061719"/>
            <a:ext cx="1530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7385" algn="l"/>
                <a:tab pos="1383665" algn="l"/>
              </a:tabLst>
            </a:pPr>
            <a:r>
              <a:rPr sz="1800" b="1" spc="60" dirty="0">
                <a:solidFill>
                  <a:srgbClr val="CC3200"/>
                </a:solidFill>
                <a:latin typeface="Arial"/>
                <a:cs typeface="Arial"/>
              </a:rPr>
              <a:t>µ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a	+	+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4616" y="1061719"/>
            <a:ext cx="5219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(where a,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b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c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are constants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for the</a:t>
            </a:r>
            <a:r>
              <a:rPr sz="1800" b="1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material)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6012" y="1595119"/>
            <a:ext cx="8474710" cy="457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865">
              <a:lnSpc>
                <a:spcPct val="100000"/>
              </a:lnSpc>
              <a:spcBef>
                <a:spcPts val="100"/>
              </a:spcBef>
              <a:tabLst>
                <a:tab pos="927735" algn="l"/>
                <a:tab pos="1526540" algn="l"/>
                <a:tab pos="2155825" algn="l"/>
              </a:tabLst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Since	λ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v  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&lt;	λ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247" baseline="-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	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&gt;</a:t>
            </a:r>
            <a:r>
              <a:rPr sz="1800" b="1" spc="9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  <a:p>
            <a:pPr marL="189865" marR="6159500">
              <a:lnSpc>
                <a:spcPct val="200000"/>
              </a:lnSpc>
              <a:spcBef>
                <a:spcPts val="10"/>
              </a:spcBef>
              <a:tabLst>
                <a:tab pos="763270" algn="l"/>
                <a:tab pos="1563370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But	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δ = A </a:t>
            </a:r>
            <a:r>
              <a:rPr sz="1800" b="1" spc="30" dirty="0">
                <a:solidFill>
                  <a:srgbClr val="CC00FF"/>
                </a:solidFill>
                <a:latin typeface="Arial"/>
                <a:cs typeface="Arial"/>
              </a:rPr>
              <a:t>(µ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–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1) 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Therefore,	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δ</a:t>
            </a:r>
            <a:r>
              <a:rPr sz="1800" b="1" spc="-15" baseline="-23148" dirty="0">
                <a:solidFill>
                  <a:srgbClr val="006500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&gt;</a:t>
            </a:r>
            <a:r>
              <a:rPr sz="1800" b="1" spc="-7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Arial"/>
              <a:cs typeface="Arial"/>
            </a:endParaRPr>
          </a:p>
          <a:p>
            <a:pPr marL="189865" marR="1380490">
              <a:lnSpc>
                <a:spcPct val="100000"/>
              </a:lnSpc>
            </a:pP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So,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colours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get separated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different angles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deviation. 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Violet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most deviated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Red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least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deviated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Angular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Dispersion:</a:t>
            </a:r>
            <a:endParaRPr sz="2000">
              <a:latin typeface="Arial"/>
              <a:cs typeface="Arial"/>
            </a:endParaRPr>
          </a:p>
          <a:p>
            <a:pPr marL="381000" marR="819785" indent="-343535">
              <a:lnSpc>
                <a:spcPct val="100600"/>
              </a:lnSpc>
              <a:spcBef>
                <a:spcPts val="1195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difference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 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deviations suffered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by two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colours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passing  through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prism gives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angular dispersion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those colours.</a:t>
            </a:r>
            <a:endParaRPr sz="1800">
              <a:latin typeface="Arial"/>
              <a:cs typeface="Arial"/>
            </a:endParaRPr>
          </a:p>
          <a:p>
            <a:pPr marL="380365" marR="70485" indent="-342900">
              <a:lnSpc>
                <a:spcPct val="100600"/>
              </a:lnSpc>
              <a:spcBef>
                <a:spcPts val="1065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angle between the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emergent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rays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any 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two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colours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called angular  dispersion between those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colours.</a:t>
            </a:r>
            <a:endParaRPr sz="1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It is the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rate of change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deviation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wavelength.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(Φ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= dδ /</a:t>
            </a:r>
            <a:r>
              <a:rPr sz="1800" b="1" spc="-2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dλ)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6" y="6395717"/>
            <a:ext cx="199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726564" algn="l"/>
              </a:tabLst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Φ =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225" baseline="-23148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9900FF"/>
                </a:solidFill>
                <a:latin typeface="Arial"/>
                <a:cs typeface="Arial"/>
              </a:rPr>
              <a:t>r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5469" y="6368795"/>
            <a:ext cx="1717675" cy="394970"/>
          </a:xfrm>
          <a:prstGeom prst="rect">
            <a:avLst/>
          </a:prstGeom>
          <a:solidFill>
            <a:srgbClr val="FFCCCC"/>
          </a:solidFill>
          <a:ln w="28574">
            <a:solidFill>
              <a:srgbClr val="CC32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Φ = </a:t>
            </a:r>
            <a:r>
              <a:rPr sz="1800" b="1" spc="15" dirty="0">
                <a:solidFill>
                  <a:srgbClr val="CC3200"/>
                </a:solidFill>
                <a:latin typeface="Arial"/>
                <a:cs typeface="Arial"/>
              </a:rPr>
              <a:t>(µ</a:t>
            </a:r>
            <a:r>
              <a:rPr sz="1800" b="1" spc="22" baseline="-23148" dirty="0">
                <a:solidFill>
                  <a:srgbClr val="CC3200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– </a:t>
            </a:r>
            <a:r>
              <a:rPr sz="1800" b="1" spc="20" dirty="0">
                <a:solidFill>
                  <a:srgbClr val="CC32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20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r>
              <a:rPr sz="1800" b="1" spc="-26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50595"/>
            <a:ext cx="2227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FF00FF"/>
                </a:solidFill>
              </a:rPr>
              <a:t>Dispersive</a:t>
            </a:r>
            <a:r>
              <a:rPr sz="2000" spc="-55" dirty="0">
                <a:solidFill>
                  <a:srgbClr val="FF00FF"/>
                </a:solidFill>
              </a:rPr>
              <a:t> </a:t>
            </a:r>
            <a:r>
              <a:rPr sz="2000" spc="-5" dirty="0">
                <a:solidFill>
                  <a:srgbClr val="FF00FF"/>
                </a:solidFill>
              </a:rPr>
              <a:t>Power: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1005212" y="756919"/>
            <a:ext cx="8448040" cy="12630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dispersive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power of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material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of a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prism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any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two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colours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defined  as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ratio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angular dispersion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those </a:t>
            </a:r>
            <a:r>
              <a:rPr sz="1800" b="1" spc="5" dirty="0">
                <a:solidFill>
                  <a:srgbClr val="CC0000"/>
                </a:solidFill>
                <a:latin typeface="Arial"/>
                <a:cs typeface="Arial"/>
              </a:rPr>
              <a:t>two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colours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to the 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mean 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deviation produced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by the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 prism.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It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may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also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be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defined as dispersion per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unit</a:t>
            </a:r>
            <a:r>
              <a:rPr sz="1800" b="1" spc="1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deviation.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4817" y="2219959"/>
            <a:ext cx="415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ω</a:t>
            </a:r>
            <a:r>
              <a:rPr sz="1800" b="1" spc="-9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45669" y="24063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24416" y="2433318"/>
            <a:ext cx="164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8816" y="2280918"/>
            <a:ext cx="4271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23029" algn="l"/>
              </a:tabLst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where δ is the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mean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deviation</a:t>
            </a:r>
            <a:r>
              <a:rPr sz="1800" b="1" spc="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and	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δ</a:t>
            </a:r>
            <a:r>
              <a:rPr sz="1800" b="1" spc="-9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9019" y="2052318"/>
            <a:ext cx="6104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371465" algn="l"/>
              </a:tabLst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Φ	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6500CC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+</a:t>
            </a:r>
            <a:r>
              <a:rPr sz="1800" b="1" spc="-229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55869" y="2406395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19049">
            <a:solidFill>
              <a:srgbClr val="65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0017" y="2890518"/>
            <a:ext cx="1101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7865" algn="l"/>
              </a:tabLst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Also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ω</a:t>
            </a:r>
            <a:r>
              <a:rPr sz="1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3821" y="2677158"/>
            <a:ext cx="699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2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δ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26669" y="3029711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834016" y="3058158"/>
            <a:ext cx="164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77016" y="2876802"/>
            <a:ext cx="835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3070" algn="l"/>
              </a:tabLst>
            </a:pP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ω</a:t>
            </a:r>
            <a:r>
              <a:rPr sz="1800" b="1" spc="-9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70818" y="2661918"/>
            <a:ext cx="1137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20" dirty="0">
                <a:solidFill>
                  <a:srgbClr val="006500"/>
                </a:solidFill>
                <a:latin typeface="Arial"/>
                <a:cs typeface="Arial"/>
              </a:rPr>
              <a:t>(µ</a:t>
            </a:r>
            <a:r>
              <a:rPr sz="1800" b="1" spc="30" baseline="-23148" dirty="0">
                <a:solidFill>
                  <a:srgbClr val="006500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– </a:t>
            </a:r>
            <a:r>
              <a:rPr sz="1800" b="1" spc="20" dirty="0">
                <a:solidFill>
                  <a:srgbClr val="0065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20" dirty="0">
                <a:solidFill>
                  <a:srgbClr val="006500"/>
                </a:solidFill>
                <a:latin typeface="Arial"/>
                <a:cs typeface="Arial"/>
              </a:rPr>
              <a:t>)</a:t>
            </a:r>
            <a:r>
              <a:rPr sz="1800" b="1" spc="7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93669" y="3015995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2999" y="0"/>
                </a:lnTo>
              </a:path>
            </a:pathLst>
          </a:custGeom>
          <a:ln w="1904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720215" y="2905758"/>
            <a:ext cx="835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3070" algn="l"/>
              </a:tabLst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ω</a:t>
            </a:r>
            <a:r>
              <a:rPr sz="1800" b="1" spc="-9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85416" y="2433318"/>
            <a:ext cx="90551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865">
              <a:lnSpc>
                <a:spcPts val="1980"/>
              </a:lnSpc>
              <a:spcBef>
                <a:spcPts val="100"/>
              </a:spcBef>
            </a:pP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ts val="1980"/>
              </a:lnSpc>
            </a:pPr>
            <a:r>
              <a:rPr sz="1800" b="1" spc="20" dirty="0">
                <a:solidFill>
                  <a:srgbClr val="FF6500"/>
                </a:solidFill>
                <a:latin typeface="Arial"/>
                <a:cs typeface="Arial"/>
              </a:rPr>
              <a:t>(µ</a:t>
            </a:r>
            <a:r>
              <a:rPr sz="1800" b="1" spc="30" baseline="-23148" dirty="0">
                <a:solidFill>
                  <a:srgbClr val="FF6500"/>
                </a:solidFill>
                <a:latin typeface="Arial"/>
                <a:cs typeface="Arial"/>
              </a:rPr>
              <a:t>v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–</a:t>
            </a:r>
            <a:r>
              <a:rPr sz="1800" b="1" spc="5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FF65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20" dirty="0">
                <a:solidFill>
                  <a:srgbClr val="FF65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708269" y="3015995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1904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234315" y="2981958"/>
            <a:ext cx="3372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564765" algn="l"/>
              </a:tabLst>
            </a:pPr>
            <a:r>
              <a:rPr sz="1800" b="1" spc="25" dirty="0">
                <a:solidFill>
                  <a:srgbClr val="006500"/>
                </a:solidFill>
                <a:latin typeface="Arial"/>
                <a:cs typeface="Arial"/>
              </a:rPr>
              <a:t>(µ</a:t>
            </a:r>
            <a:r>
              <a:rPr sz="1800" b="1" spc="37" baseline="-23148" dirty="0">
                <a:solidFill>
                  <a:srgbClr val="006500"/>
                </a:solidFill>
                <a:latin typeface="Arial"/>
                <a:cs typeface="Arial"/>
              </a:rPr>
              <a:t>y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–</a:t>
            </a:r>
            <a:r>
              <a:rPr sz="1800" b="1" spc="10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1)</a:t>
            </a:r>
            <a:r>
              <a:rPr sz="1800" b="1" spc="2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A	</a:t>
            </a:r>
            <a:r>
              <a:rPr sz="1800" b="1" spc="25" dirty="0">
                <a:solidFill>
                  <a:srgbClr val="FF6500"/>
                </a:solidFill>
                <a:latin typeface="Arial"/>
                <a:cs typeface="Arial"/>
              </a:rPr>
              <a:t>(µ</a:t>
            </a:r>
            <a:r>
              <a:rPr sz="1800" b="1" spc="37" baseline="-23148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–</a:t>
            </a:r>
            <a:r>
              <a:rPr sz="1800" b="1" spc="3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1)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5212" y="3346194"/>
            <a:ext cx="8279765" cy="3733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Scattering of Light </a:t>
            </a:r>
            <a:r>
              <a:rPr sz="2000" b="1" u="heavy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–</a:t>
            </a:r>
            <a:r>
              <a:rPr sz="2000" b="1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Blue colour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10" dirty="0">
                <a:solidFill>
                  <a:srgbClr val="650032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of 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the </a:t>
            </a:r>
            <a:r>
              <a:rPr sz="2000" b="1" u="heavy" spc="5" dirty="0">
                <a:solidFill>
                  <a:srgbClr val="650032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sky </a:t>
            </a:r>
            <a:r>
              <a:rPr sz="2000" b="1" u="heavy" dirty="0">
                <a:solidFill>
                  <a:srgbClr val="650032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and </a:t>
            </a:r>
            <a:r>
              <a:rPr sz="2000" b="1" u="heavy" spc="-5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Reddish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appearance </a:t>
            </a:r>
            <a:r>
              <a:rPr sz="2000" b="1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of </a:t>
            </a:r>
            <a:r>
              <a:rPr sz="2000" b="1" u="heavy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the 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Sun </a:t>
            </a:r>
            <a:r>
              <a:rPr sz="2000" b="1" u="heavy" spc="-10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at 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Sun-rise and</a:t>
            </a:r>
            <a:r>
              <a:rPr sz="2000" b="1" u="heavy" spc="-40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5" dirty="0">
                <a:solidFill>
                  <a:srgbClr val="650032"/>
                </a:solidFill>
                <a:uFill>
                  <a:solidFill>
                    <a:srgbClr val="650032"/>
                  </a:solidFill>
                </a:uFill>
                <a:latin typeface="Arial"/>
                <a:cs typeface="Arial"/>
              </a:rPr>
              <a:t>Sun-set:</a:t>
            </a:r>
            <a:endParaRPr sz="2000">
              <a:latin typeface="Arial"/>
              <a:cs typeface="Arial"/>
            </a:endParaRPr>
          </a:p>
          <a:p>
            <a:pPr marL="88265" marR="313055">
              <a:lnSpc>
                <a:spcPct val="100200"/>
              </a:lnSpc>
              <a:spcBef>
                <a:spcPts val="1225"/>
              </a:spcBef>
            </a:pPr>
            <a:r>
              <a:rPr sz="1600" b="1" spc="-10" dirty="0">
                <a:solidFill>
                  <a:srgbClr val="CC6500"/>
                </a:solidFill>
                <a:latin typeface="Arial"/>
                <a:cs typeface="Arial"/>
              </a:rPr>
              <a:t>The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molecules of the atmosphere and other particles that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are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smaller than the  longest wavelength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of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visible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light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are more effective in scattering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light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of shorter  wavelengths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than light of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longer wavelengths. </a:t>
            </a:r>
            <a:r>
              <a:rPr sz="1600" b="1" spc="-10" dirty="0">
                <a:solidFill>
                  <a:srgbClr val="CC6500"/>
                </a:solidFill>
                <a:latin typeface="Arial"/>
                <a:cs typeface="Arial"/>
              </a:rPr>
              <a:t>The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amount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of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scattering is 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inversely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proportional to the fourth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power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of 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the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wavelength. (Rayleigh</a:t>
            </a:r>
            <a:r>
              <a:rPr sz="1600" b="1" spc="110" dirty="0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Effect)</a:t>
            </a:r>
            <a:endParaRPr sz="1600">
              <a:latin typeface="Arial"/>
              <a:cs typeface="Arial"/>
            </a:endParaRPr>
          </a:p>
          <a:p>
            <a:pPr marL="88265" marR="26034">
              <a:lnSpc>
                <a:spcPct val="100200"/>
              </a:lnSpc>
              <a:spcBef>
                <a:spcPts val="70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Light from the Sun near the horizon passes through a greater distance in the Earth’s  atmosphere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than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does the light received 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when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Sun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is overhead.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The 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correspondingly greater scattering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short wavelengths accounts for the reddish  appearance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the Sun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at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rising and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at</a:t>
            </a:r>
            <a:r>
              <a:rPr sz="16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setting.</a:t>
            </a:r>
            <a:endParaRPr sz="1600">
              <a:latin typeface="Arial"/>
              <a:cs typeface="Arial"/>
            </a:endParaRPr>
          </a:p>
          <a:p>
            <a:pPr marL="88265" marR="316865">
              <a:lnSpc>
                <a:spcPct val="100000"/>
              </a:lnSpc>
              <a:spcBef>
                <a:spcPts val="1310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When looking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at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sky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in a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direction </a:t>
            </a:r>
            <a:r>
              <a:rPr sz="1600" b="1" spc="5" dirty="0">
                <a:solidFill>
                  <a:srgbClr val="0000FF"/>
                </a:solidFill>
                <a:latin typeface="Arial"/>
                <a:cs typeface="Arial"/>
              </a:rPr>
              <a:t>away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from the Sun, </a:t>
            </a:r>
            <a:r>
              <a:rPr sz="1600" b="1" spc="15" dirty="0">
                <a:solidFill>
                  <a:srgbClr val="0000FF"/>
                </a:solidFill>
                <a:latin typeface="Arial"/>
                <a:cs typeface="Arial"/>
              </a:rPr>
              <a:t>we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receive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scattered  sunlight in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which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short wavelengths predominate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giving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sky its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characteristic  bluish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colour.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8385" y="410908"/>
            <a:ext cx="8715375" cy="5057775"/>
            <a:chOff x="988385" y="410908"/>
            <a:chExt cx="8715375" cy="5057775"/>
          </a:xfrm>
        </p:grpSpPr>
        <p:sp>
          <p:nvSpPr>
            <p:cNvPr id="3" name="object 3"/>
            <p:cNvSpPr/>
            <p:nvPr/>
          </p:nvSpPr>
          <p:spPr>
            <a:xfrm>
              <a:off x="7116958" y="2406395"/>
              <a:ext cx="114300" cy="1447800"/>
            </a:xfrm>
            <a:custGeom>
              <a:avLst/>
              <a:gdLst/>
              <a:ahLst/>
              <a:cxnLst/>
              <a:rect l="l" t="t" r="r" b="b"/>
              <a:pathLst>
                <a:path w="114300" h="1447800">
                  <a:moveTo>
                    <a:pt x="114300" y="1333500"/>
                  </a:moveTo>
                  <a:lnTo>
                    <a:pt x="0" y="1333500"/>
                  </a:lnTo>
                  <a:lnTo>
                    <a:pt x="38100" y="1408697"/>
                  </a:lnTo>
                  <a:lnTo>
                    <a:pt x="38100" y="1351788"/>
                  </a:lnTo>
                  <a:lnTo>
                    <a:pt x="76200" y="1351788"/>
                  </a:lnTo>
                  <a:lnTo>
                    <a:pt x="76200" y="1410729"/>
                  </a:lnTo>
                  <a:lnTo>
                    <a:pt x="114300" y="1333500"/>
                  </a:lnTo>
                  <a:close/>
                </a:path>
                <a:path w="114300" h="1447800">
                  <a:moveTo>
                    <a:pt x="76200" y="1333500"/>
                  </a:moveTo>
                  <a:lnTo>
                    <a:pt x="76200" y="0"/>
                  </a:lnTo>
                  <a:lnTo>
                    <a:pt x="38100" y="0"/>
                  </a:lnTo>
                  <a:lnTo>
                    <a:pt x="38100" y="1333500"/>
                  </a:lnTo>
                  <a:lnTo>
                    <a:pt x="76200" y="1333500"/>
                  </a:lnTo>
                  <a:close/>
                </a:path>
                <a:path w="114300" h="1447800">
                  <a:moveTo>
                    <a:pt x="76200" y="1410729"/>
                  </a:moveTo>
                  <a:lnTo>
                    <a:pt x="76200" y="1351788"/>
                  </a:lnTo>
                  <a:lnTo>
                    <a:pt x="38100" y="1351788"/>
                  </a:lnTo>
                  <a:lnTo>
                    <a:pt x="38100" y="1408697"/>
                  </a:lnTo>
                  <a:lnTo>
                    <a:pt x="57912" y="1447800"/>
                  </a:lnTo>
                  <a:lnTo>
                    <a:pt x="76200" y="141072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17869" y="425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1906523"/>
                  </a:moveTo>
                  <a:lnTo>
                    <a:pt x="304486" y="1853577"/>
                  </a:lnTo>
                  <a:lnTo>
                    <a:pt x="303555" y="1800853"/>
                  </a:lnTo>
                  <a:lnTo>
                    <a:pt x="302025" y="1748345"/>
                  </a:lnTo>
                  <a:lnTo>
                    <a:pt x="299911" y="1696046"/>
                  </a:lnTo>
                  <a:lnTo>
                    <a:pt x="297231" y="1643952"/>
                  </a:lnTo>
                  <a:lnTo>
                    <a:pt x="294001" y="1592055"/>
                  </a:lnTo>
                  <a:lnTo>
                    <a:pt x="290238" y="1540351"/>
                  </a:lnTo>
                  <a:lnTo>
                    <a:pt x="285958" y="1488832"/>
                  </a:lnTo>
                  <a:lnTo>
                    <a:pt x="281178" y="1437494"/>
                  </a:lnTo>
                  <a:lnTo>
                    <a:pt x="275915" y="1386329"/>
                  </a:lnTo>
                  <a:lnTo>
                    <a:pt x="270185" y="1335333"/>
                  </a:lnTo>
                  <a:lnTo>
                    <a:pt x="264005" y="1284498"/>
                  </a:lnTo>
                  <a:lnTo>
                    <a:pt x="257393" y="1233820"/>
                  </a:lnTo>
                  <a:lnTo>
                    <a:pt x="250363" y="1183291"/>
                  </a:lnTo>
                  <a:lnTo>
                    <a:pt x="242934" y="1132906"/>
                  </a:lnTo>
                  <a:lnTo>
                    <a:pt x="235121" y="1082660"/>
                  </a:lnTo>
                  <a:lnTo>
                    <a:pt x="226941" y="1032545"/>
                  </a:lnTo>
                  <a:lnTo>
                    <a:pt x="218412" y="982556"/>
                  </a:lnTo>
                  <a:lnTo>
                    <a:pt x="209549" y="932687"/>
                  </a:lnTo>
                  <a:lnTo>
                    <a:pt x="200370" y="882933"/>
                  </a:lnTo>
                  <a:lnTo>
                    <a:pt x="190891" y="833286"/>
                  </a:lnTo>
                  <a:lnTo>
                    <a:pt x="181129" y="783741"/>
                  </a:lnTo>
                  <a:lnTo>
                    <a:pt x="171100" y="734292"/>
                  </a:lnTo>
                  <a:lnTo>
                    <a:pt x="160820" y="684934"/>
                  </a:lnTo>
                  <a:lnTo>
                    <a:pt x="150308" y="635659"/>
                  </a:lnTo>
                  <a:lnTo>
                    <a:pt x="139579" y="586462"/>
                  </a:lnTo>
                  <a:lnTo>
                    <a:pt x="128650" y="537337"/>
                  </a:lnTo>
                  <a:lnTo>
                    <a:pt x="117538" y="488278"/>
                  </a:lnTo>
                  <a:lnTo>
                    <a:pt x="106259" y="439279"/>
                  </a:lnTo>
                  <a:lnTo>
                    <a:pt x="94830" y="390335"/>
                  </a:lnTo>
                  <a:lnTo>
                    <a:pt x="83268" y="341438"/>
                  </a:lnTo>
                  <a:lnTo>
                    <a:pt x="71589" y="292583"/>
                  </a:lnTo>
                  <a:lnTo>
                    <a:pt x="59810" y="243764"/>
                  </a:lnTo>
                  <a:lnTo>
                    <a:pt x="47948" y="194975"/>
                  </a:lnTo>
                  <a:lnTo>
                    <a:pt x="36019" y="146210"/>
                  </a:lnTo>
                  <a:lnTo>
                    <a:pt x="24040" y="97463"/>
                  </a:lnTo>
                  <a:lnTo>
                    <a:pt x="0" y="0"/>
                  </a:lnTo>
                  <a:lnTo>
                    <a:pt x="0" y="4038599"/>
                  </a:lnTo>
                  <a:lnTo>
                    <a:pt x="21249" y="3936755"/>
                  </a:lnTo>
                  <a:lnTo>
                    <a:pt x="42407" y="3834962"/>
                  </a:lnTo>
                  <a:lnTo>
                    <a:pt x="52923" y="3784095"/>
                  </a:lnTo>
                  <a:lnTo>
                    <a:pt x="63381" y="3733254"/>
                  </a:lnTo>
                  <a:lnTo>
                    <a:pt x="73770" y="3682441"/>
                  </a:lnTo>
                  <a:lnTo>
                    <a:pt x="84079" y="3631662"/>
                  </a:lnTo>
                  <a:lnTo>
                    <a:pt x="94295" y="3580919"/>
                  </a:lnTo>
                  <a:lnTo>
                    <a:pt x="104408" y="3530218"/>
                  </a:lnTo>
                  <a:lnTo>
                    <a:pt x="114406" y="3479562"/>
                  </a:lnTo>
                  <a:lnTo>
                    <a:pt x="124278" y="3428955"/>
                  </a:lnTo>
                  <a:lnTo>
                    <a:pt x="134012" y="3378402"/>
                  </a:lnTo>
                  <a:lnTo>
                    <a:pt x="143596" y="3327906"/>
                  </a:lnTo>
                  <a:lnTo>
                    <a:pt x="153019" y="3277471"/>
                  </a:lnTo>
                  <a:lnTo>
                    <a:pt x="162269" y="3227101"/>
                  </a:lnTo>
                  <a:lnTo>
                    <a:pt x="171336" y="3176801"/>
                  </a:lnTo>
                  <a:lnTo>
                    <a:pt x="180207" y="3126574"/>
                  </a:lnTo>
                  <a:lnTo>
                    <a:pt x="188871" y="3076425"/>
                  </a:lnTo>
                  <a:lnTo>
                    <a:pt x="197316" y="3026357"/>
                  </a:lnTo>
                  <a:lnTo>
                    <a:pt x="205532" y="2976374"/>
                  </a:lnTo>
                  <a:lnTo>
                    <a:pt x="213506" y="2926481"/>
                  </a:lnTo>
                  <a:lnTo>
                    <a:pt x="221226" y="2876681"/>
                  </a:lnTo>
                  <a:lnTo>
                    <a:pt x="228683" y="2826979"/>
                  </a:lnTo>
                  <a:lnTo>
                    <a:pt x="235863" y="2777379"/>
                  </a:lnTo>
                  <a:lnTo>
                    <a:pt x="242756" y="2727884"/>
                  </a:lnTo>
                  <a:lnTo>
                    <a:pt x="249350" y="2678498"/>
                  </a:lnTo>
                  <a:lnTo>
                    <a:pt x="255633" y="2629227"/>
                  </a:lnTo>
                  <a:lnTo>
                    <a:pt x="261595" y="2580073"/>
                  </a:lnTo>
                  <a:lnTo>
                    <a:pt x="267222" y="2531040"/>
                  </a:lnTo>
                  <a:lnTo>
                    <a:pt x="272505" y="2482133"/>
                  </a:lnTo>
                  <a:lnTo>
                    <a:pt x="277431" y="2433357"/>
                  </a:lnTo>
                  <a:lnTo>
                    <a:pt x="281989" y="2384713"/>
                  </a:lnTo>
                  <a:lnTo>
                    <a:pt x="286168" y="2336208"/>
                  </a:lnTo>
                  <a:lnTo>
                    <a:pt x="289956" y="2287844"/>
                  </a:lnTo>
                  <a:lnTo>
                    <a:pt x="293341" y="2239627"/>
                  </a:lnTo>
                  <a:lnTo>
                    <a:pt x="296312" y="2191559"/>
                  </a:lnTo>
                  <a:lnTo>
                    <a:pt x="298857" y="2143645"/>
                  </a:lnTo>
                  <a:lnTo>
                    <a:pt x="300966" y="2095888"/>
                  </a:lnTo>
                  <a:lnTo>
                    <a:pt x="302626" y="2048294"/>
                  </a:lnTo>
                  <a:lnTo>
                    <a:pt x="303826" y="2000866"/>
                  </a:lnTo>
                  <a:lnTo>
                    <a:pt x="304554" y="1953608"/>
                  </a:lnTo>
                  <a:lnTo>
                    <a:pt x="304799" y="1906523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17869" y="425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0" y="0"/>
                  </a:moveTo>
                  <a:lnTo>
                    <a:pt x="12028" y="48728"/>
                  </a:lnTo>
                  <a:lnTo>
                    <a:pt x="24040" y="97463"/>
                  </a:lnTo>
                  <a:lnTo>
                    <a:pt x="36019" y="146210"/>
                  </a:lnTo>
                  <a:lnTo>
                    <a:pt x="47948" y="194975"/>
                  </a:lnTo>
                  <a:lnTo>
                    <a:pt x="59810" y="243764"/>
                  </a:lnTo>
                  <a:lnTo>
                    <a:pt x="71589" y="292583"/>
                  </a:lnTo>
                  <a:lnTo>
                    <a:pt x="83268" y="341438"/>
                  </a:lnTo>
                  <a:lnTo>
                    <a:pt x="94830" y="390335"/>
                  </a:lnTo>
                  <a:lnTo>
                    <a:pt x="106259" y="439279"/>
                  </a:lnTo>
                  <a:lnTo>
                    <a:pt x="117538" y="488278"/>
                  </a:lnTo>
                  <a:lnTo>
                    <a:pt x="128650" y="537337"/>
                  </a:lnTo>
                  <a:lnTo>
                    <a:pt x="139579" y="586462"/>
                  </a:lnTo>
                  <a:lnTo>
                    <a:pt x="150308" y="635659"/>
                  </a:lnTo>
                  <a:lnTo>
                    <a:pt x="160820" y="684934"/>
                  </a:lnTo>
                  <a:lnTo>
                    <a:pt x="171100" y="734292"/>
                  </a:lnTo>
                  <a:lnTo>
                    <a:pt x="181129" y="783741"/>
                  </a:lnTo>
                  <a:lnTo>
                    <a:pt x="190891" y="833286"/>
                  </a:lnTo>
                  <a:lnTo>
                    <a:pt x="200370" y="882933"/>
                  </a:lnTo>
                  <a:lnTo>
                    <a:pt x="209549" y="932687"/>
                  </a:lnTo>
                  <a:lnTo>
                    <a:pt x="218412" y="982556"/>
                  </a:lnTo>
                  <a:lnTo>
                    <a:pt x="226941" y="1032545"/>
                  </a:lnTo>
                  <a:lnTo>
                    <a:pt x="235121" y="1082660"/>
                  </a:lnTo>
                  <a:lnTo>
                    <a:pt x="242934" y="1132906"/>
                  </a:lnTo>
                  <a:lnTo>
                    <a:pt x="250363" y="1183291"/>
                  </a:lnTo>
                  <a:lnTo>
                    <a:pt x="257393" y="1233820"/>
                  </a:lnTo>
                  <a:lnTo>
                    <a:pt x="264005" y="1284498"/>
                  </a:lnTo>
                  <a:lnTo>
                    <a:pt x="270185" y="1335333"/>
                  </a:lnTo>
                  <a:lnTo>
                    <a:pt x="275915" y="1386329"/>
                  </a:lnTo>
                  <a:lnTo>
                    <a:pt x="281178" y="1437494"/>
                  </a:lnTo>
                  <a:lnTo>
                    <a:pt x="285958" y="1488832"/>
                  </a:lnTo>
                  <a:lnTo>
                    <a:pt x="290238" y="1540351"/>
                  </a:lnTo>
                  <a:lnTo>
                    <a:pt x="294001" y="1592055"/>
                  </a:lnTo>
                  <a:lnTo>
                    <a:pt x="297231" y="1643952"/>
                  </a:lnTo>
                  <a:lnTo>
                    <a:pt x="299911" y="1696046"/>
                  </a:lnTo>
                  <a:lnTo>
                    <a:pt x="302025" y="1748345"/>
                  </a:lnTo>
                  <a:lnTo>
                    <a:pt x="303555" y="1800853"/>
                  </a:lnTo>
                  <a:lnTo>
                    <a:pt x="304486" y="1853577"/>
                  </a:lnTo>
                  <a:lnTo>
                    <a:pt x="304799" y="1906523"/>
                  </a:lnTo>
                  <a:lnTo>
                    <a:pt x="304554" y="1953608"/>
                  </a:lnTo>
                  <a:lnTo>
                    <a:pt x="303826" y="2000866"/>
                  </a:lnTo>
                  <a:lnTo>
                    <a:pt x="302626" y="2048294"/>
                  </a:lnTo>
                  <a:lnTo>
                    <a:pt x="300966" y="2095888"/>
                  </a:lnTo>
                  <a:lnTo>
                    <a:pt x="298857" y="2143645"/>
                  </a:lnTo>
                  <a:lnTo>
                    <a:pt x="296312" y="2191559"/>
                  </a:lnTo>
                  <a:lnTo>
                    <a:pt x="293341" y="2239627"/>
                  </a:lnTo>
                  <a:lnTo>
                    <a:pt x="289956" y="2287844"/>
                  </a:lnTo>
                  <a:lnTo>
                    <a:pt x="286168" y="2336208"/>
                  </a:lnTo>
                  <a:lnTo>
                    <a:pt x="281989" y="2384713"/>
                  </a:lnTo>
                  <a:lnTo>
                    <a:pt x="277431" y="2433357"/>
                  </a:lnTo>
                  <a:lnTo>
                    <a:pt x="272505" y="2482133"/>
                  </a:lnTo>
                  <a:lnTo>
                    <a:pt x="267222" y="2531040"/>
                  </a:lnTo>
                  <a:lnTo>
                    <a:pt x="261595" y="2580073"/>
                  </a:lnTo>
                  <a:lnTo>
                    <a:pt x="255633" y="2629227"/>
                  </a:lnTo>
                  <a:lnTo>
                    <a:pt x="249350" y="2678498"/>
                  </a:lnTo>
                  <a:lnTo>
                    <a:pt x="242756" y="2727884"/>
                  </a:lnTo>
                  <a:lnTo>
                    <a:pt x="235863" y="2777379"/>
                  </a:lnTo>
                  <a:lnTo>
                    <a:pt x="228683" y="2826979"/>
                  </a:lnTo>
                  <a:lnTo>
                    <a:pt x="221226" y="2876681"/>
                  </a:lnTo>
                  <a:lnTo>
                    <a:pt x="213506" y="2926481"/>
                  </a:lnTo>
                  <a:lnTo>
                    <a:pt x="205532" y="2976374"/>
                  </a:lnTo>
                  <a:lnTo>
                    <a:pt x="197316" y="3026357"/>
                  </a:lnTo>
                  <a:lnTo>
                    <a:pt x="188871" y="3076425"/>
                  </a:lnTo>
                  <a:lnTo>
                    <a:pt x="180207" y="3126574"/>
                  </a:lnTo>
                  <a:lnTo>
                    <a:pt x="171336" y="3176801"/>
                  </a:lnTo>
                  <a:lnTo>
                    <a:pt x="162269" y="3227101"/>
                  </a:lnTo>
                  <a:lnTo>
                    <a:pt x="153019" y="3277471"/>
                  </a:lnTo>
                  <a:lnTo>
                    <a:pt x="143596" y="3327906"/>
                  </a:lnTo>
                  <a:lnTo>
                    <a:pt x="134012" y="3378402"/>
                  </a:lnTo>
                  <a:lnTo>
                    <a:pt x="124278" y="3428955"/>
                  </a:lnTo>
                  <a:lnTo>
                    <a:pt x="114406" y="3479562"/>
                  </a:lnTo>
                  <a:lnTo>
                    <a:pt x="104408" y="3530218"/>
                  </a:lnTo>
                  <a:lnTo>
                    <a:pt x="94295" y="3580919"/>
                  </a:lnTo>
                  <a:lnTo>
                    <a:pt x="84079" y="3631662"/>
                  </a:lnTo>
                  <a:lnTo>
                    <a:pt x="73770" y="3682441"/>
                  </a:lnTo>
                  <a:lnTo>
                    <a:pt x="63381" y="3733254"/>
                  </a:lnTo>
                  <a:lnTo>
                    <a:pt x="52923" y="3784095"/>
                  </a:lnTo>
                  <a:lnTo>
                    <a:pt x="42407" y="3834962"/>
                  </a:lnTo>
                  <a:lnTo>
                    <a:pt x="31845" y="3885850"/>
                  </a:lnTo>
                  <a:lnTo>
                    <a:pt x="21249" y="3936755"/>
                  </a:lnTo>
                  <a:lnTo>
                    <a:pt x="10630" y="3987673"/>
                  </a:lnTo>
                  <a:lnTo>
                    <a:pt x="0" y="4038599"/>
                  </a:lnTo>
                </a:path>
              </a:pathLst>
            </a:custGeom>
            <a:ln w="28574">
              <a:solidFill>
                <a:srgbClr val="FF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13069" y="425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4038599"/>
                  </a:moveTo>
                  <a:lnTo>
                    <a:pt x="304799" y="0"/>
                  </a:lnTo>
                  <a:lnTo>
                    <a:pt x="280759" y="97463"/>
                  </a:lnTo>
                  <a:lnTo>
                    <a:pt x="268780" y="146210"/>
                  </a:lnTo>
                  <a:lnTo>
                    <a:pt x="256851" y="194975"/>
                  </a:lnTo>
                  <a:lnTo>
                    <a:pt x="244989" y="243764"/>
                  </a:lnTo>
                  <a:lnTo>
                    <a:pt x="233210" y="292583"/>
                  </a:lnTo>
                  <a:lnTo>
                    <a:pt x="221531" y="341438"/>
                  </a:lnTo>
                  <a:lnTo>
                    <a:pt x="209969" y="390335"/>
                  </a:lnTo>
                  <a:lnTo>
                    <a:pt x="198540" y="439279"/>
                  </a:lnTo>
                  <a:lnTo>
                    <a:pt x="187261" y="488278"/>
                  </a:lnTo>
                  <a:lnTo>
                    <a:pt x="176149" y="537337"/>
                  </a:lnTo>
                  <a:lnTo>
                    <a:pt x="165220" y="586462"/>
                  </a:lnTo>
                  <a:lnTo>
                    <a:pt x="154491" y="635659"/>
                  </a:lnTo>
                  <a:lnTo>
                    <a:pt x="143979" y="684934"/>
                  </a:lnTo>
                  <a:lnTo>
                    <a:pt x="133699" y="734292"/>
                  </a:lnTo>
                  <a:lnTo>
                    <a:pt x="123670" y="783741"/>
                  </a:lnTo>
                  <a:lnTo>
                    <a:pt x="113908" y="833286"/>
                  </a:lnTo>
                  <a:lnTo>
                    <a:pt x="104429" y="882933"/>
                  </a:lnTo>
                  <a:lnTo>
                    <a:pt x="95249" y="932687"/>
                  </a:lnTo>
                  <a:lnTo>
                    <a:pt x="86387" y="982556"/>
                  </a:lnTo>
                  <a:lnTo>
                    <a:pt x="77858" y="1032545"/>
                  </a:lnTo>
                  <a:lnTo>
                    <a:pt x="69678" y="1082660"/>
                  </a:lnTo>
                  <a:lnTo>
                    <a:pt x="61865" y="1132906"/>
                  </a:lnTo>
                  <a:lnTo>
                    <a:pt x="54436" y="1183291"/>
                  </a:lnTo>
                  <a:lnTo>
                    <a:pt x="47406" y="1233820"/>
                  </a:lnTo>
                  <a:lnTo>
                    <a:pt x="40794" y="1284498"/>
                  </a:lnTo>
                  <a:lnTo>
                    <a:pt x="34614" y="1335333"/>
                  </a:lnTo>
                  <a:lnTo>
                    <a:pt x="28884" y="1386329"/>
                  </a:lnTo>
                  <a:lnTo>
                    <a:pt x="23621" y="1437494"/>
                  </a:lnTo>
                  <a:lnTo>
                    <a:pt x="18841" y="1488832"/>
                  </a:lnTo>
                  <a:lnTo>
                    <a:pt x="14561" y="1540351"/>
                  </a:lnTo>
                  <a:lnTo>
                    <a:pt x="10798" y="1592055"/>
                  </a:lnTo>
                  <a:lnTo>
                    <a:pt x="7568" y="1643952"/>
                  </a:lnTo>
                  <a:lnTo>
                    <a:pt x="4888" y="1696046"/>
                  </a:lnTo>
                  <a:lnTo>
                    <a:pt x="2774" y="1748345"/>
                  </a:lnTo>
                  <a:lnTo>
                    <a:pt x="1244" y="1800853"/>
                  </a:lnTo>
                  <a:lnTo>
                    <a:pt x="313" y="1853577"/>
                  </a:lnTo>
                  <a:lnTo>
                    <a:pt x="0" y="1906523"/>
                  </a:lnTo>
                  <a:lnTo>
                    <a:pt x="245" y="1953608"/>
                  </a:lnTo>
                  <a:lnTo>
                    <a:pt x="973" y="2000866"/>
                  </a:lnTo>
                  <a:lnTo>
                    <a:pt x="2173" y="2048294"/>
                  </a:lnTo>
                  <a:lnTo>
                    <a:pt x="3833" y="2095888"/>
                  </a:lnTo>
                  <a:lnTo>
                    <a:pt x="5942" y="2143645"/>
                  </a:lnTo>
                  <a:lnTo>
                    <a:pt x="8487" y="2191559"/>
                  </a:lnTo>
                  <a:lnTo>
                    <a:pt x="11458" y="2239627"/>
                  </a:lnTo>
                  <a:lnTo>
                    <a:pt x="14843" y="2287844"/>
                  </a:lnTo>
                  <a:lnTo>
                    <a:pt x="18631" y="2336208"/>
                  </a:lnTo>
                  <a:lnTo>
                    <a:pt x="22810" y="2384713"/>
                  </a:lnTo>
                  <a:lnTo>
                    <a:pt x="27368" y="2433357"/>
                  </a:lnTo>
                  <a:lnTo>
                    <a:pt x="32294" y="2482133"/>
                  </a:lnTo>
                  <a:lnTo>
                    <a:pt x="37577" y="2531040"/>
                  </a:lnTo>
                  <a:lnTo>
                    <a:pt x="43204" y="2580073"/>
                  </a:lnTo>
                  <a:lnTo>
                    <a:pt x="49166" y="2629227"/>
                  </a:lnTo>
                  <a:lnTo>
                    <a:pt x="55449" y="2678498"/>
                  </a:lnTo>
                  <a:lnTo>
                    <a:pt x="62043" y="2727884"/>
                  </a:lnTo>
                  <a:lnTo>
                    <a:pt x="68936" y="2777379"/>
                  </a:lnTo>
                  <a:lnTo>
                    <a:pt x="76116" y="2826979"/>
                  </a:lnTo>
                  <a:lnTo>
                    <a:pt x="83573" y="2876681"/>
                  </a:lnTo>
                  <a:lnTo>
                    <a:pt x="91293" y="2926481"/>
                  </a:lnTo>
                  <a:lnTo>
                    <a:pt x="99267" y="2976374"/>
                  </a:lnTo>
                  <a:lnTo>
                    <a:pt x="107483" y="3026357"/>
                  </a:lnTo>
                  <a:lnTo>
                    <a:pt x="115928" y="3076425"/>
                  </a:lnTo>
                  <a:lnTo>
                    <a:pt x="124592" y="3126574"/>
                  </a:lnTo>
                  <a:lnTo>
                    <a:pt x="133463" y="3176801"/>
                  </a:lnTo>
                  <a:lnTo>
                    <a:pt x="142530" y="3227101"/>
                  </a:lnTo>
                  <a:lnTo>
                    <a:pt x="151780" y="3277471"/>
                  </a:lnTo>
                  <a:lnTo>
                    <a:pt x="161203" y="3327906"/>
                  </a:lnTo>
                  <a:lnTo>
                    <a:pt x="170787" y="3378402"/>
                  </a:lnTo>
                  <a:lnTo>
                    <a:pt x="180521" y="3428955"/>
                  </a:lnTo>
                  <a:lnTo>
                    <a:pt x="190393" y="3479562"/>
                  </a:lnTo>
                  <a:lnTo>
                    <a:pt x="200391" y="3530218"/>
                  </a:lnTo>
                  <a:lnTo>
                    <a:pt x="210504" y="3580919"/>
                  </a:lnTo>
                  <a:lnTo>
                    <a:pt x="220720" y="3631662"/>
                  </a:lnTo>
                  <a:lnTo>
                    <a:pt x="231029" y="3682441"/>
                  </a:lnTo>
                  <a:lnTo>
                    <a:pt x="241418" y="3733254"/>
                  </a:lnTo>
                  <a:lnTo>
                    <a:pt x="251876" y="3784095"/>
                  </a:lnTo>
                  <a:lnTo>
                    <a:pt x="262392" y="3834962"/>
                  </a:lnTo>
                  <a:lnTo>
                    <a:pt x="283550" y="3936755"/>
                  </a:lnTo>
                  <a:lnTo>
                    <a:pt x="304799" y="4038599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13069" y="425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0"/>
                  </a:moveTo>
                  <a:lnTo>
                    <a:pt x="292771" y="48728"/>
                  </a:lnTo>
                  <a:lnTo>
                    <a:pt x="280759" y="97463"/>
                  </a:lnTo>
                  <a:lnTo>
                    <a:pt x="268780" y="146210"/>
                  </a:lnTo>
                  <a:lnTo>
                    <a:pt x="256851" y="194975"/>
                  </a:lnTo>
                  <a:lnTo>
                    <a:pt x="244989" y="243764"/>
                  </a:lnTo>
                  <a:lnTo>
                    <a:pt x="233210" y="292583"/>
                  </a:lnTo>
                  <a:lnTo>
                    <a:pt x="221531" y="341438"/>
                  </a:lnTo>
                  <a:lnTo>
                    <a:pt x="209969" y="390335"/>
                  </a:lnTo>
                  <a:lnTo>
                    <a:pt x="198540" y="439279"/>
                  </a:lnTo>
                  <a:lnTo>
                    <a:pt x="187261" y="488278"/>
                  </a:lnTo>
                  <a:lnTo>
                    <a:pt x="176149" y="537337"/>
                  </a:lnTo>
                  <a:lnTo>
                    <a:pt x="165220" y="586462"/>
                  </a:lnTo>
                  <a:lnTo>
                    <a:pt x="154491" y="635659"/>
                  </a:lnTo>
                  <a:lnTo>
                    <a:pt x="143979" y="684934"/>
                  </a:lnTo>
                  <a:lnTo>
                    <a:pt x="133699" y="734292"/>
                  </a:lnTo>
                  <a:lnTo>
                    <a:pt x="123670" y="783741"/>
                  </a:lnTo>
                  <a:lnTo>
                    <a:pt x="113908" y="833286"/>
                  </a:lnTo>
                  <a:lnTo>
                    <a:pt x="104429" y="882933"/>
                  </a:lnTo>
                  <a:lnTo>
                    <a:pt x="95249" y="932687"/>
                  </a:lnTo>
                  <a:lnTo>
                    <a:pt x="86387" y="982556"/>
                  </a:lnTo>
                  <a:lnTo>
                    <a:pt x="77858" y="1032545"/>
                  </a:lnTo>
                  <a:lnTo>
                    <a:pt x="69678" y="1082660"/>
                  </a:lnTo>
                  <a:lnTo>
                    <a:pt x="61865" y="1132906"/>
                  </a:lnTo>
                  <a:lnTo>
                    <a:pt x="54436" y="1183291"/>
                  </a:lnTo>
                  <a:lnTo>
                    <a:pt x="47406" y="1233820"/>
                  </a:lnTo>
                  <a:lnTo>
                    <a:pt x="40794" y="1284498"/>
                  </a:lnTo>
                  <a:lnTo>
                    <a:pt x="34614" y="1335333"/>
                  </a:lnTo>
                  <a:lnTo>
                    <a:pt x="28884" y="1386329"/>
                  </a:lnTo>
                  <a:lnTo>
                    <a:pt x="23621" y="1437494"/>
                  </a:lnTo>
                  <a:lnTo>
                    <a:pt x="18841" y="1488832"/>
                  </a:lnTo>
                  <a:lnTo>
                    <a:pt x="14561" y="1540351"/>
                  </a:lnTo>
                  <a:lnTo>
                    <a:pt x="10798" y="1592055"/>
                  </a:lnTo>
                  <a:lnTo>
                    <a:pt x="7568" y="1643952"/>
                  </a:lnTo>
                  <a:lnTo>
                    <a:pt x="4888" y="1696046"/>
                  </a:lnTo>
                  <a:lnTo>
                    <a:pt x="2774" y="1748345"/>
                  </a:lnTo>
                  <a:lnTo>
                    <a:pt x="1244" y="1800853"/>
                  </a:lnTo>
                  <a:lnTo>
                    <a:pt x="313" y="1853577"/>
                  </a:lnTo>
                  <a:lnTo>
                    <a:pt x="0" y="1906523"/>
                  </a:lnTo>
                  <a:lnTo>
                    <a:pt x="245" y="1953608"/>
                  </a:lnTo>
                  <a:lnTo>
                    <a:pt x="973" y="2000866"/>
                  </a:lnTo>
                  <a:lnTo>
                    <a:pt x="2173" y="2048294"/>
                  </a:lnTo>
                  <a:lnTo>
                    <a:pt x="3833" y="2095888"/>
                  </a:lnTo>
                  <a:lnTo>
                    <a:pt x="5942" y="2143645"/>
                  </a:lnTo>
                  <a:lnTo>
                    <a:pt x="8487" y="2191559"/>
                  </a:lnTo>
                  <a:lnTo>
                    <a:pt x="11458" y="2239627"/>
                  </a:lnTo>
                  <a:lnTo>
                    <a:pt x="14843" y="2287844"/>
                  </a:lnTo>
                  <a:lnTo>
                    <a:pt x="18631" y="2336208"/>
                  </a:lnTo>
                  <a:lnTo>
                    <a:pt x="22810" y="2384713"/>
                  </a:lnTo>
                  <a:lnTo>
                    <a:pt x="27368" y="2433357"/>
                  </a:lnTo>
                  <a:lnTo>
                    <a:pt x="32294" y="2482133"/>
                  </a:lnTo>
                  <a:lnTo>
                    <a:pt x="37577" y="2531040"/>
                  </a:lnTo>
                  <a:lnTo>
                    <a:pt x="43204" y="2580073"/>
                  </a:lnTo>
                  <a:lnTo>
                    <a:pt x="49166" y="2629227"/>
                  </a:lnTo>
                  <a:lnTo>
                    <a:pt x="55449" y="2678498"/>
                  </a:lnTo>
                  <a:lnTo>
                    <a:pt x="62043" y="2727884"/>
                  </a:lnTo>
                  <a:lnTo>
                    <a:pt x="68936" y="2777379"/>
                  </a:lnTo>
                  <a:lnTo>
                    <a:pt x="76116" y="2826979"/>
                  </a:lnTo>
                  <a:lnTo>
                    <a:pt x="83573" y="2876681"/>
                  </a:lnTo>
                  <a:lnTo>
                    <a:pt x="91293" y="2926481"/>
                  </a:lnTo>
                  <a:lnTo>
                    <a:pt x="99267" y="2976374"/>
                  </a:lnTo>
                  <a:lnTo>
                    <a:pt x="107483" y="3026357"/>
                  </a:lnTo>
                  <a:lnTo>
                    <a:pt x="115928" y="3076425"/>
                  </a:lnTo>
                  <a:lnTo>
                    <a:pt x="124592" y="3126574"/>
                  </a:lnTo>
                  <a:lnTo>
                    <a:pt x="133463" y="3176801"/>
                  </a:lnTo>
                  <a:lnTo>
                    <a:pt x="142530" y="3227101"/>
                  </a:lnTo>
                  <a:lnTo>
                    <a:pt x="151780" y="3277471"/>
                  </a:lnTo>
                  <a:lnTo>
                    <a:pt x="161203" y="3327906"/>
                  </a:lnTo>
                  <a:lnTo>
                    <a:pt x="170787" y="3378402"/>
                  </a:lnTo>
                  <a:lnTo>
                    <a:pt x="180521" y="3428955"/>
                  </a:lnTo>
                  <a:lnTo>
                    <a:pt x="190393" y="3479562"/>
                  </a:lnTo>
                  <a:lnTo>
                    <a:pt x="200391" y="3530218"/>
                  </a:lnTo>
                  <a:lnTo>
                    <a:pt x="210504" y="3580919"/>
                  </a:lnTo>
                  <a:lnTo>
                    <a:pt x="220720" y="3631662"/>
                  </a:lnTo>
                  <a:lnTo>
                    <a:pt x="231029" y="3682441"/>
                  </a:lnTo>
                  <a:lnTo>
                    <a:pt x="241418" y="3733254"/>
                  </a:lnTo>
                  <a:lnTo>
                    <a:pt x="251876" y="3784095"/>
                  </a:lnTo>
                  <a:lnTo>
                    <a:pt x="262392" y="3834962"/>
                  </a:lnTo>
                  <a:lnTo>
                    <a:pt x="272954" y="3885850"/>
                  </a:lnTo>
                  <a:lnTo>
                    <a:pt x="283550" y="3936755"/>
                  </a:lnTo>
                  <a:lnTo>
                    <a:pt x="294169" y="3987673"/>
                  </a:lnTo>
                  <a:lnTo>
                    <a:pt x="304799" y="4038599"/>
                  </a:lnTo>
                </a:path>
              </a:pathLst>
            </a:custGeom>
            <a:ln w="28574">
              <a:solidFill>
                <a:srgbClr val="FF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317869" y="425195"/>
              <a:ext cx="0" cy="4038600"/>
            </a:xfrm>
            <a:custGeom>
              <a:avLst/>
              <a:gdLst/>
              <a:ahLst/>
              <a:cxnLst/>
              <a:rect l="l" t="t" r="r" b="b"/>
              <a:pathLst>
                <a:path h="4038600">
                  <a:moveTo>
                    <a:pt x="0" y="0"/>
                  </a:moveTo>
                  <a:lnTo>
                    <a:pt x="0" y="4038599"/>
                  </a:lnTo>
                </a:path>
              </a:pathLst>
            </a:custGeom>
            <a:ln w="9524">
              <a:solidFill>
                <a:srgbClr val="FF65CC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88569" y="1568195"/>
              <a:ext cx="190500" cy="1752600"/>
            </a:xfrm>
            <a:custGeom>
              <a:avLst/>
              <a:gdLst/>
              <a:ahLst/>
              <a:cxnLst/>
              <a:rect l="l" t="t" r="r" b="b"/>
              <a:pathLst>
                <a:path w="190500" h="1752600">
                  <a:moveTo>
                    <a:pt x="190499" y="827531"/>
                  </a:moveTo>
                  <a:lnTo>
                    <a:pt x="189523" y="776158"/>
                  </a:lnTo>
                  <a:lnTo>
                    <a:pt x="186672" y="725289"/>
                  </a:lnTo>
                  <a:lnTo>
                    <a:pt x="182066" y="674891"/>
                  </a:lnTo>
                  <a:lnTo>
                    <a:pt x="175823" y="624930"/>
                  </a:lnTo>
                  <a:lnTo>
                    <a:pt x="168064" y="575374"/>
                  </a:lnTo>
                  <a:lnTo>
                    <a:pt x="158908" y="526187"/>
                  </a:lnTo>
                  <a:lnTo>
                    <a:pt x="148472" y="477338"/>
                  </a:lnTo>
                  <a:lnTo>
                    <a:pt x="136878" y="428791"/>
                  </a:lnTo>
                  <a:lnTo>
                    <a:pt x="124242" y="380515"/>
                  </a:lnTo>
                  <a:lnTo>
                    <a:pt x="110686" y="332475"/>
                  </a:lnTo>
                  <a:lnTo>
                    <a:pt x="96327" y="284638"/>
                  </a:lnTo>
                  <a:lnTo>
                    <a:pt x="81285" y="236970"/>
                  </a:lnTo>
                  <a:lnTo>
                    <a:pt x="65679" y="189438"/>
                  </a:lnTo>
                  <a:lnTo>
                    <a:pt x="49629" y="142009"/>
                  </a:lnTo>
                  <a:lnTo>
                    <a:pt x="33253" y="94648"/>
                  </a:lnTo>
                  <a:lnTo>
                    <a:pt x="16670" y="47323"/>
                  </a:lnTo>
                  <a:lnTo>
                    <a:pt x="0" y="0"/>
                  </a:lnTo>
                  <a:lnTo>
                    <a:pt x="0" y="1752599"/>
                  </a:lnTo>
                  <a:lnTo>
                    <a:pt x="14917" y="1702564"/>
                  </a:lnTo>
                  <a:lnTo>
                    <a:pt x="29775" y="1652572"/>
                  </a:lnTo>
                  <a:lnTo>
                    <a:pt x="44487" y="1602643"/>
                  </a:lnTo>
                  <a:lnTo>
                    <a:pt x="58969" y="1552796"/>
                  </a:lnTo>
                  <a:lnTo>
                    <a:pt x="73134" y="1503048"/>
                  </a:lnTo>
                  <a:lnTo>
                    <a:pt x="86899" y="1453419"/>
                  </a:lnTo>
                  <a:lnTo>
                    <a:pt x="100177" y="1403927"/>
                  </a:lnTo>
                  <a:lnTo>
                    <a:pt x="112883" y="1354592"/>
                  </a:lnTo>
                  <a:lnTo>
                    <a:pt x="124931" y="1305431"/>
                  </a:lnTo>
                  <a:lnTo>
                    <a:pt x="136237" y="1256463"/>
                  </a:lnTo>
                  <a:lnTo>
                    <a:pt x="146716" y="1207707"/>
                  </a:lnTo>
                  <a:lnTo>
                    <a:pt x="156281" y="1159182"/>
                  </a:lnTo>
                  <a:lnTo>
                    <a:pt x="164847" y="1110906"/>
                  </a:lnTo>
                  <a:lnTo>
                    <a:pt x="172330" y="1062898"/>
                  </a:lnTo>
                  <a:lnTo>
                    <a:pt x="178643" y="1015177"/>
                  </a:lnTo>
                  <a:lnTo>
                    <a:pt x="183702" y="967761"/>
                  </a:lnTo>
                  <a:lnTo>
                    <a:pt x="187422" y="920669"/>
                  </a:lnTo>
                  <a:lnTo>
                    <a:pt x="189716" y="873920"/>
                  </a:lnTo>
                  <a:lnTo>
                    <a:pt x="190499" y="827531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88569" y="1568195"/>
              <a:ext cx="190500" cy="1752600"/>
            </a:xfrm>
            <a:custGeom>
              <a:avLst/>
              <a:gdLst/>
              <a:ahLst/>
              <a:cxnLst/>
              <a:rect l="l" t="t" r="r" b="b"/>
              <a:pathLst>
                <a:path w="190500" h="1752600">
                  <a:moveTo>
                    <a:pt x="0" y="0"/>
                  </a:moveTo>
                  <a:lnTo>
                    <a:pt x="16670" y="47323"/>
                  </a:lnTo>
                  <a:lnTo>
                    <a:pt x="33253" y="94648"/>
                  </a:lnTo>
                  <a:lnTo>
                    <a:pt x="49629" y="142009"/>
                  </a:lnTo>
                  <a:lnTo>
                    <a:pt x="65679" y="189438"/>
                  </a:lnTo>
                  <a:lnTo>
                    <a:pt x="81285" y="236970"/>
                  </a:lnTo>
                  <a:lnTo>
                    <a:pt x="96327" y="284638"/>
                  </a:lnTo>
                  <a:lnTo>
                    <a:pt x="110686" y="332475"/>
                  </a:lnTo>
                  <a:lnTo>
                    <a:pt x="124242" y="380515"/>
                  </a:lnTo>
                  <a:lnTo>
                    <a:pt x="136878" y="428791"/>
                  </a:lnTo>
                  <a:lnTo>
                    <a:pt x="148472" y="477338"/>
                  </a:lnTo>
                  <a:lnTo>
                    <a:pt x="158908" y="526187"/>
                  </a:lnTo>
                  <a:lnTo>
                    <a:pt x="168064" y="575374"/>
                  </a:lnTo>
                  <a:lnTo>
                    <a:pt x="175823" y="624930"/>
                  </a:lnTo>
                  <a:lnTo>
                    <a:pt x="182066" y="674891"/>
                  </a:lnTo>
                  <a:lnTo>
                    <a:pt x="186672" y="725289"/>
                  </a:lnTo>
                  <a:lnTo>
                    <a:pt x="189523" y="776158"/>
                  </a:lnTo>
                  <a:lnTo>
                    <a:pt x="190499" y="827531"/>
                  </a:lnTo>
                  <a:lnTo>
                    <a:pt x="189716" y="873920"/>
                  </a:lnTo>
                  <a:lnTo>
                    <a:pt x="187422" y="920669"/>
                  </a:lnTo>
                  <a:lnTo>
                    <a:pt x="183702" y="967761"/>
                  </a:lnTo>
                  <a:lnTo>
                    <a:pt x="178643" y="1015177"/>
                  </a:lnTo>
                  <a:lnTo>
                    <a:pt x="172330" y="1062898"/>
                  </a:lnTo>
                  <a:lnTo>
                    <a:pt x="164847" y="1110906"/>
                  </a:lnTo>
                  <a:lnTo>
                    <a:pt x="156281" y="1159182"/>
                  </a:lnTo>
                  <a:lnTo>
                    <a:pt x="146716" y="1207707"/>
                  </a:lnTo>
                  <a:lnTo>
                    <a:pt x="136237" y="1256463"/>
                  </a:lnTo>
                  <a:lnTo>
                    <a:pt x="124931" y="1305431"/>
                  </a:lnTo>
                  <a:lnTo>
                    <a:pt x="112883" y="1354592"/>
                  </a:lnTo>
                  <a:lnTo>
                    <a:pt x="100177" y="1403927"/>
                  </a:lnTo>
                  <a:lnTo>
                    <a:pt x="86899" y="1453419"/>
                  </a:lnTo>
                  <a:lnTo>
                    <a:pt x="73134" y="1503048"/>
                  </a:lnTo>
                  <a:lnTo>
                    <a:pt x="58969" y="1552796"/>
                  </a:lnTo>
                  <a:lnTo>
                    <a:pt x="44487" y="1602643"/>
                  </a:lnTo>
                  <a:lnTo>
                    <a:pt x="29775" y="1652572"/>
                  </a:lnTo>
                  <a:lnTo>
                    <a:pt x="14917" y="1702564"/>
                  </a:lnTo>
                  <a:lnTo>
                    <a:pt x="0" y="1752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98069" y="1568195"/>
              <a:ext cx="190500" cy="1752600"/>
            </a:xfrm>
            <a:custGeom>
              <a:avLst/>
              <a:gdLst/>
              <a:ahLst/>
              <a:cxnLst/>
              <a:rect l="l" t="t" r="r" b="b"/>
              <a:pathLst>
                <a:path w="190500" h="1752600">
                  <a:moveTo>
                    <a:pt x="190499" y="1752599"/>
                  </a:moveTo>
                  <a:lnTo>
                    <a:pt x="190499" y="0"/>
                  </a:lnTo>
                  <a:lnTo>
                    <a:pt x="173591" y="47323"/>
                  </a:lnTo>
                  <a:lnTo>
                    <a:pt x="156828" y="94648"/>
                  </a:lnTo>
                  <a:lnTo>
                    <a:pt x="140323" y="142009"/>
                  </a:lnTo>
                  <a:lnTo>
                    <a:pt x="124190" y="189438"/>
                  </a:lnTo>
                  <a:lnTo>
                    <a:pt x="108544" y="236970"/>
                  </a:lnTo>
                  <a:lnTo>
                    <a:pt x="93496" y="284638"/>
                  </a:lnTo>
                  <a:lnTo>
                    <a:pt x="79162" y="332475"/>
                  </a:lnTo>
                  <a:lnTo>
                    <a:pt x="65654" y="380515"/>
                  </a:lnTo>
                  <a:lnTo>
                    <a:pt x="53085" y="428791"/>
                  </a:lnTo>
                  <a:lnTo>
                    <a:pt x="41571" y="477338"/>
                  </a:lnTo>
                  <a:lnTo>
                    <a:pt x="31223" y="526187"/>
                  </a:lnTo>
                  <a:lnTo>
                    <a:pt x="22155" y="575374"/>
                  </a:lnTo>
                  <a:lnTo>
                    <a:pt x="14482" y="624930"/>
                  </a:lnTo>
                  <a:lnTo>
                    <a:pt x="8316" y="674891"/>
                  </a:lnTo>
                  <a:lnTo>
                    <a:pt x="3772" y="725289"/>
                  </a:lnTo>
                  <a:lnTo>
                    <a:pt x="961" y="776158"/>
                  </a:lnTo>
                  <a:lnTo>
                    <a:pt x="0" y="827531"/>
                  </a:lnTo>
                  <a:lnTo>
                    <a:pt x="771" y="873920"/>
                  </a:lnTo>
                  <a:lnTo>
                    <a:pt x="3032" y="920669"/>
                  </a:lnTo>
                  <a:lnTo>
                    <a:pt x="6701" y="967761"/>
                  </a:lnTo>
                  <a:lnTo>
                    <a:pt x="11696" y="1015177"/>
                  </a:lnTo>
                  <a:lnTo>
                    <a:pt x="17936" y="1062898"/>
                  </a:lnTo>
                  <a:lnTo>
                    <a:pt x="25340" y="1110906"/>
                  </a:lnTo>
                  <a:lnTo>
                    <a:pt x="33826" y="1159182"/>
                  </a:lnTo>
                  <a:lnTo>
                    <a:pt x="43314" y="1207707"/>
                  </a:lnTo>
                  <a:lnTo>
                    <a:pt x="53722" y="1256463"/>
                  </a:lnTo>
                  <a:lnTo>
                    <a:pt x="64968" y="1305431"/>
                  </a:lnTo>
                  <a:lnTo>
                    <a:pt x="76971" y="1354592"/>
                  </a:lnTo>
                  <a:lnTo>
                    <a:pt x="89650" y="1403927"/>
                  </a:lnTo>
                  <a:lnTo>
                    <a:pt x="102924" y="1453419"/>
                  </a:lnTo>
                  <a:lnTo>
                    <a:pt x="116711" y="1503048"/>
                  </a:lnTo>
                  <a:lnTo>
                    <a:pt x="130930" y="1552796"/>
                  </a:lnTo>
                  <a:lnTo>
                    <a:pt x="145500" y="1602643"/>
                  </a:lnTo>
                  <a:lnTo>
                    <a:pt x="160339" y="1652572"/>
                  </a:lnTo>
                  <a:lnTo>
                    <a:pt x="175366" y="1702564"/>
                  </a:lnTo>
                  <a:lnTo>
                    <a:pt x="190499" y="1752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98069" y="1568195"/>
              <a:ext cx="190500" cy="1752600"/>
            </a:xfrm>
            <a:custGeom>
              <a:avLst/>
              <a:gdLst/>
              <a:ahLst/>
              <a:cxnLst/>
              <a:rect l="l" t="t" r="r" b="b"/>
              <a:pathLst>
                <a:path w="190500" h="1752600">
                  <a:moveTo>
                    <a:pt x="190499" y="0"/>
                  </a:moveTo>
                  <a:lnTo>
                    <a:pt x="173591" y="47323"/>
                  </a:lnTo>
                  <a:lnTo>
                    <a:pt x="156828" y="94648"/>
                  </a:lnTo>
                  <a:lnTo>
                    <a:pt x="140323" y="142009"/>
                  </a:lnTo>
                  <a:lnTo>
                    <a:pt x="124190" y="189438"/>
                  </a:lnTo>
                  <a:lnTo>
                    <a:pt x="108544" y="236970"/>
                  </a:lnTo>
                  <a:lnTo>
                    <a:pt x="93496" y="284638"/>
                  </a:lnTo>
                  <a:lnTo>
                    <a:pt x="79162" y="332475"/>
                  </a:lnTo>
                  <a:lnTo>
                    <a:pt x="65654" y="380515"/>
                  </a:lnTo>
                  <a:lnTo>
                    <a:pt x="53085" y="428791"/>
                  </a:lnTo>
                  <a:lnTo>
                    <a:pt x="41571" y="477338"/>
                  </a:lnTo>
                  <a:lnTo>
                    <a:pt x="31223" y="526187"/>
                  </a:lnTo>
                  <a:lnTo>
                    <a:pt x="22155" y="575374"/>
                  </a:lnTo>
                  <a:lnTo>
                    <a:pt x="14482" y="624930"/>
                  </a:lnTo>
                  <a:lnTo>
                    <a:pt x="8316" y="674891"/>
                  </a:lnTo>
                  <a:lnTo>
                    <a:pt x="3772" y="725289"/>
                  </a:lnTo>
                  <a:lnTo>
                    <a:pt x="961" y="776158"/>
                  </a:lnTo>
                  <a:lnTo>
                    <a:pt x="0" y="827531"/>
                  </a:lnTo>
                  <a:lnTo>
                    <a:pt x="771" y="873920"/>
                  </a:lnTo>
                  <a:lnTo>
                    <a:pt x="3032" y="920669"/>
                  </a:lnTo>
                  <a:lnTo>
                    <a:pt x="6701" y="967761"/>
                  </a:lnTo>
                  <a:lnTo>
                    <a:pt x="11696" y="1015177"/>
                  </a:lnTo>
                  <a:lnTo>
                    <a:pt x="17936" y="1062898"/>
                  </a:lnTo>
                  <a:lnTo>
                    <a:pt x="25340" y="1110906"/>
                  </a:lnTo>
                  <a:lnTo>
                    <a:pt x="33826" y="1159182"/>
                  </a:lnTo>
                  <a:lnTo>
                    <a:pt x="43314" y="1207707"/>
                  </a:lnTo>
                  <a:lnTo>
                    <a:pt x="53722" y="1256463"/>
                  </a:lnTo>
                  <a:lnTo>
                    <a:pt x="64968" y="1305431"/>
                  </a:lnTo>
                  <a:lnTo>
                    <a:pt x="76971" y="1354592"/>
                  </a:lnTo>
                  <a:lnTo>
                    <a:pt x="89650" y="1403927"/>
                  </a:lnTo>
                  <a:lnTo>
                    <a:pt x="102924" y="1453419"/>
                  </a:lnTo>
                  <a:lnTo>
                    <a:pt x="116711" y="1503048"/>
                  </a:lnTo>
                  <a:lnTo>
                    <a:pt x="130930" y="1552796"/>
                  </a:lnTo>
                  <a:lnTo>
                    <a:pt x="145500" y="1602643"/>
                  </a:lnTo>
                  <a:lnTo>
                    <a:pt x="160339" y="1652572"/>
                  </a:lnTo>
                  <a:lnTo>
                    <a:pt x="175366" y="1702564"/>
                  </a:lnTo>
                  <a:lnTo>
                    <a:pt x="190499" y="1752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88569" y="1568195"/>
              <a:ext cx="0" cy="1752600"/>
            </a:xfrm>
            <a:custGeom>
              <a:avLst/>
              <a:gdLst/>
              <a:ahLst/>
              <a:cxnLst/>
              <a:rect l="l" t="t" r="r" b="b"/>
              <a:pathLst>
                <a:path h="1752600">
                  <a:moveTo>
                    <a:pt x="0" y="0"/>
                  </a:moveTo>
                  <a:lnTo>
                    <a:pt x="0" y="17525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2673" y="2406395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596" y="0"/>
                  </a:lnTo>
                </a:path>
              </a:pathLst>
            </a:custGeom>
            <a:ln w="28574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64665" y="2901708"/>
              <a:ext cx="1524000" cy="76200"/>
            </a:xfrm>
            <a:custGeom>
              <a:avLst/>
              <a:gdLst/>
              <a:ahLst/>
              <a:cxnLst/>
              <a:rect l="l" t="t" r="r" b="b"/>
              <a:pathLst>
                <a:path w="1524000" h="76200">
                  <a:moveTo>
                    <a:pt x="1524000" y="38100"/>
                  </a:moveTo>
                  <a:lnTo>
                    <a:pt x="1447800" y="0"/>
                  </a:lnTo>
                  <a:lnTo>
                    <a:pt x="1447800" y="28956"/>
                  </a:lnTo>
                  <a:lnTo>
                    <a:pt x="762000" y="28956"/>
                  </a:lnTo>
                  <a:lnTo>
                    <a:pt x="762000" y="0"/>
                  </a:lnTo>
                  <a:lnTo>
                    <a:pt x="723900" y="19050"/>
                  </a:lnTo>
                  <a:lnTo>
                    <a:pt x="685800" y="0"/>
                  </a:lnTo>
                  <a:lnTo>
                    <a:pt x="685800" y="28956"/>
                  </a:lnTo>
                  <a:lnTo>
                    <a:pt x="76200" y="28956"/>
                  </a:ln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76200" y="76200"/>
                  </a:lnTo>
                  <a:lnTo>
                    <a:pt x="76200" y="47244"/>
                  </a:lnTo>
                  <a:lnTo>
                    <a:pt x="685800" y="47244"/>
                  </a:lnTo>
                  <a:lnTo>
                    <a:pt x="685800" y="76200"/>
                  </a:lnTo>
                  <a:lnTo>
                    <a:pt x="697992" y="70104"/>
                  </a:lnTo>
                  <a:lnTo>
                    <a:pt x="723900" y="57150"/>
                  </a:lnTo>
                  <a:lnTo>
                    <a:pt x="749808" y="70104"/>
                  </a:lnTo>
                  <a:lnTo>
                    <a:pt x="762000" y="76200"/>
                  </a:lnTo>
                  <a:lnTo>
                    <a:pt x="762000" y="47244"/>
                  </a:lnTo>
                  <a:lnTo>
                    <a:pt x="1447800" y="47244"/>
                  </a:lnTo>
                  <a:lnTo>
                    <a:pt x="1447800" y="76200"/>
                  </a:lnTo>
                  <a:lnTo>
                    <a:pt x="1459992" y="70104"/>
                  </a:lnTo>
                  <a:lnTo>
                    <a:pt x="1524000" y="38100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01953" y="2101608"/>
              <a:ext cx="4533900" cy="3352800"/>
            </a:xfrm>
            <a:custGeom>
              <a:avLst/>
              <a:gdLst/>
              <a:ahLst/>
              <a:cxnLst/>
              <a:rect l="l" t="t" r="r" b="b"/>
              <a:pathLst>
                <a:path w="4533900" h="3352800">
                  <a:moveTo>
                    <a:pt x="114300" y="114300"/>
                  </a:moveTo>
                  <a:lnTo>
                    <a:pt x="57912" y="0"/>
                  </a:lnTo>
                  <a:lnTo>
                    <a:pt x="0" y="114300"/>
                  </a:lnTo>
                  <a:lnTo>
                    <a:pt x="38100" y="114300"/>
                  </a:lnTo>
                  <a:lnTo>
                    <a:pt x="38100" y="304800"/>
                  </a:lnTo>
                  <a:lnTo>
                    <a:pt x="76200" y="304800"/>
                  </a:lnTo>
                  <a:lnTo>
                    <a:pt x="76200" y="114300"/>
                  </a:lnTo>
                  <a:lnTo>
                    <a:pt x="114300" y="114300"/>
                  </a:lnTo>
                  <a:close/>
                </a:path>
                <a:path w="4533900" h="3352800">
                  <a:moveTo>
                    <a:pt x="4495800" y="2837688"/>
                  </a:moveTo>
                  <a:lnTo>
                    <a:pt x="4457700" y="2837688"/>
                  </a:lnTo>
                  <a:lnTo>
                    <a:pt x="4457700" y="2990088"/>
                  </a:lnTo>
                  <a:lnTo>
                    <a:pt x="4495800" y="2990088"/>
                  </a:lnTo>
                  <a:lnTo>
                    <a:pt x="4495800" y="2837688"/>
                  </a:lnTo>
                  <a:close/>
                </a:path>
                <a:path w="4533900" h="3352800">
                  <a:moveTo>
                    <a:pt x="4495800" y="2570988"/>
                  </a:moveTo>
                  <a:lnTo>
                    <a:pt x="4457700" y="2570988"/>
                  </a:lnTo>
                  <a:lnTo>
                    <a:pt x="4457700" y="2723388"/>
                  </a:lnTo>
                  <a:lnTo>
                    <a:pt x="4495800" y="2723388"/>
                  </a:lnTo>
                  <a:lnTo>
                    <a:pt x="4495800" y="2570988"/>
                  </a:lnTo>
                  <a:close/>
                </a:path>
                <a:path w="4533900" h="3352800">
                  <a:moveTo>
                    <a:pt x="4495800" y="2304288"/>
                  </a:moveTo>
                  <a:lnTo>
                    <a:pt x="4457700" y="2304288"/>
                  </a:lnTo>
                  <a:lnTo>
                    <a:pt x="4457700" y="2456688"/>
                  </a:lnTo>
                  <a:lnTo>
                    <a:pt x="4495800" y="2456688"/>
                  </a:lnTo>
                  <a:lnTo>
                    <a:pt x="4495800" y="2304288"/>
                  </a:lnTo>
                  <a:close/>
                </a:path>
                <a:path w="4533900" h="3352800">
                  <a:moveTo>
                    <a:pt x="4495800" y="2037588"/>
                  </a:moveTo>
                  <a:lnTo>
                    <a:pt x="4457700" y="2037588"/>
                  </a:lnTo>
                  <a:lnTo>
                    <a:pt x="4457700" y="2189988"/>
                  </a:lnTo>
                  <a:lnTo>
                    <a:pt x="4495800" y="2189988"/>
                  </a:lnTo>
                  <a:lnTo>
                    <a:pt x="4495800" y="2037588"/>
                  </a:lnTo>
                  <a:close/>
                </a:path>
                <a:path w="4533900" h="3352800">
                  <a:moveTo>
                    <a:pt x="4495800" y="1770888"/>
                  </a:moveTo>
                  <a:lnTo>
                    <a:pt x="4457700" y="1770888"/>
                  </a:lnTo>
                  <a:lnTo>
                    <a:pt x="4457700" y="1923288"/>
                  </a:lnTo>
                  <a:lnTo>
                    <a:pt x="4495800" y="1923288"/>
                  </a:lnTo>
                  <a:lnTo>
                    <a:pt x="4495800" y="1770888"/>
                  </a:lnTo>
                  <a:close/>
                </a:path>
                <a:path w="4533900" h="3352800">
                  <a:moveTo>
                    <a:pt x="4495800" y="1504188"/>
                  </a:moveTo>
                  <a:lnTo>
                    <a:pt x="4457700" y="1504188"/>
                  </a:lnTo>
                  <a:lnTo>
                    <a:pt x="4457700" y="1656588"/>
                  </a:lnTo>
                  <a:lnTo>
                    <a:pt x="4495800" y="1656588"/>
                  </a:lnTo>
                  <a:lnTo>
                    <a:pt x="4495800" y="1504188"/>
                  </a:lnTo>
                  <a:close/>
                </a:path>
                <a:path w="4533900" h="3352800">
                  <a:moveTo>
                    <a:pt x="4495800" y="1237488"/>
                  </a:moveTo>
                  <a:lnTo>
                    <a:pt x="4457700" y="1237488"/>
                  </a:lnTo>
                  <a:lnTo>
                    <a:pt x="4457700" y="1389888"/>
                  </a:lnTo>
                  <a:lnTo>
                    <a:pt x="4495800" y="1389888"/>
                  </a:lnTo>
                  <a:lnTo>
                    <a:pt x="4495800" y="1237488"/>
                  </a:lnTo>
                  <a:close/>
                </a:path>
                <a:path w="4533900" h="3352800">
                  <a:moveTo>
                    <a:pt x="4495800" y="970788"/>
                  </a:moveTo>
                  <a:lnTo>
                    <a:pt x="4457700" y="970788"/>
                  </a:lnTo>
                  <a:lnTo>
                    <a:pt x="4457700" y="1123188"/>
                  </a:lnTo>
                  <a:lnTo>
                    <a:pt x="4495800" y="1123188"/>
                  </a:lnTo>
                  <a:lnTo>
                    <a:pt x="4495800" y="970788"/>
                  </a:lnTo>
                  <a:close/>
                </a:path>
                <a:path w="4533900" h="3352800">
                  <a:moveTo>
                    <a:pt x="4495800" y="704088"/>
                  </a:moveTo>
                  <a:lnTo>
                    <a:pt x="4457700" y="704088"/>
                  </a:lnTo>
                  <a:lnTo>
                    <a:pt x="4457700" y="856488"/>
                  </a:lnTo>
                  <a:lnTo>
                    <a:pt x="4495800" y="856488"/>
                  </a:lnTo>
                  <a:lnTo>
                    <a:pt x="4495800" y="704088"/>
                  </a:lnTo>
                  <a:close/>
                </a:path>
                <a:path w="4533900" h="3352800">
                  <a:moveTo>
                    <a:pt x="4495800" y="437388"/>
                  </a:moveTo>
                  <a:lnTo>
                    <a:pt x="4457700" y="437388"/>
                  </a:lnTo>
                  <a:lnTo>
                    <a:pt x="4457700" y="589788"/>
                  </a:lnTo>
                  <a:lnTo>
                    <a:pt x="4495800" y="589788"/>
                  </a:lnTo>
                  <a:lnTo>
                    <a:pt x="4495800" y="437388"/>
                  </a:lnTo>
                  <a:close/>
                </a:path>
                <a:path w="4533900" h="3352800">
                  <a:moveTo>
                    <a:pt x="4495800" y="304800"/>
                  </a:moveTo>
                  <a:lnTo>
                    <a:pt x="4457700" y="304800"/>
                  </a:lnTo>
                  <a:lnTo>
                    <a:pt x="4457700" y="323088"/>
                  </a:lnTo>
                  <a:lnTo>
                    <a:pt x="4495800" y="323088"/>
                  </a:lnTo>
                  <a:lnTo>
                    <a:pt x="4495800" y="304800"/>
                  </a:lnTo>
                  <a:close/>
                </a:path>
                <a:path w="4533900" h="3352800">
                  <a:moveTo>
                    <a:pt x="4533900" y="3238500"/>
                  </a:moveTo>
                  <a:lnTo>
                    <a:pt x="4495800" y="3238500"/>
                  </a:lnTo>
                  <a:lnTo>
                    <a:pt x="4495800" y="3104388"/>
                  </a:lnTo>
                  <a:lnTo>
                    <a:pt x="4457700" y="3104388"/>
                  </a:lnTo>
                  <a:lnTo>
                    <a:pt x="4457700" y="3238500"/>
                  </a:lnTo>
                  <a:lnTo>
                    <a:pt x="4419600" y="3238500"/>
                  </a:lnTo>
                  <a:lnTo>
                    <a:pt x="4457700" y="3313696"/>
                  </a:lnTo>
                  <a:lnTo>
                    <a:pt x="4477512" y="3352800"/>
                  </a:lnTo>
                  <a:lnTo>
                    <a:pt x="4495800" y="3315728"/>
                  </a:lnTo>
                  <a:lnTo>
                    <a:pt x="4533900" y="32385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4202" y="1034796"/>
              <a:ext cx="2220595" cy="2828925"/>
            </a:xfrm>
            <a:custGeom>
              <a:avLst/>
              <a:gdLst/>
              <a:ahLst/>
              <a:cxnLst/>
              <a:rect l="l" t="t" r="r" b="b"/>
              <a:pathLst>
                <a:path w="2220595" h="2828925">
                  <a:moveTo>
                    <a:pt x="2185090" y="44174"/>
                  </a:moveTo>
                  <a:lnTo>
                    <a:pt x="2159866" y="54098"/>
                  </a:lnTo>
                  <a:lnTo>
                    <a:pt x="0" y="2810256"/>
                  </a:lnTo>
                  <a:lnTo>
                    <a:pt x="21336" y="2828544"/>
                  </a:lnTo>
                  <a:lnTo>
                    <a:pt x="2180858" y="74740"/>
                  </a:lnTo>
                  <a:lnTo>
                    <a:pt x="2185090" y="44174"/>
                  </a:lnTo>
                  <a:close/>
                </a:path>
                <a:path w="2220595" h="2828925">
                  <a:moveTo>
                    <a:pt x="2220468" y="0"/>
                  </a:moveTo>
                  <a:lnTo>
                    <a:pt x="2104644" y="45720"/>
                  </a:lnTo>
                  <a:lnTo>
                    <a:pt x="2098548" y="48768"/>
                  </a:lnTo>
                  <a:lnTo>
                    <a:pt x="2093976" y="56388"/>
                  </a:lnTo>
                  <a:lnTo>
                    <a:pt x="2100072" y="71628"/>
                  </a:lnTo>
                  <a:lnTo>
                    <a:pt x="2109216" y="74676"/>
                  </a:lnTo>
                  <a:lnTo>
                    <a:pt x="2115312" y="71628"/>
                  </a:lnTo>
                  <a:lnTo>
                    <a:pt x="2159866" y="54098"/>
                  </a:lnTo>
                  <a:lnTo>
                    <a:pt x="2191512" y="13716"/>
                  </a:lnTo>
                  <a:lnTo>
                    <a:pt x="2214372" y="32004"/>
                  </a:lnTo>
                  <a:lnTo>
                    <a:pt x="2214372" y="44888"/>
                  </a:lnTo>
                  <a:lnTo>
                    <a:pt x="2220468" y="0"/>
                  </a:lnTo>
                  <a:close/>
                </a:path>
                <a:path w="2220595" h="2828925">
                  <a:moveTo>
                    <a:pt x="2214372" y="32004"/>
                  </a:moveTo>
                  <a:lnTo>
                    <a:pt x="2191512" y="13716"/>
                  </a:lnTo>
                  <a:lnTo>
                    <a:pt x="2159866" y="54098"/>
                  </a:lnTo>
                  <a:lnTo>
                    <a:pt x="2185090" y="44174"/>
                  </a:lnTo>
                  <a:lnTo>
                    <a:pt x="2188464" y="19812"/>
                  </a:lnTo>
                  <a:lnTo>
                    <a:pt x="2208276" y="35052"/>
                  </a:lnTo>
                  <a:lnTo>
                    <a:pt x="2208276" y="39777"/>
                  </a:lnTo>
                  <a:lnTo>
                    <a:pt x="2214372" y="32004"/>
                  </a:lnTo>
                  <a:close/>
                </a:path>
                <a:path w="2220595" h="2828925">
                  <a:moveTo>
                    <a:pt x="2214372" y="44888"/>
                  </a:moveTo>
                  <a:lnTo>
                    <a:pt x="2214372" y="32004"/>
                  </a:lnTo>
                  <a:lnTo>
                    <a:pt x="2180858" y="74740"/>
                  </a:lnTo>
                  <a:lnTo>
                    <a:pt x="2174748" y="118872"/>
                  </a:lnTo>
                  <a:lnTo>
                    <a:pt x="2174748" y="126492"/>
                  </a:lnTo>
                  <a:lnTo>
                    <a:pt x="2179320" y="134112"/>
                  </a:lnTo>
                  <a:lnTo>
                    <a:pt x="2186940" y="135636"/>
                  </a:lnTo>
                  <a:lnTo>
                    <a:pt x="2194560" y="135636"/>
                  </a:lnTo>
                  <a:lnTo>
                    <a:pt x="2202180" y="131064"/>
                  </a:lnTo>
                  <a:lnTo>
                    <a:pt x="2203704" y="123444"/>
                  </a:lnTo>
                  <a:lnTo>
                    <a:pt x="2214372" y="44888"/>
                  </a:lnTo>
                  <a:close/>
                </a:path>
                <a:path w="2220595" h="2828925">
                  <a:moveTo>
                    <a:pt x="2208276" y="39777"/>
                  </a:moveTo>
                  <a:lnTo>
                    <a:pt x="2208276" y="35052"/>
                  </a:lnTo>
                  <a:lnTo>
                    <a:pt x="2185090" y="44174"/>
                  </a:lnTo>
                  <a:lnTo>
                    <a:pt x="2180858" y="74740"/>
                  </a:lnTo>
                  <a:lnTo>
                    <a:pt x="2208276" y="39777"/>
                  </a:lnTo>
                  <a:close/>
                </a:path>
                <a:path w="2220595" h="2828925">
                  <a:moveTo>
                    <a:pt x="2208276" y="35052"/>
                  </a:moveTo>
                  <a:lnTo>
                    <a:pt x="2188464" y="19812"/>
                  </a:lnTo>
                  <a:lnTo>
                    <a:pt x="2185090" y="44174"/>
                  </a:lnTo>
                  <a:lnTo>
                    <a:pt x="2208276" y="35052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79469" y="3549395"/>
              <a:ext cx="3810000" cy="1905000"/>
            </a:xfrm>
            <a:custGeom>
              <a:avLst/>
              <a:gdLst/>
              <a:ahLst/>
              <a:cxnLst/>
              <a:rect l="l" t="t" r="r" b="b"/>
              <a:pathLst>
                <a:path w="3810000" h="1905000">
                  <a:moveTo>
                    <a:pt x="1295399" y="304799"/>
                  </a:moveTo>
                  <a:lnTo>
                    <a:pt x="0" y="1904999"/>
                  </a:lnTo>
                </a:path>
                <a:path w="3810000" h="1905000">
                  <a:moveTo>
                    <a:pt x="0" y="1904999"/>
                  </a:moveTo>
                  <a:lnTo>
                    <a:pt x="2438399" y="609599"/>
                  </a:lnTo>
                </a:path>
                <a:path w="3810000" h="1905000">
                  <a:moveTo>
                    <a:pt x="0" y="1904999"/>
                  </a:moveTo>
                  <a:lnTo>
                    <a:pt x="38099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1081412" y="525271"/>
            <a:ext cx="35102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500FF"/>
                </a:solidFill>
              </a:rPr>
              <a:t>Compound</a:t>
            </a:r>
            <a:r>
              <a:rPr sz="2400" spc="-60" dirty="0">
                <a:solidFill>
                  <a:srgbClr val="6500FF"/>
                </a:solidFill>
              </a:rPr>
              <a:t> </a:t>
            </a:r>
            <a:r>
              <a:rPr sz="2400" spc="-5" dirty="0">
                <a:solidFill>
                  <a:srgbClr val="6500FF"/>
                </a:solidFill>
              </a:rPr>
              <a:t>Microscope:</a:t>
            </a:r>
            <a:endParaRPr sz="2400"/>
          </a:p>
        </p:txBody>
      </p:sp>
      <p:sp>
        <p:nvSpPr>
          <p:cNvPr id="20" name="object 20"/>
          <p:cNvSpPr txBox="1"/>
          <p:nvPr/>
        </p:nvSpPr>
        <p:spPr>
          <a:xfrm>
            <a:off x="5285115" y="2203194"/>
            <a:ext cx="977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65CC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459873" y="2339340"/>
            <a:ext cx="8001000" cy="132715"/>
            <a:chOff x="1459873" y="2339340"/>
            <a:chExt cx="8001000" cy="132715"/>
          </a:xfrm>
        </p:grpSpPr>
        <p:sp>
          <p:nvSpPr>
            <p:cNvPr id="22" name="object 22"/>
            <p:cNvSpPr/>
            <p:nvPr/>
          </p:nvSpPr>
          <p:spPr>
            <a:xfrm>
              <a:off x="4529206" y="2339340"/>
              <a:ext cx="131064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38406" y="2339340"/>
              <a:ext cx="131064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59873" y="2339340"/>
              <a:ext cx="8001000" cy="132715"/>
            </a:xfrm>
            <a:custGeom>
              <a:avLst/>
              <a:gdLst/>
              <a:ahLst/>
              <a:cxnLst/>
              <a:rect l="l" t="t" r="r" b="b"/>
              <a:pathLst>
                <a:path w="8001000" h="132714">
                  <a:moveTo>
                    <a:pt x="7943731" y="67056"/>
                  </a:moveTo>
                  <a:lnTo>
                    <a:pt x="7920456" y="53340"/>
                  </a:lnTo>
                  <a:lnTo>
                    <a:pt x="0" y="53340"/>
                  </a:lnTo>
                  <a:lnTo>
                    <a:pt x="0" y="80772"/>
                  </a:lnTo>
                  <a:lnTo>
                    <a:pt x="7920456" y="80772"/>
                  </a:lnTo>
                  <a:lnTo>
                    <a:pt x="7943731" y="67056"/>
                  </a:lnTo>
                  <a:close/>
                </a:path>
                <a:path w="8001000" h="132714">
                  <a:moveTo>
                    <a:pt x="8000997" y="67056"/>
                  </a:moveTo>
                  <a:lnTo>
                    <a:pt x="7894317" y="4572"/>
                  </a:lnTo>
                  <a:lnTo>
                    <a:pt x="7886697" y="0"/>
                  </a:lnTo>
                  <a:lnTo>
                    <a:pt x="7877553" y="3048"/>
                  </a:lnTo>
                  <a:lnTo>
                    <a:pt x="7874505" y="9144"/>
                  </a:lnTo>
                  <a:lnTo>
                    <a:pt x="7869933" y="16764"/>
                  </a:lnTo>
                  <a:lnTo>
                    <a:pt x="7872981" y="25908"/>
                  </a:lnTo>
                  <a:lnTo>
                    <a:pt x="7879077" y="28956"/>
                  </a:lnTo>
                  <a:lnTo>
                    <a:pt x="7920456" y="53340"/>
                  </a:lnTo>
                  <a:lnTo>
                    <a:pt x="7972041" y="53340"/>
                  </a:lnTo>
                  <a:lnTo>
                    <a:pt x="7972041" y="84015"/>
                  </a:lnTo>
                  <a:lnTo>
                    <a:pt x="8000997" y="67056"/>
                  </a:lnTo>
                  <a:close/>
                </a:path>
                <a:path w="8001000" h="132714">
                  <a:moveTo>
                    <a:pt x="7972041" y="84015"/>
                  </a:moveTo>
                  <a:lnTo>
                    <a:pt x="7972041" y="80772"/>
                  </a:lnTo>
                  <a:lnTo>
                    <a:pt x="7920456" y="80772"/>
                  </a:lnTo>
                  <a:lnTo>
                    <a:pt x="7879077" y="105156"/>
                  </a:lnTo>
                  <a:lnTo>
                    <a:pt x="7872981" y="108204"/>
                  </a:lnTo>
                  <a:lnTo>
                    <a:pt x="7869933" y="117348"/>
                  </a:lnTo>
                  <a:lnTo>
                    <a:pt x="7874505" y="124968"/>
                  </a:lnTo>
                  <a:lnTo>
                    <a:pt x="7877553" y="131064"/>
                  </a:lnTo>
                  <a:lnTo>
                    <a:pt x="7886697" y="132588"/>
                  </a:lnTo>
                  <a:lnTo>
                    <a:pt x="7894317" y="129540"/>
                  </a:lnTo>
                  <a:lnTo>
                    <a:pt x="7972041" y="84015"/>
                  </a:lnTo>
                  <a:close/>
                </a:path>
                <a:path w="8001000" h="132714">
                  <a:moveTo>
                    <a:pt x="7972041" y="80772"/>
                  </a:moveTo>
                  <a:lnTo>
                    <a:pt x="7972041" y="53340"/>
                  </a:lnTo>
                  <a:lnTo>
                    <a:pt x="7920456" y="53340"/>
                  </a:lnTo>
                  <a:lnTo>
                    <a:pt x="7943731" y="67056"/>
                  </a:lnTo>
                  <a:lnTo>
                    <a:pt x="7964421" y="54864"/>
                  </a:lnTo>
                  <a:lnTo>
                    <a:pt x="7964421" y="80772"/>
                  </a:lnTo>
                  <a:lnTo>
                    <a:pt x="7972041" y="80772"/>
                  </a:lnTo>
                  <a:close/>
                </a:path>
                <a:path w="8001000" h="132714">
                  <a:moveTo>
                    <a:pt x="7964421" y="80772"/>
                  </a:moveTo>
                  <a:lnTo>
                    <a:pt x="7964421" y="79248"/>
                  </a:lnTo>
                  <a:lnTo>
                    <a:pt x="7943731" y="67056"/>
                  </a:lnTo>
                  <a:lnTo>
                    <a:pt x="7920456" y="80772"/>
                  </a:lnTo>
                  <a:lnTo>
                    <a:pt x="7964421" y="80772"/>
                  </a:lnTo>
                  <a:close/>
                </a:path>
                <a:path w="8001000" h="132714">
                  <a:moveTo>
                    <a:pt x="7964421" y="79248"/>
                  </a:moveTo>
                  <a:lnTo>
                    <a:pt x="7964421" y="54864"/>
                  </a:lnTo>
                  <a:lnTo>
                    <a:pt x="7943731" y="67056"/>
                  </a:lnTo>
                  <a:lnTo>
                    <a:pt x="7964421" y="7924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831225" y="2573527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05212" y="2203194"/>
            <a:ext cx="8089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97865" algn="l"/>
              </a:tabLst>
            </a:pPr>
            <a:r>
              <a:rPr sz="2200" b="1" spc="-5" dirty="0">
                <a:solidFill>
                  <a:srgbClr val="9965FF"/>
                </a:solidFill>
                <a:latin typeface="Arial"/>
                <a:cs typeface="Arial"/>
              </a:rPr>
              <a:t>•	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15016" y="1976119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20215" y="2448559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65CC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60423" y="25887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65CC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70815" y="2052318"/>
            <a:ext cx="427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65CC"/>
                </a:solidFill>
                <a:latin typeface="Arial"/>
                <a:cs typeface="Arial"/>
              </a:rPr>
              <a:t>2F</a:t>
            </a:r>
            <a:r>
              <a:rPr sz="1800" b="1" spc="-7" baseline="-23148" dirty="0">
                <a:solidFill>
                  <a:srgbClr val="FF65CC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77016" y="1976119"/>
            <a:ext cx="292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15016" y="2116327"/>
            <a:ext cx="1147445" cy="44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>
              <a:lnSpc>
                <a:spcPts val="1060"/>
              </a:lnSpc>
              <a:spcBef>
                <a:spcPts val="100"/>
              </a:spcBef>
              <a:tabLst>
                <a:tab pos="1040765" algn="l"/>
              </a:tabLst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o	o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2260"/>
              </a:lnSpc>
              <a:tabLst>
                <a:tab pos="850265" algn="l"/>
              </a:tabLst>
            </a:pPr>
            <a:r>
              <a:rPr sz="2200" b="1" spc="-5" dirty="0">
                <a:solidFill>
                  <a:srgbClr val="9965FF"/>
                </a:solidFill>
                <a:latin typeface="Arial"/>
                <a:cs typeface="Arial"/>
              </a:rPr>
              <a:t>•	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70416" y="2981958"/>
            <a:ext cx="245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4816" y="2966718"/>
            <a:ext cx="245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793870" y="2215896"/>
            <a:ext cx="1524000" cy="76200"/>
          </a:xfrm>
          <a:custGeom>
            <a:avLst/>
            <a:gdLst/>
            <a:ahLst/>
            <a:cxnLst/>
            <a:rect l="l" t="t" r="r" b="b"/>
            <a:pathLst>
              <a:path w="15240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524000" h="76200">
                <a:moveTo>
                  <a:pt x="1459992" y="47244"/>
                </a:moveTo>
                <a:lnTo>
                  <a:pt x="14599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459992" y="47244"/>
                </a:lnTo>
                <a:close/>
              </a:path>
              <a:path w="15240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524000" h="76200">
                <a:moveTo>
                  <a:pt x="1524000" y="38100"/>
                </a:moveTo>
                <a:lnTo>
                  <a:pt x="1447800" y="0"/>
                </a:lnTo>
                <a:lnTo>
                  <a:pt x="1447800" y="28956"/>
                </a:lnTo>
                <a:lnTo>
                  <a:pt x="1459992" y="28956"/>
                </a:lnTo>
                <a:lnTo>
                  <a:pt x="1459992" y="70104"/>
                </a:lnTo>
                <a:lnTo>
                  <a:pt x="1524000" y="38100"/>
                </a:lnTo>
                <a:close/>
              </a:path>
              <a:path w="1524000" h="76200">
                <a:moveTo>
                  <a:pt x="1459992" y="70104"/>
                </a:moveTo>
                <a:lnTo>
                  <a:pt x="1459992" y="47244"/>
                </a:lnTo>
                <a:lnTo>
                  <a:pt x="1447800" y="47244"/>
                </a:lnTo>
                <a:lnTo>
                  <a:pt x="1447800" y="76200"/>
                </a:lnTo>
                <a:lnTo>
                  <a:pt x="1459992" y="70104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456814" y="1823719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158613" y="2738118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86217" y="2433318"/>
            <a:ext cx="4705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68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	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86217" y="1762759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01232" y="2114803"/>
            <a:ext cx="250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01232" y="3881118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513729" y="2433318"/>
            <a:ext cx="290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1445585" y="2034540"/>
            <a:ext cx="8244205" cy="2215515"/>
            <a:chOff x="1445585" y="2034540"/>
            <a:chExt cx="8244205" cy="2215515"/>
          </a:xfrm>
        </p:grpSpPr>
        <p:sp>
          <p:nvSpPr>
            <p:cNvPr id="44" name="object 44"/>
            <p:cNvSpPr/>
            <p:nvPr/>
          </p:nvSpPr>
          <p:spPr>
            <a:xfrm>
              <a:off x="8311774" y="3540252"/>
              <a:ext cx="1377950" cy="707390"/>
            </a:xfrm>
            <a:custGeom>
              <a:avLst/>
              <a:gdLst/>
              <a:ahLst/>
              <a:cxnLst/>
              <a:rect l="l" t="t" r="r" b="b"/>
              <a:pathLst>
                <a:path w="1377950" h="707389">
                  <a:moveTo>
                    <a:pt x="1326056" y="34992"/>
                  </a:moveTo>
                  <a:lnTo>
                    <a:pt x="1297557" y="33238"/>
                  </a:lnTo>
                  <a:lnTo>
                    <a:pt x="0" y="682752"/>
                  </a:lnTo>
                  <a:lnTo>
                    <a:pt x="12192" y="707136"/>
                  </a:lnTo>
                  <a:lnTo>
                    <a:pt x="1311172" y="58381"/>
                  </a:lnTo>
                  <a:lnTo>
                    <a:pt x="1326056" y="34992"/>
                  </a:lnTo>
                  <a:close/>
                </a:path>
                <a:path w="1377950" h="707389">
                  <a:moveTo>
                    <a:pt x="1377696" y="9144"/>
                  </a:moveTo>
                  <a:lnTo>
                    <a:pt x="1254252" y="1524"/>
                  </a:lnTo>
                  <a:lnTo>
                    <a:pt x="1246632" y="0"/>
                  </a:lnTo>
                  <a:lnTo>
                    <a:pt x="1239012" y="6096"/>
                  </a:lnTo>
                  <a:lnTo>
                    <a:pt x="1239012" y="22860"/>
                  </a:lnTo>
                  <a:lnTo>
                    <a:pt x="1243584" y="28956"/>
                  </a:lnTo>
                  <a:lnTo>
                    <a:pt x="1252728" y="30480"/>
                  </a:lnTo>
                  <a:lnTo>
                    <a:pt x="1297557" y="33238"/>
                  </a:lnTo>
                  <a:lnTo>
                    <a:pt x="1345692" y="9144"/>
                  </a:lnTo>
                  <a:lnTo>
                    <a:pt x="1357884" y="35052"/>
                  </a:lnTo>
                  <a:lnTo>
                    <a:pt x="1357884" y="39082"/>
                  </a:lnTo>
                  <a:lnTo>
                    <a:pt x="1377696" y="9144"/>
                  </a:lnTo>
                  <a:close/>
                </a:path>
                <a:path w="1377950" h="707389">
                  <a:moveTo>
                    <a:pt x="1357884" y="39082"/>
                  </a:moveTo>
                  <a:lnTo>
                    <a:pt x="1357884" y="35052"/>
                  </a:lnTo>
                  <a:lnTo>
                    <a:pt x="1311172" y="58381"/>
                  </a:lnTo>
                  <a:lnTo>
                    <a:pt x="1286256" y="97536"/>
                  </a:lnTo>
                  <a:lnTo>
                    <a:pt x="1281684" y="103632"/>
                  </a:lnTo>
                  <a:lnTo>
                    <a:pt x="1283208" y="112776"/>
                  </a:lnTo>
                  <a:lnTo>
                    <a:pt x="1289304" y="117348"/>
                  </a:lnTo>
                  <a:lnTo>
                    <a:pt x="1296924" y="121920"/>
                  </a:lnTo>
                  <a:lnTo>
                    <a:pt x="1306068" y="118872"/>
                  </a:lnTo>
                  <a:lnTo>
                    <a:pt x="1309116" y="112776"/>
                  </a:lnTo>
                  <a:lnTo>
                    <a:pt x="1357884" y="39082"/>
                  </a:lnTo>
                  <a:close/>
                </a:path>
                <a:path w="1377950" h="707389">
                  <a:moveTo>
                    <a:pt x="1357884" y="35052"/>
                  </a:moveTo>
                  <a:lnTo>
                    <a:pt x="1345692" y="9144"/>
                  </a:lnTo>
                  <a:lnTo>
                    <a:pt x="1297557" y="33238"/>
                  </a:lnTo>
                  <a:lnTo>
                    <a:pt x="1326056" y="34992"/>
                  </a:lnTo>
                  <a:lnTo>
                    <a:pt x="1339596" y="13716"/>
                  </a:lnTo>
                  <a:lnTo>
                    <a:pt x="1351788" y="36576"/>
                  </a:lnTo>
                  <a:lnTo>
                    <a:pt x="1351788" y="38096"/>
                  </a:lnTo>
                  <a:lnTo>
                    <a:pt x="1357884" y="35052"/>
                  </a:lnTo>
                  <a:close/>
                </a:path>
                <a:path w="1377950" h="707389">
                  <a:moveTo>
                    <a:pt x="1351788" y="38096"/>
                  </a:moveTo>
                  <a:lnTo>
                    <a:pt x="1351788" y="36576"/>
                  </a:lnTo>
                  <a:lnTo>
                    <a:pt x="1326056" y="34992"/>
                  </a:lnTo>
                  <a:lnTo>
                    <a:pt x="1311172" y="58381"/>
                  </a:lnTo>
                  <a:lnTo>
                    <a:pt x="1351788" y="38096"/>
                  </a:lnTo>
                  <a:close/>
                </a:path>
                <a:path w="1377950" h="707389">
                  <a:moveTo>
                    <a:pt x="1351788" y="36576"/>
                  </a:moveTo>
                  <a:lnTo>
                    <a:pt x="1339596" y="13716"/>
                  </a:lnTo>
                  <a:lnTo>
                    <a:pt x="1326056" y="34992"/>
                  </a:lnTo>
                  <a:lnTo>
                    <a:pt x="1351788" y="36576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59873" y="2101596"/>
              <a:ext cx="990600" cy="0"/>
            </a:xfrm>
            <a:custGeom>
              <a:avLst/>
              <a:gdLst/>
              <a:ahLst/>
              <a:cxnLst/>
              <a:rect l="l" t="t" r="r" b="b"/>
              <a:pathLst>
                <a:path w="990600">
                  <a:moveTo>
                    <a:pt x="0" y="0"/>
                  </a:moveTo>
                  <a:lnTo>
                    <a:pt x="990596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38406" y="2034540"/>
              <a:ext cx="131064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019166" y="4075176"/>
              <a:ext cx="138684" cy="1295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50469" y="2101596"/>
              <a:ext cx="5867400" cy="2133600"/>
            </a:xfrm>
            <a:custGeom>
              <a:avLst/>
              <a:gdLst/>
              <a:ahLst/>
              <a:cxnLst/>
              <a:rect l="l" t="t" r="r" b="b"/>
              <a:pathLst>
                <a:path w="5867400" h="2133600">
                  <a:moveTo>
                    <a:pt x="0" y="0"/>
                  </a:moveTo>
                  <a:lnTo>
                    <a:pt x="5867399" y="2133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443862" y="2779776"/>
              <a:ext cx="138684" cy="1295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310250" y="3393948"/>
              <a:ext cx="1379220" cy="777240"/>
            </a:xfrm>
            <a:custGeom>
              <a:avLst/>
              <a:gdLst/>
              <a:ahLst/>
              <a:cxnLst/>
              <a:rect l="l" t="t" r="r" b="b"/>
              <a:pathLst>
                <a:path w="1379220" h="777239">
                  <a:moveTo>
                    <a:pt x="1329908" y="30119"/>
                  </a:moveTo>
                  <a:lnTo>
                    <a:pt x="1301992" y="29690"/>
                  </a:lnTo>
                  <a:lnTo>
                    <a:pt x="0" y="752856"/>
                  </a:lnTo>
                  <a:lnTo>
                    <a:pt x="15240" y="777240"/>
                  </a:lnTo>
                  <a:lnTo>
                    <a:pt x="1315163" y="54405"/>
                  </a:lnTo>
                  <a:lnTo>
                    <a:pt x="1329908" y="30119"/>
                  </a:lnTo>
                  <a:close/>
                </a:path>
                <a:path w="1379220" h="777239">
                  <a:moveTo>
                    <a:pt x="1379220" y="3048"/>
                  </a:moveTo>
                  <a:lnTo>
                    <a:pt x="1255776" y="0"/>
                  </a:lnTo>
                  <a:lnTo>
                    <a:pt x="1246632" y="0"/>
                  </a:lnTo>
                  <a:lnTo>
                    <a:pt x="1240536" y="6096"/>
                  </a:lnTo>
                  <a:lnTo>
                    <a:pt x="1240536" y="22860"/>
                  </a:lnTo>
                  <a:lnTo>
                    <a:pt x="1246632" y="28956"/>
                  </a:lnTo>
                  <a:lnTo>
                    <a:pt x="1255776" y="28979"/>
                  </a:lnTo>
                  <a:lnTo>
                    <a:pt x="1301992" y="29690"/>
                  </a:lnTo>
                  <a:lnTo>
                    <a:pt x="1347216" y="4572"/>
                  </a:lnTo>
                  <a:lnTo>
                    <a:pt x="1360932" y="28956"/>
                  </a:lnTo>
                  <a:lnTo>
                    <a:pt x="1360932" y="33528"/>
                  </a:lnTo>
                  <a:lnTo>
                    <a:pt x="1379220" y="3048"/>
                  </a:lnTo>
                  <a:close/>
                </a:path>
                <a:path w="1379220" h="777239">
                  <a:moveTo>
                    <a:pt x="1360932" y="33528"/>
                  </a:moveTo>
                  <a:lnTo>
                    <a:pt x="1360932" y="28956"/>
                  </a:lnTo>
                  <a:lnTo>
                    <a:pt x="1315163" y="54405"/>
                  </a:lnTo>
                  <a:lnTo>
                    <a:pt x="1290828" y="94488"/>
                  </a:lnTo>
                  <a:lnTo>
                    <a:pt x="1287780" y="102108"/>
                  </a:lnTo>
                  <a:lnTo>
                    <a:pt x="1289304" y="109728"/>
                  </a:lnTo>
                  <a:lnTo>
                    <a:pt x="1296924" y="114300"/>
                  </a:lnTo>
                  <a:lnTo>
                    <a:pt x="1303020" y="118872"/>
                  </a:lnTo>
                  <a:lnTo>
                    <a:pt x="1312164" y="115824"/>
                  </a:lnTo>
                  <a:lnTo>
                    <a:pt x="1315212" y="109728"/>
                  </a:lnTo>
                  <a:lnTo>
                    <a:pt x="1360932" y="33528"/>
                  </a:lnTo>
                  <a:close/>
                </a:path>
                <a:path w="1379220" h="777239">
                  <a:moveTo>
                    <a:pt x="1360932" y="28956"/>
                  </a:moveTo>
                  <a:lnTo>
                    <a:pt x="1347216" y="4572"/>
                  </a:lnTo>
                  <a:lnTo>
                    <a:pt x="1301992" y="29690"/>
                  </a:lnTo>
                  <a:lnTo>
                    <a:pt x="1329908" y="30119"/>
                  </a:lnTo>
                  <a:lnTo>
                    <a:pt x="1342644" y="9144"/>
                  </a:lnTo>
                  <a:lnTo>
                    <a:pt x="1353312" y="30480"/>
                  </a:lnTo>
                  <a:lnTo>
                    <a:pt x="1353312" y="33193"/>
                  </a:lnTo>
                  <a:lnTo>
                    <a:pt x="1360932" y="28956"/>
                  </a:lnTo>
                  <a:close/>
                </a:path>
                <a:path w="1379220" h="777239">
                  <a:moveTo>
                    <a:pt x="1353312" y="33193"/>
                  </a:moveTo>
                  <a:lnTo>
                    <a:pt x="1353312" y="30480"/>
                  </a:lnTo>
                  <a:lnTo>
                    <a:pt x="1329908" y="30119"/>
                  </a:lnTo>
                  <a:lnTo>
                    <a:pt x="1315163" y="54405"/>
                  </a:lnTo>
                  <a:lnTo>
                    <a:pt x="1353312" y="33193"/>
                  </a:lnTo>
                  <a:close/>
                </a:path>
                <a:path w="1379220" h="777239">
                  <a:moveTo>
                    <a:pt x="1353312" y="30480"/>
                  </a:moveTo>
                  <a:lnTo>
                    <a:pt x="1342644" y="9144"/>
                  </a:lnTo>
                  <a:lnTo>
                    <a:pt x="1329908" y="30119"/>
                  </a:lnTo>
                  <a:lnTo>
                    <a:pt x="1353312" y="3048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459873" y="2101596"/>
              <a:ext cx="6858000" cy="2057400"/>
            </a:xfrm>
            <a:custGeom>
              <a:avLst/>
              <a:gdLst/>
              <a:ahLst/>
              <a:cxnLst/>
              <a:rect l="l" t="t" r="r" b="b"/>
              <a:pathLst>
                <a:path w="6858000" h="2057400">
                  <a:moveTo>
                    <a:pt x="0" y="0"/>
                  </a:moveTo>
                  <a:lnTo>
                    <a:pt x="6857996" y="2057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921642" y="2176272"/>
              <a:ext cx="140208" cy="12649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437766" y="2932176"/>
              <a:ext cx="138684" cy="1295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714366" y="3922776"/>
              <a:ext cx="138684" cy="1295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995816" y="3576318"/>
            <a:ext cx="1053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Obj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30" dirty="0">
                <a:solidFill>
                  <a:srgbClr val="65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15614" y="4566918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65CC"/>
                </a:solidFill>
                <a:latin typeface="Arial"/>
                <a:cs typeface="Arial"/>
              </a:rPr>
              <a:t>Eyepiece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29012" y="2448559"/>
            <a:ext cx="292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95712" y="258876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81412" y="5252717"/>
            <a:ext cx="57296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315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’’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  <a:tabLst>
                <a:tab pos="1243330" algn="l"/>
              </a:tabLst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Objective:	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converging lens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nearer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to the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 object.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81401" y="5984237"/>
            <a:ext cx="8013065" cy="112585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  <a:tabLst>
                <a:tab pos="1205865" algn="l"/>
              </a:tabLst>
            </a:pPr>
            <a:r>
              <a:rPr sz="1800" b="1" spc="-10" dirty="0">
                <a:solidFill>
                  <a:srgbClr val="FF6599"/>
                </a:solidFill>
                <a:latin typeface="Arial"/>
                <a:cs typeface="Arial"/>
              </a:rPr>
              <a:t>Eyepiece:	</a:t>
            </a:r>
            <a:r>
              <a:rPr sz="1800" b="1" dirty="0">
                <a:solidFill>
                  <a:srgbClr val="FF6599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6599"/>
                </a:solidFill>
                <a:latin typeface="Arial"/>
                <a:cs typeface="Arial"/>
              </a:rPr>
              <a:t>converging lens through which the final image </a:t>
            </a:r>
            <a:r>
              <a:rPr sz="1800" b="1" dirty="0">
                <a:solidFill>
                  <a:srgbClr val="FF6599"/>
                </a:solidFill>
                <a:latin typeface="Arial"/>
                <a:cs typeface="Arial"/>
              </a:rPr>
              <a:t>is</a:t>
            </a:r>
            <a:r>
              <a:rPr sz="1800" b="1" spc="25" dirty="0">
                <a:solidFill>
                  <a:srgbClr val="FF65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99"/>
                </a:solidFill>
                <a:latin typeface="Arial"/>
                <a:cs typeface="Arial"/>
              </a:rPr>
              <a:t>seen.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90"/>
              </a:spcBef>
              <a:tabLst>
                <a:tab pos="3390900" algn="l"/>
              </a:tabLst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Both are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short</a:t>
            </a:r>
            <a:r>
              <a:rPr sz="1800" b="1" spc="3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focal</a:t>
            </a:r>
            <a:r>
              <a:rPr sz="1800" b="1" spc="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length.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Focal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length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eyepiece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slightly greater  than that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the objective.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821558" y="2101596"/>
            <a:ext cx="114300" cy="304800"/>
          </a:xfrm>
          <a:custGeom>
            <a:avLst/>
            <a:gdLst/>
            <a:ahLst/>
            <a:cxnLst/>
            <a:rect l="l" t="t" r="r" b="b"/>
            <a:pathLst>
              <a:path w="114300" h="304800">
                <a:moveTo>
                  <a:pt x="76200" y="304800"/>
                </a:moveTo>
                <a:lnTo>
                  <a:pt x="76200" y="266700"/>
                </a:lnTo>
                <a:lnTo>
                  <a:pt x="38100" y="266700"/>
                </a:lnTo>
                <a:lnTo>
                  <a:pt x="38100" y="304800"/>
                </a:lnTo>
                <a:lnTo>
                  <a:pt x="76200" y="304800"/>
                </a:lnTo>
                <a:close/>
              </a:path>
              <a:path w="114300" h="304800">
                <a:moveTo>
                  <a:pt x="76200" y="228600"/>
                </a:moveTo>
                <a:lnTo>
                  <a:pt x="76200" y="190500"/>
                </a:lnTo>
                <a:lnTo>
                  <a:pt x="38100" y="190500"/>
                </a:lnTo>
                <a:lnTo>
                  <a:pt x="38100" y="228600"/>
                </a:lnTo>
                <a:lnTo>
                  <a:pt x="76200" y="228600"/>
                </a:lnTo>
                <a:close/>
              </a:path>
              <a:path w="114300" h="304800">
                <a:moveTo>
                  <a:pt x="114300" y="114300"/>
                </a:moveTo>
                <a:lnTo>
                  <a:pt x="57912" y="0"/>
                </a:lnTo>
                <a:lnTo>
                  <a:pt x="0" y="114300"/>
                </a:lnTo>
                <a:lnTo>
                  <a:pt x="114300" y="114300"/>
                </a:lnTo>
                <a:close/>
              </a:path>
              <a:path w="114300" h="304800">
                <a:moveTo>
                  <a:pt x="76200" y="152400"/>
                </a:moveTo>
                <a:lnTo>
                  <a:pt x="76200" y="114300"/>
                </a:lnTo>
                <a:lnTo>
                  <a:pt x="38100" y="114300"/>
                </a:lnTo>
                <a:lnTo>
                  <a:pt x="38100" y="152400"/>
                </a:lnTo>
                <a:lnTo>
                  <a:pt x="76200" y="1524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805815" y="1762759"/>
            <a:ext cx="380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’’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2436182" y="2087308"/>
            <a:ext cx="5895975" cy="333375"/>
            <a:chOff x="2436182" y="2087308"/>
            <a:chExt cx="5895975" cy="333375"/>
          </a:xfrm>
        </p:grpSpPr>
        <p:sp>
          <p:nvSpPr>
            <p:cNvPr id="64" name="object 64"/>
            <p:cNvSpPr/>
            <p:nvPr/>
          </p:nvSpPr>
          <p:spPr>
            <a:xfrm>
              <a:off x="2450469" y="2101595"/>
              <a:ext cx="5867400" cy="304800"/>
            </a:xfrm>
            <a:custGeom>
              <a:avLst/>
              <a:gdLst/>
              <a:ahLst/>
              <a:cxnLst/>
              <a:rect l="l" t="t" r="r" b="b"/>
              <a:pathLst>
                <a:path w="5867400" h="304800">
                  <a:moveTo>
                    <a:pt x="0" y="0"/>
                  </a:moveTo>
                  <a:lnTo>
                    <a:pt x="3428999" y="0"/>
                  </a:lnTo>
                </a:path>
                <a:path w="5867400" h="304800">
                  <a:moveTo>
                    <a:pt x="3428999" y="0"/>
                  </a:moveTo>
                  <a:lnTo>
                    <a:pt x="5867399" y="304799"/>
                  </a:lnTo>
                </a:path>
              </a:pathLst>
            </a:custGeom>
            <a:ln w="28574">
              <a:solidFill>
                <a:srgbClr val="007F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717669" y="2229611"/>
              <a:ext cx="32384" cy="177165"/>
            </a:xfrm>
            <a:custGeom>
              <a:avLst/>
              <a:gdLst/>
              <a:ahLst/>
              <a:cxnLst/>
              <a:rect l="l" t="t" r="r" b="b"/>
              <a:pathLst>
                <a:path w="32384" h="177164">
                  <a:moveTo>
                    <a:pt x="32003" y="0"/>
                  </a:moveTo>
                  <a:lnTo>
                    <a:pt x="18002" y="21621"/>
                  </a:lnTo>
                  <a:lnTo>
                    <a:pt x="8000" y="44957"/>
                  </a:lnTo>
                  <a:lnTo>
                    <a:pt x="2000" y="69437"/>
                  </a:lnTo>
                  <a:lnTo>
                    <a:pt x="0" y="94487"/>
                  </a:lnTo>
                  <a:lnTo>
                    <a:pt x="1428" y="116133"/>
                  </a:lnTo>
                  <a:lnTo>
                    <a:pt x="5714" y="137350"/>
                  </a:lnTo>
                  <a:lnTo>
                    <a:pt x="12858" y="157710"/>
                  </a:lnTo>
                  <a:lnTo>
                    <a:pt x="22859" y="17678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6466214" y="2078227"/>
            <a:ext cx="4025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α</a:t>
            </a:r>
            <a:r>
              <a:rPr sz="1800" b="1" spc="12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3300" b="1" spc="-7" baseline="-25252" dirty="0">
                <a:solidFill>
                  <a:srgbClr val="FF65CC"/>
                </a:solidFill>
                <a:latin typeface="Arial"/>
                <a:cs typeface="Arial"/>
              </a:rPr>
              <a:t>•</a:t>
            </a:r>
            <a:endParaRPr sz="3300" baseline="-25252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634618" y="2433318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5879470" y="2389060"/>
            <a:ext cx="2438400" cy="3180080"/>
            <a:chOff x="5879470" y="2389060"/>
            <a:chExt cx="2438400" cy="3180080"/>
          </a:xfrm>
        </p:grpSpPr>
        <p:sp>
          <p:nvSpPr>
            <p:cNvPr id="69" name="object 69"/>
            <p:cNvSpPr/>
            <p:nvPr/>
          </p:nvSpPr>
          <p:spPr>
            <a:xfrm>
              <a:off x="7860669" y="2403347"/>
              <a:ext cx="99060" cy="436245"/>
            </a:xfrm>
            <a:custGeom>
              <a:avLst/>
              <a:gdLst/>
              <a:ahLst/>
              <a:cxnLst/>
              <a:rect l="l" t="t" r="r" b="b"/>
              <a:pathLst>
                <a:path w="99059" h="436244">
                  <a:moveTo>
                    <a:pt x="57911" y="0"/>
                  </a:moveTo>
                  <a:lnTo>
                    <a:pt x="32789" y="44148"/>
                  </a:lnTo>
                  <a:lnTo>
                    <a:pt x="14668" y="91439"/>
                  </a:lnTo>
                  <a:lnTo>
                    <a:pt x="3690" y="141017"/>
                  </a:lnTo>
                  <a:lnTo>
                    <a:pt x="0" y="192023"/>
                  </a:lnTo>
                  <a:lnTo>
                    <a:pt x="4303" y="247083"/>
                  </a:lnTo>
                  <a:lnTo>
                    <a:pt x="16873" y="300020"/>
                  </a:lnTo>
                  <a:lnTo>
                    <a:pt x="37197" y="349812"/>
                  </a:lnTo>
                  <a:lnTo>
                    <a:pt x="64763" y="395435"/>
                  </a:lnTo>
                  <a:lnTo>
                    <a:pt x="99059" y="43586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79470" y="5492496"/>
              <a:ext cx="2438400" cy="76200"/>
            </a:xfrm>
            <a:custGeom>
              <a:avLst/>
              <a:gdLst/>
              <a:ahLst/>
              <a:cxnLst/>
              <a:rect l="l" t="t" r="r" b="b"/>
              <a:pathLst>
                <a:path w="24384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2438400" h="76200">
                  <a:moveTo>
                    <a:pt x="2374392" y="47244"/>
                  </a:moveTo>
                  <a:lnTo>
                    <a:pt x="23743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2374392" y="47244"/>
                  </a:lnTo>
                  <a:close/>
                </a:path>
                <a:path w="24384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2438400" h="76200">
                  <a:moveTo>
                    <a:pt x="2438400" y="38100"/>
                  </a:moveTo>
                  <a:lnTo>
                    <a:pt x="2362200" y="0"/>
                  </a:lnTo>
                  <a:lnTo>
                    <a:pt x="2362200" y="28956"/>
                  </a:lnTo>
                  <a:lnTo>
                    <a:pt x="2374392" y="28956"/>
                  </a:lnTo>
                  <a:lnTo>
                    <a:pt x="2374392" y="70104"/>
                  </a:lnTo>
                  <a:lnTo>
                    <a:pt x="2438400" y="38100"/>
                  </a:lnTo>
                  <a:close/>
                </a:path>
                <a:path w="2438400" h="76200">
                  <a:moveTo>
                    <a:pt x="2374392" y="70104"/>
                  </a:moveTo>
                  <a:lnTo>
                    <a:pt x="2374392" y="47244"/>
                  </a:lnTo>
                  <a:lnTo>
                    <a:pt x="2362200" y="47244"/>
                  </a:lnTo>
                  <a:lnTo>
                    <a:pt x="2362200" y="76200"/>
                  </a:lnTo>
                  <a:lnTo>
                    <a:pt x="2374392" y="70104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7025014" y="5176517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450470" y="4959096"/>
            <a:ext cx="5867400" cy="76200"/>
          </a:xfrm>
          <a:custGeom>
            <a:avLst/>
            <a:gdLst/>
            <a:ahLst/>
            <a:cxnLst/>
            <a:rect l="l" t="t" r="r" b="b"/>
            <a:pathLst>
              <a:path w="58674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5867400" h="76200">
                <a:moveTo>
                  <a:pt x="5803392" y="47244"/>
                </a:moveTo>
                <a:lnTo>
                  <a:pt x="58033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5803392" y="47244"/>
                </a:lnTo>
                <a:close/>
              </a:path>
              <a:path w="58674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5867400" h="76200">
                <a:moveTo>
                  <a:pt x="5867400" y="38100"/>
                </a:moveTo>
                <a:lnTo>
                  <a:pt x="5791200" y="0"/>
                </a:lnTo>
                <a:lnTo>
                  <a:pt x="5791200" y="28956"/>
                </a:lnTo>
                <a:lnTo>
                  <a:pt x="5803392" y="28956"/>
                </a:lnTo>
                <a:lnTo>
                  <a:pt x="5803392" y="70104"/>
                </a:lnTo>
                <a:lnTo>
                  <a:pt x="5867400" y="38100"/>
                </a:lnTo>
                <a:close/>
              </a:path>
              <a:path w="5867400" h="76200">
                <a:moveTo>
                  <a:pt x="5803392" y="70104"/>
                </a:moveTo>
                <a:lnTo>
                  <a:pt x="5803392" y="47244"/>
                </a:lnTo>
                <a:lnTo>
                  <a:pt x="5791200" y="47244"/>
                </a:lnTo>
                <a:lnTo>
                  <a:pt x="5791200" y="76200"/>
                </a:lnTo>
                <a:lnTo>
                  <a:pt x="5803392" y="70104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434215" y="4658358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459865" y="1453908"/>
            <a:ext cx="5715000" cy="151130"/>
          </a:xfrm>
          <a:custGeom>
            <a:avLst/>
            <a:gdLst/>
            <a:ahLst/>
            <a:cxnLst/>
            <a:rect l="l" t="t" r="r" b="b"/>
            <a:pathLst>
              <a:path w="5715000" h="151130">
                <a:moveTo>
                  <a:pt x="1066800" y="38100"/>
                </a:moveTo>
                <a:lnTo>
                  <a:pt x="990600" y="0"/>
                </a:lnTo>
                <a:lnTo>
                  <a:pt x="990600" y="28956"/>
                </a:lnTo>
                <a:lnTo>
                  <a:pt x="76200" y="28956"/>
                </a:ln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76200" y="76200"/>
                </a:lnTo>
                <a:lnTo>
                  <a:pt x="76200" y="47244"/>
                </a:lnTo>
                <a:lnTo>
                  <a:pt x="990600" y="47244"/>
                </a:lnTo>
                <a:lnTo>
                  <a:pt x="990600" y="76200"/>
                </a:lnTo>
                <a:lnTo>
                  <a:pt x="1002792" y="70104"/>
                </a:lnTo>
                <a:lnTo>
                  <a:pt x="1066800" y="38100"/>
                </a:lnTo>
                <a:close/>
              </a:path>
              <a:path w="5715000" h="151130">
                <a:moveTo>
                  <a:pt x="5715000" y="114300"/>
                </a:moveTo>
                <a:lnTo>
                  <a:pt x="5638800" y="74676"/>
                </a:lnTo>
                <a:lnTo>
                  <a:pt x="5638800" y="103428"/>
                </a:lnTo>
                <a:lnTo>
                  <a:pt x="5650992" y="103632"/>
                </a:lnTo>
                <a:lnTo>
                  <a:pt x="1130808" y="28956"/>
                </a:lnTo>
                <a:lnTo>
                  <a:pt x="1143000" y="29146"/>
                </a:lnTo>
                <a:lnTo>
                  <a:pt x="1143000" y="1524"/>
                </a:lnTo>
                <a:lnTo>
                  <a:pt x="1066800" y="38100"/>
                </a:lnTo>
                <a:lnTo>
                  <a:pt x="1130808" y="71374"/>
                </a:lnTo>
                <a:lnTo>
                  <a:pt x="1143000" y="77724"/>
                </a:lnTo>
                <a:lnTo>
                  <a:pt x="1143000" y="48971"/>
                </a:lnTo>
                <a:lnTo>
                  <a:pt x="5638800" y="123253"/>
                </a:lnTo>
                <a:lnTo>
                  <a:pt x="5638800" y="150876"/>
                </a:lnTo>
                <a:lnTo>
                  <a:pt x="5650992" y="145021"/>
                </a:lnTo>
                <a:lnTo>
                  <a:pt x="5715000" y="114300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789815" y="1137919"/>
            <a:ext cx="294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-15" baseline="-23148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906916" y="1137919"/>
            <a:ext cx="284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351416" y="2404362"/>
            <a:ext cx="2978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1650" b="1" baseline="-20202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244214" y="2436367"/>
            <a:ext cx="161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endParaRPr sz="16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379850" y="2549143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04875"/>
            <a:ext cx="6388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FF"/>
                </a:solidFill>
              </a:rPr>
              <a:t>Angular </a:t>
            </a:r>
            <a:r>
              <a:rPr dirty="0">
                <a:solidFill>
                  <a:srgbClr val="0000FF"/>
                </a:solidFill>
              </a:rPr>
              <a:t>Magnification </a:t>
            </a:r>
            <a:r>
              <a:rPr spc="-5" dirty="0">
                <a:solidFill>
                  <a:srgbClr val="009999"/>
                </a:solidFill>
              </a:rPr>
              <a:t>or </a:t>
            </a:r>
            <a:r>
              <a:rPr dirty="0">
                <a:solidFill>
                  <a:srgbClr val="0000FF"/>
                </a:solidFill>
              </a:rPr>
              <a:t>Magnifying Power</a:t>
            </a:r>
            <a:r>
              <a:rPr spc="-20" dirty="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(M):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5205" y="756919"/>
            <a:ext cx="8279130" cy="1124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Angular magnification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or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magnifying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power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of a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compound microscope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is 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defined as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ratio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the angle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β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subtended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by the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final image at the eye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to  the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α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subtended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by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the object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seen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directly, </a:t>
            </a:r>
            <a:r>
              <a:rPr sz="1800" b="1" spc="5" dirty="0">
                <a:solidFill>
                  <a:srgbClr val="653200"/>
                </a:solidFill>
                <a:latin typeface="Arial"/>
                <a:cs typeface="Arial"/>
              </a:rPr>
              <a:t>when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both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are placed at 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least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distance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distinct</a:t>
            </a:r>
            <a:r>
              <a:rPr sz="1800" b="1" spc="1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vision.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40869" y="1949195"/>
            <a:ext cx="990600" cy="762000"/>
            <a:chOff x="1840869" y="1949195"/>
            <a:chExt cx="990600" cy="762000"/>
          </a:xfrm>
        </p:grpSpPr>
        <p:sp>
          <p:nvSpPr>
            <p:cNvPr id="5" name="object 5"/>
            <p:cNvSpPr/>
            <p:nvPr/>
          </p:nvSpPr>
          <p:spPr>
            <a:xfrm>
              <a:off x="1840869" y="1949195"/>
              <a:ext cx="990600" cy="762000"/>
            </a:xfrm>
            <a:custGeom>
              <a:avLst/>
              <a:gdLst/>
              <a:ahLst/>
              <a:cxnLst/>
              <a:rect l="l" t="t" r="r" b="b"/>
              <a:pathLst>
                <a:path w="990600" h="762000">
                  <a:moveTo>
                    <a:pt x="990599" y="761999"/>
                  </a:moveTo>
                  <a:lnTo>
                    <a:pt x="9905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9905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50469" y="2343911"/>
              <a:ext cx="304800" cy="0"/>
            </a:xfrm>
            <a:custGeom>
              <a:avLst/>
              <a:gdLst/>
              <a:ahLst/>
              <a:cxnLst/>
              <a:rect l="l" t="t" r="r" b="b"/>
              <a:pathLst>
                <a:path w="304800">
                  <a:moveTo>
                    <a:pt x="0" y="0"/>
                  </a:moveTo>
                  <a:lnTo>
                    <a:pt x="3047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840869" y="1949195"/>
            <a:ext cx="990600" cy="762000"/>
          </a:xfrm>
          <a:prstGeom prst="rect">
            <a:avLst/>
          </a:prstGeom>
          <a:ln w="28574">
            <a:solidFill>
              <a:srgbClr val="6500FF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701040" marR="140970" indent="-609600" algn="r">
              <a:lnSpc>
                <a:spcPct val="78300"/>
              </a:lnSpc>
              <a:tabLst>
                <a:tab pos="70040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 =	</a:t>
            </a:r>
            <a:r>
              <a:rPr sz="2700" b="1" baseline="40123" dirty="0">
                <a:solidFill>
                  <a:srgbClr val="FF0000"/>
                </a:solidFill>
                <a:latin typeface="Arial"/>
                <a:cs typeface="Arial"/>
              </a:rPr>
              <a:t>β 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3812" y="2738118"/>
            <a:ext cx="2540000" cy="575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Since angles are</a:t>
            </a:r>
            <a:r>
              <a:rPr sz="1800" b="1" spc="-7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small,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089660" algn="l"/>
              </a:tabLst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α =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tan</a:t>
            </a:r>
            <a:r>
              <a:rPr sz="1800" b="1" spc="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α	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β =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tan</a:t>
            </a:r>
            <a:r>
              <a:rPr sz="1800" b="1" spc="-8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2417" y="3515358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72019" y="3347718"/>
            <a:ext cx="572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tan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93269" y="3701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62417" y="4277358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93269" y="4463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64040" y="44907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3916" y="3622038"/>
            <a:ext cx="143700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4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tan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840"/>
              </a:spcBef>
              <a:tabLst>
                <a:tab pos="1233170" algn="l"/>
              </a:tabLst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A’’B’’</a:t>
            </a:r>
            <a:r>
              <a:rPr sz="1800" b="1" spc="18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2700" b="1" baseline="-37037" dirty="0">
                <a:solidFill>
                  <a:srgbClr val="0065FF"/>
                </a:solidFill>
                <a:latin typeface="Arial"/>
                <a:cs typeface="Arial"/>
              </a:rPr>
              <a:t>x	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83869" y="4463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62417" y="5039357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72019" y="4871718"/>
            <a:ext cx="608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990000"/>
                </a:solidFill>
                <a:latin typeface="Arial"/>
                <a:cs typeface="Arial"/>
              </a:rPr>
              <a:t>’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’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’’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93269" y="5225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42577" y="50241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62616" y="4384038"/>
            <a:ext cx="67119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4470" marR="5080" indent="-192405">
              <a:lnSpc>
                <a:spcPct val="1389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0065FF"/>
                </a:solidFill>
                <a:latin typeface="Arial"/>
                <a:cs typeface="Arial"/>
              </a:rPr>
              <a:t>’</a:t>
            </a:r>
            <a:r>
              <a:rPr sz="1800" b="1" spc="25" dirty="0">
                <a:solidFill>
                  <a:srgbClr val="0065FF"/>
                </a:solidFill>
                <a:latin typeface="Arial"/>
                <a:cs typeface="Arial"/>
              </a:rPr>
              <a:t>’</a:t>
            </a:r>
            <a:r>
              <a:rPr sz="1800" b="1" spc="-45" dirty="0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’’’ 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83869" y="5225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193680" y="5252717"/>
            <a:ext cx="35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62417" y="5725157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72019" y="5222237"/>
            <a:ext cx="6089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1770">
              <a:lnSpc>
                <a:spcPct val="111100"/>
              </a:lnSpc>
              <a:spcBef>
                <a:spcPts val="10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  </a:t>
            </a:r>
            <a:r>
              <a:rPr sz="1800" b="1" spc="-30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CC00FF"/>
                </a:solidFill>
                <a:latin typeface="Arial"/>
                <a:cs typeface="Arial"/>
              </a:rPr>
              <a:t>’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’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’’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993269" y="59115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79269" y="1949195"/>
            <a:ext cx="0" cy="5105400"/>
          </a:xfrm>
          <a:custGeom>
            <a:avLst/>
            <a:gdLst/>
            <a:ahLst/>
            <a:cxnLst/>
            <a:rect l="l" t="t" r="r" b="b"/>
            <a:pathLst>
              <a:path h="5105400">
                <a:moveTo>
                  <a:pt x="0" y="0"/>
                </a:moveTo>
                <a:lnTo>
                  <a:pt x="0" y="5105399"/>
                </a:lnTo>
              </a:path>
            </a:pathLst>
          </a:custGeom>
          <a:ln w="2857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462417" y="6424673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93269" y="66111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072016" y="6639557"/>
            <a:ext cx="480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007F00"/>
                </a:solidFill>
                <a:latin typeface="Arial"/>
                <a:cs typeface="Arial"/>
              </a:rPr>
              <a:t>’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46619" y="5892797"/>
            <a:ext cx="874394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66675">
              <a:lnSpc>
                <a:spcPct val="1167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CC00FF"/>
                </a:solidFill>
                <a:latin typeface="Arial"/>
                <a:cs typeface="Arial"/>
              </a:rPr>
              <a:t>AB 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A’’B’’</a:t>
            </a:r>
            <a:r>
              <a:rPr sz="1800" b="1" spc="1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700" b="1" baseline="-37037" dirty="0">
                <a:solidFill>
                  <a:srgbClr val="007F00"/>
                </a:solidFill>
                <a:latin typeface="Arial"/>
                <a:cs typeface="Arial"/>
              </a:rPr>
              <a:t>x</a:t>
            </a:r>
            <a:endParaRPr sz="2700" baseline="-37037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29676" y="6258557"/>
            <a:ext cx="478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’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983869" y="66111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193680" y="6639557"/>
            <a:ext cx="35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51815" y="2052318"/>
            <a:ext cx="1341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M =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sz="1800" b="1" spc="-15" baseline="-23148" dirty="0">
                <a:solidFill>
                  <a:srgbClr val="6500FF"/>
                </a:solidFill>
                <a:latin typeface="Arial"/>
                <a:cs typeface="Arial"/>
              </a:rPr>
              <a:t>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x</a:t>
            </a:r>
            <a:r>
              <a:rPr sz="1800" b="1" spc="-2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542415" y="2690874"/>
            <a:ext cx="999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spc="-7" baseline="-23148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 1</a:t>
            </a:r>
            <a:r>
              <a:rPr sz="1800" b="1" spc="24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10817" y="25095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632069" y="28773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787014" y="2890518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63214" y="303072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10415" y="3500118"/>
            <a:ext cx="4324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15315" y="365556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424815" y="3515358"/>
            <a:ext cx="506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161416" y="3347718"/>
            <a:ext cx="294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-15" baseline="-23148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108069" y="3701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110615" y="3728718"/>
            <a:ext cx="305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91031" y="386892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7297742" y="3306508"/>
            <a:ext cx="2238375" cy="942975"/>
            <a:chOff x="7297742" y="3306508"/>
            <a:chExt cx="2238375" cy="942975"/>
          </a:xfrm>
        </p:grpSpPr>
        <p:sp>
          <p:nvSpPr>
            <p:cNvPr id="49" name="object 49"/>
            <p:cNvSpPr/>
            <p:nvPr/>
          </p:nvSpPr>
          <p:spPr>
            <a:xfrm>
              <a:off x="7312029" y="3320795"/>
              <a:ext cx="2209800" cy="914400"/>
            </a:xfrm>
            <a:custGeom>
              <a:avLst/>
              <a:gdLst/>
              <a:ahLst/>
              <a:cxnLst/>
              <a:rect l="l" t="t" r="r" b="b"/>
              <a:pathLst>
                <a:path w="2209800" h="914400">
                  <a:moveTo>
                    <a:pt x="2209799" y="914399"/>
                  </a:moveTo>
                  <a:lnTo>
                    <a:pt x="22097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2209799" y="9143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312029" y="3320795"/>
              <a:ext cx="2209800" cy="914400"/>
            </a:xfrm>
            <a:custGeom>
              <a:avLst/>
              <a:gdLst/>
              <a:ahLst/>
              <a:cxnLst/>
              <a:rect l="l" t="t" r="r" b="b"/>
              <a:pathLst>
                <a:path w="2209800" h="914400">
                  <a:moveTo>
                    <a:pt x="0" y="0"/>
                  </a:moveTo>
                  <a:lnTo>
                    <a:pt x="0" y="914399"/>
                  </a:lnTo>
                  <a:lnTo>
                    <a:pt x="2209799" y="914399"/>
                  </a:lnTo>
                  <a:lnTo>
                    <a:pt x="2209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7403474" y="3605274"/>
            <a:ext cx="401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921629" y="37917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7911474" y="3332479"/>
            <a:ext cx="43751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940"/>
              </a:spcBef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-15" baseline="-23148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378834" y="3591558"/>
            <a:ext cx="477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( 1</a:t>
            </a:r>
            <a:r>
              <a:rPr sz="1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912229" y="37779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978274" y="3317238"/>
            <a:ext cx="444500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40"/>
              </a:spcBef>
              <a:tabLst>
                <a:tab pos="3295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	</a:t>
            </a:r>
            <a:r>
              <a:rPr sz="2700" b="1" baseline="-37037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2700" baseline="-37037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10415" y="4262118"/>
            <a:ext cx="473773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Since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object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placed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very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close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to the 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principal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focus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objective and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the 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image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formed very close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to the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eyepiece,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72315" y="5086601"/>
            <a:ext cx="1966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833755" algn="l"/>
              </a:tabLst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u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247" baseline="-23148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≈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o	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and 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v</a:t>
            </a:r>
            <a:r>
              <a:rPr sz="1800" b="1" spc="-22" baseline="-23148" dirty="0">
                <a:solidFill>
                  <a:srgbClr val="329932"/>
                </a:solidFill>
                <a:latin typeface="Arial"/>
                <a:cs typeface="Arial"/>
              </a:rPr>
              <a:t>o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≈</a:t>
            </a:r>
            <a:r>
              <a:rPr sz="1800" b="1" spc="-19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7084382" y="5211508"/>
            <a:ext cx="2238375" cy="942975"/>
            <a:chOff x="7084382" y="5211508"/>
            <a:chExt cx="2238375" cy="942975"/>
          </a:xfrm>
        </p:grpSpPr>
        <p:sp>
          <p:nvSpPr>
            <p:cNvPr id="60" name="object 60"/>
            <p:cNvSpPr/>
            <p:nvPr/>
          </p:nvSpPr>
          <p:spPr>
            <a:xfrm>
              <a:off x="7098669" y="5225795"/>
              <a:ext cx="2209800" cy="914400"/>
            </a:xfrm>
            <a:custGeom>
              <a:avLst/>
              <a:gdLst/>
              <a:ahLst/>
              <a:cxnLst/>
              <a:rect l="l" t="t" r="r" b="b"/>
              <a:pathLst>
                <a:path w="2209800" h="914400">
                  <a:moveTo>
                    <a:pt x="2209799" y="914399"/>
                  </a:moveTo>
                  <a:lnTo>
                    <a:pt x="22097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2209799" y="9143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098669" y="5225795"/>
              <a:ext cx="2209800" cy="914400"/>
            </a:xfrm>
            <a:custGeom>
              <a:avLst/>
              <a:gdLst/>
              <a:ahLst/>
              <a:cxnLst/>
              <a:rect l="l" t="t" r="r" b="b"/>
              <a:pathLst>
                <a:path w="2209800" h="914400">
                  <a:moveTo>
                    <a:pt x="0" y="0"/>
                  </a:moveTo>
                  <a:lnTo>
                    <a:pt x="0" y="914399"/>
                  </a:lnTo>
                  <a:lnTo>
                    <a:pt x="2209799" y="914399"/>
                  </a:lnTo>
                  <a:lnTo>
                    <a:pt x="2209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708269" y="5696711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09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7164714" y="5237477"/>
            <a:ext cx="876935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40"/>
              </a:spcBef>
              <a:tabLst>
                <a:tab pos="558165" algn="l"/>
              </a:tabLst>
            </a:pPr>
            <a:r>
              <a:rPr sz="2700" b="1" baseline="-40123" dirty="0">
                <a:solidFill>
                  <a:srgbClr val="FF0000"/>
                </a:solidFill>
                <a:latin typeface="Arial"/>
                <a:cs typeface="Arial"/>
              </a:rPr>
              <a:t>M =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 marR="64769" algn="r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165474" y="5496557"/>
            <a:ext cx="477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( 1</a:t>
            </a:r>
            <a:r>
              <a:rPr sz="1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698869" y="56829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8764913" y="5222237"/>
            <a:ext cx="444500" cy="7874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40"/>
              </a:spcBef>
              <a:tabLst>
                <a:tab pos="3295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	</a:t>
            </a:r>
            <a:r>
              <a:rPr sz="2700" b="1" baseline="-37037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2700" baseline="-37037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891397" y="6471917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5346069" y="6216395"/>
            <a:ext cx="1752600" cy="914400"/>
            <a:chOff x="5346069" y="6216395"/>
            <a:chExt cx="1752600" cy="914400"/>
          </a:xfrm>
        </p:grpSpPr>
        <p:sp>
          <p:nvSpPr>
            <p:cNvPr id="69" name="object 69"/>
            <p:cNvSpPr/>
            <p:nvPr/>
          </p:nvSpPr>
          <p:spPr>
            <a:xfrm>
              <a:off x="5346069" y="6216395"/>
              <a:ext cx="1752600" cy="914400"/>
            </a:xfrm>
            <a:custGeom>
              <a:avLst/>
              <a:gdLst/>
              <a:ahLst/>
              <a:cxnLst/>
              <a:rect l="l" t="t" r="r" b="b"/>
              <a:pathLst>
                <a:path w="1752600" h="914400">
                  <a:moveTo>
                    <a:pt x="1752599" y="914399"/>
                  </a:moveTo>
                  <a:lnTo>
                    <a:pt x="17525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1752599" y="9143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955669" y="6673595"/>
              <a:ext cx="990600" cy="13970"/>
            </a:xfrm>
            <a:custGeom>
              <a:avLst/>
              <a:gdLst/>
              <a:ahLst/>
              <a:cxnLst/>
              <a:rect l="l" t="t" r="r" b="b"/>
              <a:pathLst>
                <a:path w="990600" h="13970">
                  <a:moveTo>
                    <a:pt x="0" y="13715"/>
                  </a:moveTo>
                  <a:lnTo>
                    <a:pt x="380999" y="13715"/>
                  </a:lnTo>
                </a:path>
                <a:path w="990600" h="13970">
                  <a:moveTo>
                    <a:pt x="685799" y="0"/>
                  </a:moveTo>
                  <a:lnTo>
                    <a:pt x="9905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5346069" y="6216395"/>
            <a:ext cx="1752600" cy="914400"/>
          </a:xfrm>
          <a:prstGeom prst="rect">
            <a:avLst/>
          </a:prstGeom>
          <a:ln w="28574">
            <a:solidFill>
              <a:srgbClr val="6500FF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30"/>
              </a:spcBef>
              <a:tabLst>
                <a:tab pos="624205" algn="l"/>
                <a:tab pos="1066165" algn="l"/>
                <a:tab pos="1386205" algn="l"/>
              </a:tabLst>
            </a:pPr>
            <a:r>
              <a:rPr sz="2700" b="1" baseline="-40123" dirty="0">
                <a:solidFill>
                  <a:srgbClr val="FF0000"/>
                </a:solidFill>
                <a:latin typeface="Arial"/>
                <a:cs typeface="Arial"/>
              </a:rPr>
              <a:t>M ≈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 L	</a:t>
            </a:r>
            <a:r>
              <a:rPr sz="2700" b="1" baseline="-37037" dirty="0">
                <a:solidFill>
                  <a:srgbClr val="FF0000"/>
                </a:solidFill>
                <a:latin typeface="Arial"/>
                <a:cs typeface="Arial"/>
              </a:rPr>
              <a:t>x	</a:t>
            </a:r>
            <a:r>
              <a:rPr sz="2700" b="1" baseline="3086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2700" baseline="3086">
              <a:latin typeface="Arial"/>
              <a:cs typeface="Arial"/>
            </a:endParaRPr>
          </a:p>
          <a:p>
            <a:pPr marL="701040">
              <a:lnSpc>
                <a:spcPct val="100000"/>
              </a:lnSpc>
              <a:spcBef>
                <a:spcPts val="720"/>
              </a:spcBef>
              <a:tabLst>
                <a:tab pos="1386205" algn="l"/>
              </a:tabLst>
            </a:pPr>
            <a:r>
              <a:rPr sz="2700" b="1" baseline="-3086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7777" dirty="0">
                <a:solidFill>
                  <a:srgbClr val="FF0000"/>
                </a:solidFill>
                <a:latin typeface="Arial"/>
                <a:cs typeface="Arial"/>
              </a:rPr>
              <a:t>o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406014" y="6365237"/>
            <a:ext cx="22231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(Normal</a:t>
            </a:r>
            <a:r>
              <a:rPr sz="1800" b="1" spc="-3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adjustment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i.e. image at</a:t>
            </a:r>
            <a:r>
              <a:rPr sz="1800" b="1" spc="-5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infinity)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77115" y="2846322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586615" y="2706114"/>
            <a:ext cx="892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0520" algn="l"/>
                <a:tab pos="80327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	=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	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729618" y="25247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853059" y="26649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650869" y="289255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805815" y="2905758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82015" y="30459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186815" y="266191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472814" y="2555238"/>
            <a:ext cx="879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2585" algn="l"/>
              </a:tabLst>
            </a:pP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(v	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 -</a:t>
            </a:r>
            <a:r>
              <a:rPr sz="1800" b="1" spc="-8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472813" y="2695446"/>
            <a:ext cx="1086485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>
              <a:lnSpc>
                <a:spcPts val="1250"/>
              </a:lnSpc>
              <a:spcBef>
                <a:spcPts val="100"/>
              </a:spcBef>
            </a:pPr>
            <a:r>
              <a:rPr sz="1200" b="1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970"/>
              </a:lnSpc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 -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25</a:t>
            </a:r>
            <a:r>
              <a:rPr sz="1800" b="1" spc="-8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cm)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6941507" y="3697033"/>
            <a:ext cx="161925" cy="161925"/>
            <a:chOff x="6941507" y="3697033"/>
            <a:chExt cx="161925" cy="161925"/>
          </a:xfrm>
        </p:grpSpPr>
        <p:sp>
          <p:nvSpPr>
            <p:cNvPr id="84" name="object 84"/>
            <p:cNvSpPr/>
            <p:nvPr/>
          </p:nvSpPr>
          <p:spPr>
            <a:xfrm>
              <a:off x="6946269" y="38039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98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946269" y="38039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907" y="0"/>
                  </a:move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98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048377" y="38039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98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048377" y="38039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4383" y="0"/>
                  </a:move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close/>
                </a:path>
              </a:pathLst>
            </a:custGeom>
            <a:ln w="9524">
              <a:solidFill>
                <a:srgbClr val="98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996561" y="37017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70" h="50800">
                  <a:moveTo>
                    <a:pt x="51815" y="25907"/>
                  </a:move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close/>
                </a:path>
              </a:pathLst>
            </a:custGeom>
            <a:solidFill>
              <a:srgbClr val="98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996561" y="37017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70" h="50800">
                  <a:moveTo>
                    <a:pt x="25907" y="0"/>
                  </a:move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98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709318" y="1654880"/>
            <a:ext cx="1016635" cy="1029335"/>
            <a:chOff x="8709318" y="1654880"/>
            <a:chExt cx="1016635" cy="1029335"/>
          </a:xfrm>
        </p:grpSpPr>
        <p:sp>
          <p:nvSpPr>
            <p:cNvPr id="3" name="object 3"/>
            <p:cNvSpPr/>
            <p:nvPr/>
          </p:nvSpPr>
          <p:spPr>
            <a:xfrm>
              <a:off x="8728368" y="1890479"/>
              <a:ext cx="728980" cy="774700"/>
            </a:xfrm>
            <a:custGeom>
              <a:avLst/>
              <a:gdLst/>
              <a:ahLst/>
              <a:cxnLst/>
              <a:rect l="l" t="t" r="r" b="b"/>
              <a:pathLst>
                <a:path w="728979" h="774700">
                  <a:moveTo>
                    <a:pt x="728803" y="715680"/>
                  </a:moveTo>
                  <a:lnTo>
                    <a:pt x="722227" y="652003"/>
                  </a:lnTo>
                  <a:lnTo>
                    <a:pt x="709975" y="613659"/>
                  </a:lnTo>
                  <a:lnTo>
                    <a:pt x="692114" y="571732"/>
                  </a:lnTo>
                  <a:lnTo>
                    <a:pt x="668919" y="526789"/>
                  </a:lnTo>
                  <a:lnTo>
                    <a:pt x="640665" y="479396"/>
                  </a:lnTo>
                  <a:lnTo>
                    <a:pt x="607627" y="430119"/>
                  </a:lnTo>
                  <a:lnTo>
                    <a:pt x="570081" y="379525"/>
                  </a:lnTo>
                  <a:lnTo>
                    <a:pt x="528302" y="328179"/>
                  </a:lnTo>
                  <a:lnTo>
                    <a:pt x="482564" y="276648"/>
                  </a:lnTo>
                  <a:lnTo>
                    <a:pt x="434682" y="227456"/>
                  </a:lnTo>
                  <a:lnTo>
                    <a:pt x="386651" y="182202"/>
                  </a:lnTo>
                  <a:lnTo>
                    <a:pt x="339022" y="141202"/>
                  </a:lnTo>
                  <a:lnTo>
                    <a:pt x="292346" y="104774"/>
                  </a:lnTo>
                  <a:lnTo>
                    <a:pt x="247173" y="73236"/>
                  </a:lnTo>
                  <a:lnTo>
                    <a:pt x="204053" y="46905"/>
                  </a:lnTo>
                  <a:lnTo>
                    <a:pt x="163537" y="26098"/>
                  </a:lnTo>
                  <a:lnTo>
                    <a:pt x="126174" y="11133"/>
                  </a:lnTo>
                  <a:lnTo>
                    <a:pt x="63111" y="0"/>
                  </a:lnTo>
                  <a:lnTo>
                    <a:pt x="38512" y="4466"/>
                  </a:lnTo>
                  <a:lnTo>
                    <a:pt x="19268" y="16044"/>
                  </a:lnTo>
                  <a:lnTo>
                    <a:pt x="6303" y="34425"/>
                  </a:lnTo>
                  <a:lnTo>
                    <a:pt x="0" y="58702"/>
                  </a:lnTo>
                  <a:lnTo>
                    <a:pt x="99" y="88291"/>
                  </a:lnTo>
                  <a:lnTo>
                    <a:pt x="18470" y="161080"/>
                  </a:lnTo>
                  <a:lnTo>
                    <a:pt x="36223" y="203115"/>
                  </a:lnTo>
                  <a:lnTo>
                    <a:pt x="59341" y="248135"/>
                  </a:lnTo>
                  <a:lnTo>
                    <a:pt x="87566" y="295557"/>
                  </a:lnTo>
                  <a:lnTo>
                    <a:pt x="120638" y="344799"/>
                  </a:lnTo>
                  <a:lnTo>
                    <a:pt x="158298" y="395280"/>
                  </a:lnTo>
                  <a:lnTo>
                    <a:pt x="200286" y="446417"/>
                  </a:lnTo>
                  <a:lnTo>
                    <a:pt x="246344" y="497628"/>
                  </a:lnTo>
                  <a:lnTo>
                    <a:pt x="294227" y="546819"/>
                  </a:lnTo>
                  <a:lnTo>
                    <a:pt x="342257" y="592073"/>
                  </a:lnTo>
                  <a:lnTo>
                    <a:pt x="389886" y="633073"/>
                  </a:lnTo>
                  <a:lnTo>
                    <a:pt x="436562" y="669501"/>
                  </a:lnTo>
                  <a:lnTo>
                    <a:pt x="481735" y="701039"/>
                  </a:lnTo>
                  <a:lnTo>
                    <a:pt x="524855" y="727371"/>
                  </a:lnTo>
                  <a:lnTo>
                    <a:pt x="565372" y="748178"/>
                  </a:lnTo>
                  <a:lnTo>
                    <a:pt x="602734" y="763142"/>
                  </a:lnTo>
                  <a:lnTo>
                    <a:pt x="665797" y="774276"/>
                  </a:lnTo>
                  <a:lnTo>
                    <a:pt x="690396" y="769810"/>
                  </a:lnTo>
                  <a:lnTo>
                    <a:pt x="709640" y="758232"/>
                  </a:lnTo>
                  <a:lnTo>
                    <a:pt x="722577" y="739879"/>
                  </a:lnTo>
                  <a:lnTo>
                    <a:pt x="728803" y="7156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28368" y="1890479"/>
              <a:ext cx="728980" cy="774700"/>
            </a:xfrm>
            <a:custGeom>
              <a:avLst/>
              <a:gdLst/>
              <a:ahLst/>
              <a:cxnLst/>
              <a:rect l="l" t="t" r="r" b="b"/>
              <a:pathLst>
                <a:path w="728979" h="774700">
                  <a:moveTo>
                    <a:pt x="19268" y="16044"/>
                  </a:moveTo>
                  <a:lnTo>
                    <a:pt x="6303" y="34425"/>
                  </a:lnTo>
                  <a:lnTo>
                    <a:pt x="0" y="58702"/>
                  </a:lnTo>
                  <a:lnTo>
                    <a:pt x="99" y="88291"/>
                  </a:lnTo>
                  <a:lnTo>
                    <a:pt x="18470" y="161080"/>
                  </a:lnTo>
                  <a:lnTo>
                    <a:pt x="36223" y="203115"/>
                  </a:lnTo>
                  <a:lnTo>
                    <a:pt x="59341" y="248135"/>
                  </a:lnTo>
                  <a:lnTo>
                    <a:pt x="87566" y="295557"/>
                  </a:lnTo>
                  <a:lnTo>
                    <a:pt x="120638" y="344799"/>
                  </a:lnTo>
                  <a:lnTo>
                    <a:pt x="158298" y="395280"/>
                  </a:lnTo>
                  <a:lnTo>
                    <a:pt x="200286" y="446417"/>
                  </a:lnTo>
                  <a:lnTo>
                    <a:pt x="246344" y="497628"/>
                  </a:lnTo>
                  <a:lnTo>
                    <a:pt x="294227" y="546819"/>
                  </a:lnTo>
                  <a:lnTo>
                    <a:pt x="342257" y="592073"/>
                  </a:lnTo>
                  <a:lnTo>
                    <a:pt x="389886" y="633073"/>
                  </a:lnTo>
                  <a:lnTo>
                    <a:pt x="436562" y="669501"/>
                  </a:lnTo>
                  <a:lnTo>
                    <a:pt x="481735" y="701039"/>
                  </a:lnTo>
                  <a:lnTo>
                    <a:pt x="524855" y="727371"/>
                  </a:lnTo>
                  <a:lnTo>
                    <a:pt x="565372" y="748178"/>
                  </a:lnTo>
                  <a:lnTo>
                    <a:pt x="602734" y="763142"/>
                  </a:lnTo>
                  <a:lnTo>
                    <a:pt x="665797" y="774276"/>
                  </a:lnTo>
                  <a:lnTo>
                    <a:pt x="690396" y="769810"/>
                  </a:lnTo>
                  <a:lnTo>
                    <a:pt x="709640" y="758232"/>
                  </a:lnTo>
                  <a:lnTo>
                    <a:pt x="722577" y="739879"/>
                  </a:lnTo>
                  <a:lnTo>
                    <a:pt x="728803" y="715680"/>
                  </a:lnTo>
                  <a:lnTo>
                    <a:pt x="728595" y="686199"/>
                  </a:lnTo>
                  <a:lnTo>
                    <a:pt x="709975" y="613659"/>
                  </a:lnTo>
                  <a:lnTo>
                    <a:pt x="692114" y="571732"/>
                  </a:lnTo>
                  <a:lnTo>
                    <a:pt x="668919" y="526789"/>
                  </a:lnTo>
                  <a:lnTo>
                    <a:pt x="640665" y="479396"/>
                  </a:lnTo>
                  <a:lnTo>
                    <a:pt x="607627" y="430119"/>
                  </a:lnTo>
                  <a:lnTo>
                    <a:pt x="570081" y="379525"/>
                  </a:lnTo>
                  <a:lnTo>
                    <a:pt x="528302" y="328179"/>
                  </a:lnTo>
                  <a:lnTo>
                    <a:pt x="482564" y="276648"/>
                  </a:lnTo>
                  <a:lnTo>
                    <a:pt x="434682" y="227456"/>
                  </a:lnTo>
                  <a:lnTo>
                    <a:pt x="386651" y="182202"/>
                  </a:lnTo>
                  <a:lnTo>
                    <a:pt x="339022" y="141202"/>
                  </a:lnTo>
                  <a:lnTo>
                    <a:pt x="292346" y="104774"/>
                  </a:lnTo>
                  <a:lnTo>
                    <a:pt x="247173" y="73236"/>
                  </a:lnTo>
                  <a:lnTo>
                    <a:pt x="204053" y="46905"/>
                  </a:lnTo>
                  <a:lnTo>
                    <a:pt x="163537" y="26098"/>
                  </a:lnTo>
                  <a:lnTo>
                    <a:pt x="126174" y="11133"/>
                  </a:lnTo>
                  <a:lnTo>
                    <a:pt x="63111" y="0"/>
                  </a:lnTo>
                  <a:lnTo>
                    <a:pt x="38512" y="4466"/>
                  </a:lnTo>
                  <a:lnTo>
                    <a:pt x="19268" y="16044"/>
                  </a:lnTo>
                  <a:close/>
                </a:path>
              </a:pathLst>
            </a:custGeom>
            <a:ln w="38099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773545" y="1673930"/>
              <a:ext cx="933450" cy="958215"/>
            </a:xfrm>
            <a:custGeom>
              <a:avLst/>
              <a:gdLst/>
              <a:ahLst/>
              <a:cxnLst/>
              <a:rect l="l" t="t" r="r" b="b"/>
              <a:pathLst>
                <a:path w="933450" h="958214">
                  <a:moveTo>
                    <a:pt x="0" y="211257"/>
                  </a:moveTo>
                  <a:lnTo>
                    <a:pt x="37919" y="178205"/>
                  </a:lnTo>
                  <a:lnTo>
                    <a:pt x="77468" y="147887"/>
                  </a:lnTo>
                  <a:lnTo>
                    <a:pt x="118502" y="120324"/>
                  </a:lnTo>
                  <a:lnTo>
                    <a:pt x="160877" y="95539"/>
                  </a:lnTo>
                  <a:lnTo>
                    <a:pt x="204450" y="73556"/>
                  </a:lnTo>
                  <a:lnTo>
                    <a:pt x="249075" y="54396"/>
                  </a:lnTo>
                  <a:lnTo>
                    <a:pt x="294610" y="38082"/>
                  </a:lnTo>
                  <a:lnTo>
                    <a:pt x="340910" y="24637"/>
                  </a:lnTo>
                  <a:lnTo>
                    <a:pt x="387831" y="14083"/>
                  </a:lnTo>
                  <a:lnTo>
                    <a:pt x="435229" y="6444"/>
                  </a:lnTo>
                  <a:lnTo>
                    <a:pt x="482961" y="1742"/>
                  </a:lnTo>
                  <a:lnTo>
                    <a:pt x="530882" y="0"/>
                  </a:lnTo>
                  <a:lnTo>
                    <a:pt x="578848" y="1239"/>
                  </a:lnTo>
                  <a:lnTo>
                    <a:pt x="626716" y="5484"/>
                  </a:lnTo>
                  <a:lnTo>
                    <a:pt x="674341" y="12756"/>
                  </a:lnTo>
                  <a:lnTo>
                    <a:pt x="721580" y="23078"/>
                  </a:lnTo>
                  <a:lnTo>
                    <a:pt x="768287" y="36473"/>
                  </a:lnTo>
                  <a:lnTo>
                    <a:pt x="814321" y="52964"/>
                  </a:lnTo>
                  <a:lnTo>
                    <a:pt x="859535" y="72573"/>
                  </a:lnTo>
                </a:path>
                <a:path w="933450" h="958214">
                  <a:moveTo>
                    <a:pt x="681227" y="958017"/>
                  </a:moveTo>
                  <a:lnTo>
                    <a:pt x="716747" y="922801"/>
                  </a:lnTo>
                  <a:lnTo>
                    <a:pt x="749678" y="885825"/>
                  </a:lnTo>
                  <a:lnTo>
                    <a:pt x="779991" y="847226"/>
                  </a:lnTo>
                  <a:lnTo>
                    <a:pt x="807659" y="807141"/>
                  </a:lnTo>
                  <a:lnTo>
                    <a:pt x="832651" y="765707"/>
                  </a:lnTo>
                  <a:lnTo>
                    <a:pt x="854941" y="723062"/>
                  </a:lnTo>
                  <a:lnTo>
                    <a:pt x="874498" y="679342"/>
                  </a:lnTo>
                  <a:lnTo>
                    <a:pt x="891296" y="634685"/>
                  </a:lnTo>
                  <a:lnTo>
                    <a:pt x="905304" y="589228"/>
                  </a:lnTo>
                  <a:lnTo>
                    <a:pt x="916495" y="543108"/>
                  </a:lnTo>
                  <a:lnTo>
                    <a:pt x="924840" y="496462"/>
                  </a:lnTo>
                  <a:lnTo>
                    <a:pt x="930310" y="449427"/>
                  </a:lnTo>
                  <a:lnTo>
                    <a:pt x="932877" y="402141"/>
                  </a:lnTo>
                  <a:lnTo>
                    <a:pt x="932512" y="354741"/>
                  </a:lnTo>
                  <a:lnTo>
                    <a:pt x="929187" y="307364"/>
                  </a:lnTo>
                  <a:lnTo>
                    <a:pt x="922873" y="260147"/>
                  </a:lnTo>
                  <a:lnTo>
                    <a:pt x="913541" y="213226"/>
                  </a:lnTo>
                  <a:lnTo>
                    <a:pt x="901164" y="166741"/>
                  </a:lnTo>
                  <a:lnTo>
                    <a:pt x="885711" y="120826"/>
                  </a:lnTo>
                  <a:lnTo>
                    <a:pt x="867155" y="75621"/>
                  </a:lnTo>
                </a:path>
              </a:pathLst>
            </a:custGeom>
            <a:ln w="38099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78431" y="2037318"/>
              <a:ext cx="534670" cy="570230"/>
            </a:xfrm>
            <a:custGeom>
              <a:avLst/>
              <a:gdLst/>
              <a:ahLst/>
              <a:cxnLst/>
              <a:rect l="l" t="t" r="r" b="b"/>
              <a:pathLst>
                <a:path w="534670" h="570230">
                  <a:moveTo>
                    <a:pt x="534296" y="522144"/>
                  </a:moveTo>
                  <a:lnTo>
                    <a:pt x="510765" y="454620"/>
                  </a:lnTo>
                  <a:lnTo>
                    <a:pt x="488181" y="413131"/>
                  </a:lnTo>
                  <a:lnTo>
                    <a:pt x="459087" y="367779"/>
                  </a:lnTo>
                  <a:lnTo>
                    <a:pt x="424010" y="319529"/>
                  </a:lnTo>
                  <a:lnTo>
                    <a:pt x="383477" y="269348"/>
                  </a:lnTo>
                  <a:lnTo>
                    <a:pt x="338014" y="218201"/>
                  </a:lnTo>
                  <a:lnTo>
                    <a:pt x="290701" y="169195"/>
                  </a:lnTo>
                  <a:lnTo>
                    <a:pt x="243877" y="125193"/>
                  </a:lnTo>
                  <a:lnTo>
                    <a:pt x="198483" y="86799"/>
                  </a:lnTo>
                  <a:lnTo>
                    <a:pt x="155460" y="54613"/>
                  </a:lnTo>
                  <a:lnTo>
                    <a:pt x="115748" y="29238"/>
                  </a:lnTo>
                  <a:lnTo>
                    <a:pt x="80289" y="11276"/>
                  </a:lnTo>
                  <a:lnTo>
                    <a:pt x="25889" y="0"/>
                  </a:lnTo>
                  <a:lnTo>
                    <a:pt x="8830" y="7889"/>
                  </a:lnTo>
                  <a:lnTo>
                    <a:pt x="106" y="24264"/>
                  </a:lnTo>
                  <a:lnTo>
                    <a:pt x="0" y="48354"/>
                  </a:lnTo>
                  <a:lnTo>
                    <a:pt x="7983" y="79179"/>
                  </a:lnTo>
                  <a:lnTo>
                    <a:pt x="23531" y="115761"/>
                  </a:lnTo>
                  <a:lnTo>
                    <a:pt x="46115" y="157122"/>
                  </a:lnTo>
                  <a:lnTo>
                    <a:pt x="75209" y="202284"/>
                  </a:lnTo>
                  <a:lnTo>
                    <a:pt x="110286" y="250268"/>
                  </a:lnTo>
                  <a:lnTo>
                    <a:pt x="150819" y="300096"/>
                  </a:lnTo>
                  <a:lnTo>
                    <a:pt x="196282" y="350789"/>
                  </a:lnTo>
                  <a:lnTo>
                    <a:pt x="243595" y="399798"/>
                  </a:lnTo>
                  <a:lnTo>
                    <a:pt x="290419" y="443814"/>
                  </a:lnTo>
                  <a:lnTo>
                    <a:pt x="335813" y="482248"/>
                  </a:lnTo>
                  <a:lnTo>
                    <a:pt x="378836" y="514512"/>
                  </a:lnTo>
                  <a:lnTo>
                    <a:pt x="418548" y="540014"/>
                  </a:lnTo>
                  <a:lnTo>
                    <a:pt x="454007" y="558166"/>
                  </a:lnTo>
                  <a:lnTo>
                    <a:pt x="508407" y="570061"/>
                  </a:lnTo>
                  <a:lnTo>
                    <a:pt x="525466" y="562625"/>
                  </a:lnTo>
                  <a:lnTo>
                    <a:pt x="534190" y="546248"/>
                  </a:lnTo>
                  <a:lnTo>
                    <a:pt x="534296" y="522144"/>
                  </a:lnTo>
                  <a:close/>
                </a:path>
              </a:pathLst>
            </a:custGeom>
            <a:solidFill>
              <a:srgbClr val="3232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436182" y="1140904"/>
            <a:ext cx="638175" cy="4067175"/>
            <a:chOff x="2436182" y="1140904"/>
            <a:chExt cx="638175" cy="4067175"/>
          </a:xfrm>
        </p:grpSpPr>
        <p:sp>
          <p:nvSpPr>
            <p:cNvPr id="8" name="object 8"/>
            <p:cNvSpPr/>
            <p:nvPr/>
          </p:nvSpPr>
          <p:spPr>
            <a:xfrm>
              <a:off x="2755269" y="1155191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1908047"/>
                  </a:moveTo>
                  <a:lnTo>
                    <a:pt x="304486" y="1854984"/>
                  </a:lnTo>
                  <a:lnTo>
                    <a:pt x="303555" y="1802149"/>
                  </a:lnTo>
                  <a:lnTo>
                    <a:pt x="302025" y="1749535"/>
                  </a:lnTo>
                  <a:lnTo>
                    <a:pt x="299911" y="1697138"/>
                  </a:lnTo>
                  <a:lnTo>
                    <a:pt x="297231" y="1644950"/>
                  </a:lnTo>
                  <a:lnTo>
                    <a:pt x="294001" y="1592965"/>
                  </a:lnTo>
                  <a:lnTo>
                    <a:pt x="290238" y="1541178"/>
                  </a:lnTo>
                  <a:lnTo>
                    <a:pt x="285958" y="1489582"/>
                  </a:lnTo>
                  <a:lnTo>
                    <a:pt x="281178" y="1438171"/>
                  </a:lnTo>
                  <a:lnTo>
                    <a:pt x="275915" y="1386939"/>
                  </a:lnTo>
                  <a:lnTo>
                    <a:pt x="270185" y="1335879"/>
                  </a:lnTo>
                  <a:lnTo>
                    <a:pt x="264005" y="1284986"/>
                  </a:lnTo>
                  <a:lnTo>
                    <a:pt x="257393" y="1234254"/>
                  </a:lnTo>
                  <a:lnTo>
                    <a:pt x="250363" y="1183675"/>
                  </a:lnTo>
                  <a:lnTo>
                    <a:pt x="242934" y="1133244"/>
                  </a:lnTo>
                  <a:lnTo>
                    <a:pt x="235121" y="1082955"/>
                  </a:lnTo>
                  <a:lnTo>
                    <a:pt x="226941" y="1032802"/>
                  </a:lnTo>
                  <a:lnTo>
                    <a:pt x="218412" y="982778"/>
                  </a:lnTo>
                  <a:lnTo>
                    <a:pt x="209549" y="932878"/>
                  </a:lnTo>
                  <a:lnTo>
                    <a:pt x="200370" y="883095"/>
                  </a:lnTo>
                  <a:lnTo>
                    <a:pt x="190891" y="833422"/>
                  </a:lnTo>
                  <a:lnTo>
                    <a:pt x="181129" y="783855"/>
                  </a:lnTo>
                  <a:lnTo>
                    <a:pt x="171100" y="734386"/>
                  </a:lnTo>
                  <a:lnTo>
                    <a:pt x="160820" y="685010"/>
                  </a:lnTo>
                  <a:lnTo>
                    <a:pt x="150308" y="635720"/>
                  </a:lnTo>
                  <a:lnTo>
                    <a:pt x="139579" y="586510"/>
                  </a:lnTo>
                  <a:lnTo>
                    <a:pt x="128650" y="537374"/>
                  </a:lnTo>
                  <a:lnTo>
                    <a:pt x="117538" y="488306"/>
                  </a:lnTo>
                  <a:lnTo>
                    <a:pt x="106259" y="439300"/>
                  </a:lnTo>
                  <a:lnTo>
                    <a:pt x="94830" y="390349"/>
                  </a:lnTo>
                  <a:lnTo>
                    <a:pt x="83268" y="341447"/>
                  </a:lnTo>
                  <a:lnTo>
                    <a:pt x="71589" y="292589"/>
                  </a:lnTo>
                  <a:lnTo>
                    <a:pt x="59810" y="243767"/>
                  </a:lnTo>
                  <a:lnTo>
                    <a:pt x="47948" y="194977"/>
                  </a:lnTo>
                  <a:lnTo>
                    <a:pt x="36019" y="146211"/>
                  </a:lnTo>
                  <a:lnTo>
                    <a:pt x="24040" y="97464"/>
                  </a:lnTo>
                  <a:lnTo>
                    <a:pt x="0" y="0"/>
                  </a:lnTo>
                  <a:lnTo>
                    <a:pt x="0" y="4038599"/>
                  </a:lnTo>
                  <a:lnTo>
                    <a:pt x="31845" y="3886126"/>
                  </a:lnTo>
                  <a:lnTo>
                    <a:pt x="42407" y="3835313"/>
                  </a:lnTo>
                  <a:lnTo>
                    <a:pt x="52923" y="3784513"/>
                  </a:lnTo>
                  <a:lnTo>
                    <a:pt x="63381" y="3733730"/>
                  </a:lnTo>
                  <a:lnTo>
                    <a:pt x="73770" y="3682969"/>
                  </a:lnTo>
                  <a:lnTo>
                    <a:pt x="84079" y="3632235"/>
                  </a:lnTo>
                  <a:lnTo>
                    <a:pt x="94295" y="3581531"/>
                  </a:lnTo>
                  <a:lnTo>
                    <a:pt x="104408" y="3530863"/>
                  </a:lnTo>
                  <a:lnTo>
                    <a:pt x="114406" y="3480235"/>
                  </a:lnTo>
                  <a:lnTo>
                    <a:pt x="124278" y="3429652"/>
                  </a:lnTo>
                  <a:lnTo>
                    <a:pt x="134012" y="3379117"/>
                  </a:lnTo>
                  <a:lnTo>
                    <a:pt x="143596" y="3328635"/>
                  </a:lnTo>
                  <a:lnTo>
                    <a:pt x="153019" y="3278212"/>
                  </a:lnTo>
                  <a:lnTo>
                    <a:pt x="162269" y="3227850"/>
                  </a:lnTo>
                  <a:lnTo>
                    <a:pt x="171336" y="3177556"/>
                  </a:lnTo>
                  <a:lnTo>
                    <a:pt x="180207" y="3127333"/>
                  </a:lnTo>
                  <a:lnTo>
                    <a:pt x="188871" y="3077185"/>
                  </a:lnTo>
                  <a:lnTo>
                    <a:pt x="197316" y="3027118"/>
                  </a:lnTo>
                  <a:lnTo>
                    <a:pt x="205532" y="2977136"/>
                  </a:lnTo>
                  <a:lnTo>
                    <a:pt x="213506" y="2927243"/>
                  </a:lnTo>
                  <a:lnTo>
                    <a:pt x="221226" y="2877443"/>
                  </a:lnTo>
                  <a:lnTo>
                    <a:pt x="228683" y="2827742"/>
                  </a:lnTo>
                  <a:lnTo>
                    <a:pt x="235863" y="2778144"/>
                  </a:lnTo>
                  <a:lnTo>
                    <a:pt x="242756" y="2728653"/>
                  </a:lnTo>
                  <a:lnTo>
                    <a:pt x="249350" y="2679273"/>
                  </a:lnTo>
                  <a:lnTo>
                    <a:pt x="255633" y="2630010"/>
                  </a:lnTo>
                  <a:lnTo>
                    <a:pt x="261595" y="2580867"/>
                  </a:lnTo>
                  <a:lnTo>
                    <a:pt x="267222" y="2531849"/>
                  </a:lnTo>
                  <a:lnTo>
                    <a:pt x="272505" y="2482961"/>
                  </a:lnTo>
                  <a:lnTo>
                    <a:pt x="277431" y="2434207"/>
                  </a:lnTo>
                  <a:lnTo>
                    <a:pt x="281989" y="2385592"/>
                  </a:lnTo>
                  <a:lnTo>
                    <a:pt x="286168" y="2337120"/>
                  </a:lnTo>
                  <a:lnTo>
                    <a:pt x="289956" y="2288795"/>
                  </a:lnTo>
                  <a:lnTo>
                    <a:pt x="293341" y="2240622"/>
                  </a:lnTo>
                  <a:lnTo>
                    <a:pt x="296312" y="2192606"/>
                  </a:lnTo>
                  <a:lnTo>
                    <a:pt x="298857" y="2144751"/>
                  </a:lnTo>
                  <a:lnTo>
                    <a:pt x="300966" y="2097061"/>
                  </a:lnTo>
                  <a:lnTo>
                    <a:pt x="302626" y="2049542"/>
                  </a:lnTo>
                  <a:lnTo>
                    <a:pt x="303826" y="2002196"/>
                  </a:lnTo>
                  <a:lnTo>
                    <a:pt x="304554" y="1955030"/>
                  </a:lnTo>
                  <a:lnTo>
                    <a:pt x="304799" y="1908047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55269" y="1155191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0" y="0"/>
                  </a:moveTo>
                  <a:lnTo>
                    <a:pt x="12028" y="48728"/>
                  </a:lnTo>
                  <a:lnTo>
                    <a:pt x="24040" y="97464"/>
                  </a:lnTo>
                  <a:lnTo>
                    <a:pt x="36019" y="146211"/>
                  </a:lnTo>
                  <a:lnTo>
                    <a:pt x="47948" y="194977"/>
                  </a:lnTo>
                  <a:lnTo>
                    <a:pt x="59810" y="243767"/>
                  </a:lnTo>
                  <a:lnTo>
                    <a:pt x="71589" y="292589"/>
                  </a:lnTo>
                  <a:lnTo>
                    <a:pt x="83268" y="341447"/>
                  </a:lnTo>
                  <a:lnTo>
                    <a:pt x="94830" y="390349"/>
                  </a:lnTo>
                  <a:lnTo>
                    <a:pt x="106259" y="439300"/>
                  </a:lnTo>
                  <a:lnTo>
                    <a:pt x="117538" y="488306"/>
                  </a:lnTo>
                  <a:lnTo>
                    <a:pt x="128650" y="537374"/>
                  </a:lnTo>
                  <a:lnTo>
                    <a:pt x="139579" y="586510"/>
                  </a:lnTo>
                  <a:lnTo>
                    <a:pt x="150308" y="635720"/>
                  </a:lnTo>
                  <a:lnTo>
                    <a:pt x="160820" y="685010"/>
                  </a:lnTo>
                  <a:lnTo>
                    <a:pt x="171100" y="734386"/>
                  </a:lnTo>
                  <a:lnTo>
                    <a:pt x="181129" y="783855"/>
                  </a:lnTo>
                  <a:lnTo>
                    <a:pt x="190891" y="833422"/>
                  </a:lnTo>
                  <a:lnTo>
                    <a:pt x="200370" y="883095"/>
                  </a:lnTo>
                  <a:lnTo>
                    <a:pt x="209549" y="932878"/>
                  </a:lnTo>
                  <a:lnTo>
                    <a:pt x="218412" y="982778"/>
                  </a:lnTo>
                  <a:lnTo>
                    <a:pt x="226941" y="1032802"/>
                  </a:lnTo>
                  <a:lnTo>
                    <a:pt x="235121" y="1082955"/>
                  </a:lnTo>
                  <a:lnTo>
                    <a:pt x="242934" y="1133244"/>
                  </a:lnTo>
                  <a:lnTo>
                    <a:pt x="250363" y="1183675"/>
                  </a:lnTo>
                  <a:lnTo>
                    <a:pt x="257393" y="1234254"/>
                  </a:lnTo>
                  <a:lnTo>
                    <a:pt x="264005" y="1284986"/>
                  </a:lnTo>
                  <a:lnTo>
                    <a:pt x="270185" y="1335879"/>
                  </a:lnTo>
                  <a:lnTo>
                    <a:pt x="275915" y="1386939"/>
                  </a:lnTo>
                  <a:lnTo>
                    <a:pt x="281178" y="1438171"/>
                  </a:lnTo>
                  <a:lnTo>
                    <a:pt x="285958" y="1489582"/>
                  </a:lnTo>
                  <a:lnTo>
                    <a:pt x="290238" y="1541178"/>
                  </a:lnTo>
                  <a:lnTo>
                    <a:pt x="294001" y="1592965"/>
                  </a:lnTo>
                  <a:lnTo>
                    <a:pt x="297231" y="1644950"/>
                  </a:lnTo>
                  <a:lnTo>
                    <a:pt x="299911" y="1697138"/>
                  </a:lnTo>
                  <a:lnTo>
                    <a:pt x="302025" y="1749535"/>
                  </a:lnTo>
                  <a:lnTo>
                    <a:pt x="303555" y="1802149"/>
                  </a:lnTo>
                  <a:lnTo>
                    <a:pt x="304486" y="1854984"/>
                  </a:lnTo>
                  <a:lnTo>
                    <a:pt x="304799" y="1908047"/>
                  </a:lnTo>
                  <a:lnTo>
                    <a:pt x="304554" y="1955030"/>
                  </a:lnTo>
                  <a:lnTo>
                    <a:pt x="303826" y="2002196"/>
                  </a:lnTo>
                  <a:lnTo>
                    <a:pt x="302626" y="2049542"/>
                  </a:lnTo>
                  <a:lnTo>
                    <a:pt x="300966" y="2097061"/>
                  </a:lnTo>
                  <a:lnTo>
                    <a:pt x="298857" y="2144751"/>
                  </a:lnTo>
                  <a:lnTo>
                    <a:pt x="296312" y="2192606"/>
                  </a:lnTo>
                  <a:lnTo>
                    <a:pt x="293341" y="2240622"/>
                  </a:lnTo>
                  <a:lnTo>
                    <a:pt x="289956" y="2288795"/>
                  </a:lnTo>
                  <a:lnTo>
                    <a:pt x="286168" y="2337120"/>
                  </a:lnTo>
                  <a:lnTo>
                    <a:pt x="281989" y="2385592"/>
                  </a:lnTo>
                  <a:lnTo>
                    <a:pt x="277431" y="2434207"/>
                  </a:lnTo>
                  <a:lnTo>
                    <a:pt x="272505" y="2482961"/>
                  </a:lnTo>
                  <a:lnTo>
                    <a:pt x="267222" y="2531849"/>
                  </a:lnTo>
                  <a:lnTo>
                    <a:pt x="261595" y="2580867"/>
                  </a:lnTo>
                  <a:lnTo>
                    <a:pt x="255633" y="2630010"/>
                  </a:lnTo>
                  <a:lnTo>
                    <a:pt x="249350" y="2679273"/>
                  </a:lnTo>
                  <a:lnTo>
                    <a:pt x="242756" y="2728653"/>
                  </a:lnTo>
                  <a:lnTo>
                    <a:pt x="235863" y="2778144"/>
                  </a:lnTo>
                  <a:lnTo>
                    <a:pt x="228683" y="2827742"/>
                  </a:lnTo>
                  <a:lnTo>
                    <a:pt x="221226" y="2877443"/>
                  </a:lnTo>
                  <a:lnTo>
                    <a:pt x="213506" y="2927243"/>
                  </a:lnTo>
                  <a:lnTo>
                    <a:pt x="205532" y="2977136"/>
                  </a:lnTo>
                  <a:lnTo>
                    <a:pt x="197316" y="3027118"/>
                  </a:lnTo>
                  <a:lnTo>
                    <a:pt x="188871" y="3077185"/>
                  </a:lnTo>
                  <a:lnTo>
                    <a:pt x="180207" y="3127333"/>
                  </a:lnTo>
                  <a:lnTo>
                    <a:pt x="171336" y="3177556"/>
                  </a:lnTo>
                  <a:lnTo>
                    <a:pt x="162269" y="3227850"/>
                  </a:lnTo>
                  <a:lnTo>
                    <a:pt x="153019" y="3278212"/>
                  </a:lnTo>
                  <a:lnTo>
                    <a:pt x="143596" y="3328635"/>
                  </a:lnTo>
                  <a:lnTo>
                    <a:pt x="134012" y="3379117"/>
                  </a:lnTo>
                  <a:lnTo>
                    <a:pt x="124278" y="3429652"/>
                  </a:lnTo>
                  <a:lnTo>
                    <a:pt x="114406" y="3480235"/>
                  </a:lnTo>
                  <a:lnTo>
                    <a:pt x="104408" y="3530863"/>
                  </a:lnTo>
                  <a:lnTo>
                    <a:pt x="94295" y="3581531"/>
                  </a:lnTo>
                  <a:lnTo>
                    <a:pt x="84079" y="3632235"/>
                  </a:lnTo>
                  <a:lnTo>
                    <a:pt x="73770" y="3682969"/>
                  </a:lnTo>
                  <a:lnTo>
                    <a:pt x="63381" y="3733730"/>
                  </a:lnTo>
                  <a:lnTo>
                    <a:pt x="52923" y="3784513"/>
                  </a:lnTo>
                  <a:lnTo>
                    <a:pt x="42407" y="3835313"/>
                  </a:lnTo>
                  <a:lnTo>
                    <a:pt x="31845" y="3886126"/>
                  </a:lnTo>
                  <a:lnTo>
                    <a:pt x="21249" y="3936948"/>
                  </a:lnTo>
                  <a:lnTo>
                    <a:pt x="10630" y="3987774"/>
                  </a:lnTo>
                  <a:lnTo>
                    <a:pt x="0" y="4038599"/>
                  </a:lnTo>
                </a:path>
              </a:pathLst>
            </a:custGeom>
            <a:ln w="28574">
              <a:solidFill>
                <a:srgbClr val="FF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50469" y="1155191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4038599"/>
                  </a:moveTo>
                  <a:lnTo>
                    <a:pt x="304799" y="0"/>
                  </a:lnTo>
                  <a:lnTo>
                    <a:pt x="280759" y="97464"/>
                  </a:lnTo>
                  <a:lnTo>
                    <a:pt x="268780" y="146211"/>
                  </a:lnTo>
                  <a:lnTo>
                    <a:pt x="256851" y="194977"/>
                  </a:lnTo>
                  <a:lnTo>
                    <a:pt x="244989" y="243767"/>
                  </a:lnTo>
                  <a:lnTo>
                    <a:pt x="233210" y="292589"/>
                  </a:lnTo>
                  <a:lnTo>
                    <a:pt x="221531" y="341447"/>
                  </a:lnTo>
                  <a:lnTo>
                    <a:pt x="209969" y="390349"/>
                  </a:lnTo>
                  <a:lnTo>
                    <a:pt x="198540" y="439300"/>
                  </a:lnTo>
                  <a:lnTo>
                    <a:pt x="187261" y="488306"/>
                  </a:lnTo>
                  <a:lnTo>
                    <a:pt x="176149" y="537374"/>
                  </a:lnTo>
                  <a:lnTo>
                    <a:pt x="165220" y="586510"/>
                  </a:lnTo>
                  <a:lnTo>
                    <a:pt x="154491" y="635720"/>
                  </a:lnTo>
                  <a:lnTo>
                    <a:pt x="143979" y="685010"/>
                  </a:lnTo>
                  <a:lnTo>
                    <a:pt x="133699" y="734386"/>
                  </a:lnTo>
                  <a:lnTo>
                    <a:pt x="123670" y="783855"/>
                  </a:lnTo>
                  <a:lnTo>
                    <a:pt x="113908" y="833422"/>
                  </a:lnTo>
                  <a:lnTo>
                    <a:pt x="104429" y="883095"/>
                  </a:lnTo>
                  <a:lnTo>
                    <a:pt x="95249" y="932878"/>
                  </a:lnTo>
                  <a:lnTo>
                    <a:pt x="86387" y="982778"/>
                  </a:lnTo>
                  <a:lnTo>
                    <a:pt x="77858" y="1032802"/>
                  </a:lnTo>
                  <a:lnTo>
                    <a:pt x="69678" y="1082955"/>
                  </a:lnTo>
                  <a:lnTo>
                    <a:pt x="61865" y="1133244"/>
                  </a:lnTo>
                  <a:lnTo>
                    <a:pt x="54436" y="1183675"/>
                  </a:lnTo>
                  <a:lnTo>
                    <a:pt x="47406" y="1234254"/>
                  </a:lnTo>
                  <a:lnTo>
                    <a:pt x="40794" y="1284986"/>
                  </a:lnTo>
                  <a:lnTo>
                    <a:pt x="34614" y="1335879"/>
                  </a:lnTo>
                  <a:lnTo>
                    <a:pt x="28884" y="1386939"/>
                  </a:lnTo>
                  <a:lnTo>
                    <a:pt x="23621" y="1438171"/>
                  </a:lnTo>
                  <a:lnTo>
                    <a:pt x="18841" y="1489582"/>
                  </a:lnTo>
                  <a:lnTo>
                    <a:pt x="14561" y="1541178"/>
                  </a:lnTo>
                  <a:lnTo>
                    <a:pt x="10798" y="1592965"/>
                  </a:lnTo>
                  <a:lnTo>
                    <a:pt x="7568" y="1644950"/>
                  </a:lnTo>
                  <a:lnTo>
                    <a:pt x="4888" y="1697138"/>
                  </a:lnTo>
                  <a:lnTo>
                    <a:pt x="2774" y="1749535"/>
                  </a:lnTo>
                  <a:lnTo>
                    <a:pt x="1244" y="1802149"/>
                  </a:lnTo>
                  <a:lnTo>
                    <a:pt x="313" y="1854984"/>
                  </a:lnTo>
                  <a:lnTo>
                    <a:pt x="0" y="1908047"/>
                  </a:lnTo>
                  <a:lnTo>
                    <a:pt x="245" y="1955030"/>
                  </a:lnTo>
                  <a:lnTo>
                    <a:pt x="973" y="2002196"/>
                  </a:lnTo>
                  <a:lnTo>
                    <a:pt x="2173" y="2049542"/>
                  </a:lnTo>
                  <a:lnTo>
                    <a:pt x="3833" y="2097061"/>
                  </a:lnTo>
                  <a:lnTo>
                    <a:pt x="5942" y="2144751"/>
                  </a:lnTo>
                  <a:lnTo>
                    <a:pt x="8487" y="2192606"/>
                  </a:lnTo>
                  <a:lnTo>
                    <a:pt x="11458" y="2240622"/>
                  </a:lnTo>
                  <a:lnTo>
                    <a:pt x="14843" y="2288795"/>
                  </a:lnTo>
                  <a:lnTo>
                    <a:pt x="18631" y="2337120"/>
                  </a:lnTo>
                  <a:lnTo>
                    <a:pt x="22810" y="2385592"/>
                  </a:lnTo>
                  <a:lnTo>
                    <a:pt x="27368" y="2434207"/>
                  </a:lnTo>
                  <a:lnTo>
                    <a:pt x="32294" y="2482961"/>
                  </a:lnTo>
                  <a:lnTo>
                    <a:pt x="37577" y="2531849"/>
                  </a:lnTo>
                  <a:lnTo>
                    <a:pt x="43204" y="2580867"/>
                  </a:lnTo>
                  <a:lnTo>
                    <a:pt x="49166" y="2630010"/>
                  </a:lnTo>
                  <a:lnTo>
                    <a:pt x="55449" y="2679273"/>
                  </a:lnTo>
                  <a:lnTo>
                    <a:pt x="62043" y="2728653"/>
                  </a:lnTo>
                  <a:lnTo>
                    <a:pt x="68936" y="2778144"/>
                  </a:lnTo>
                  <a:lnTo>
                    <a:pt x="76116" y="2827742"/>
                  </a:lnTo>
                  <a:lnTo>
                    <a:pt x="83573" y="2877443"/>
                  </a:lnTo>
                  <a:lnTo>
                    <a:pt x="91293" y="2927243"/>
                  </a:lnTo>
                  <a:lnTo>
                    <a:pt x="99267" y="2977136"/>
                  </a:lnTo>
                  <a:lnTo>
                    <a:pt x="107483" y="3027118"/>
                  </a:lnTo>
                  <a:lnTo>
                    <a:pt x="115928" y="3077185"/>
                  </a:lnTo>
                  <a:lnTo>
                    <a:pt x="124592" y="3127333"/>
                  </a:lnTo>
                  <a:lnTo>
                    <a:pt x="133463" y="3177556"/>
                  </a:lnTo>
                  <a:lnTo>
                    <a:pt x="142530" y="3227850"/>
                  </a:lnTo>
                  <a:lnTo>
                    <a:pt x="151780" y="3278212"/>
                  </a:lnTo>
                  <a:lnTo>
                    <a:pt x="161203" y="3328635"/>
                  </a:lnTo>
                  <a:lnTo>
                    <a:pt x="170787" y="3379117"/>
                  </a:lnTo>
                  <a:lnTo>
                    <a:pt x="180521" y="3429652"/>
                  </a:lnTo>
                  <a:lnTo>
                    <a:pt x="190393" y="3480235"/>
                  </a:lnTo>
                  <a:lnTo>
                    <a:pt x="200391" y="3530863"/>
                  </a:lnTo>
                  <a:lnTo>
                    <a:pt x="210504" y="3581531"/>
                  </a:lnTo>
                  <a:lnTo>
                    <a:pt x="220720" y="3632235"/>
                  </a:lnTo>
                  <a:lnTo>
                    <a:pt x="231029" y="3682969"/>
                  </a:lnTo>
                  <a:lnTo>
                    <a:pt x="241418" y="3733730"/>
                  </a:lnTo>
                  <a:lnTo>
                    <a:pt x="251876" y="3784513"/>
                  </a:lnTo>
                  <a:lnTo>
                    <a:pt x="262392" y="3835313"/>
                  </a:lnTo>
                  <a:lnTo>
                    <a:pt x="272954" y="3886126"/>
                  </a:lnTo>
                  <a:lnTo>
                    <a:pt x="304799" y="4038599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50469" y="1155191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0"/>
                  </a:moveTo>
                  <a:lnTo>
                    <a:pt x="292771" y="48728"/>
                  </a:lnTo>
                  <a:lnTo>
                    <a:pt x="280759" y="97464"/>
                  </a:lnTo>
                  <a:lnTo>
                    <a:pt x="268780" y="146211"/>
                  </a:lnTo>
                  <a:lnTo>
                    <a:pt x="256851" y="194977"/>
                  </a:lnTo>
                  <a:lnTo>
                    <a:pt x="244989" y="243767"/>
                  </a:lnTo>
                  <a:lnTo>
                    <a:pt x="233210" y="292589"/>
                  </a:lnTo>
                  <a:lnTo>
                    <a:pt x="221531" y="341447"/>
                  </a:lnTo>
                  <a:lnTo>
                    <a:pt x="209969" y="390349"/>
                  </a:lnTo>
                  <a:lnTo>
                    <a:pt x="198540" y="439300"/>
                  </a:lnTo>
                  <a:lnTo>
                    <a:pt x="187261" y="488306"/>
                  </a:lnTo>
                  <a:lnTo>
                    <a:pt x="176149" y="537374"/>
                  </a:lnTo>
                  <a:lnTo>
                    <a:pt x="165220" y="586510"/>
                  </a:lnTo>
                  <a:lnTo>
                    <a:pt x="154491" y="635720"/>
                  </a:lnTo>
                  <a:lnTo>
                    <a:pt x="143979" y="685010"/>
                  </a:lnTo>
                  <a:lnTo>
                    <a:pt x="133699" y="734386"/>
                  </a:lnTo>
                  <a:lnTo>
                    <a:pt x="123670" y="783855"/>
                  </a:lnTo>
                  <a:lnTo>
                    <a:pt x="113908" y="833422"/>
                  </a:lnTo>
                  <a:lnTo>
                    <a:pt x="104429" y="883095"/>
                  </a:lnTo>
                  <a:lnTo>
                    <a:pt x="95249" y="932878"/>
                  </a:lnTo>
                  <a:lnTo>
                    <a:pt x="86387" y="982778"/>
                  </a:lnTo>
                  <a:lnTo>
                    <a:pt x="77858" y="1032802"/>
                  </a:lnTo>
                  <a:lnTo>
                    <a:pt x="69678" y="1082955"/>
                  </a:lnTo>
                  <a:lnTo>
                    <a:pt x="61865" y="1133244"/>
                  </a:lnTo>
                  <a:lnTo>
                    <a:pt x="54436" y="1183675"/>
                  </a:lnTo>
                  <a:lnTo>
                    <a:pt x="47406" y="1234254"/>
                  </a:lnTo>
                  <a:lnTo>
                    <a:pt x="40794" y="1284986"/>
                  </a:lnTo>
                  <a:lnTo>
                    <a:pt x="34614" y="1335879"/>
                  </a:lnTo>
                  <a:lnTo>
                    <a:pt x="28884" y="1386939"/>
                  </a:lnTo>
                  <a:lnTo>
                    <a:pt x="23621" y="1438171"/>
                  </a:lnTo>
                  <a:lnTo>
                    <a:pt x="18841" y="1489582"/>
                  </a:lnTo>
                  <a:lnTo>
                    <a:pt x="14561" y="1541178"/>
                  </a:lnTo>
                  <a:lnTo>
                    <a:pt x="10798" y="1592965"/>
                  </a:lnTo>
                  <a:lnTo>
                    <a:pt x="7568" y="1644950"/>
                  </a:lnTo>
                  <a:lnTo>
                    <a:pt x="4888" y="1697138"/>
                  </a:lnTo>
                  <a:lnTo>
                    <a:pt x="2774" y="1749535"/>
                  </a:lnTo>
                  <a:lnTo>
                    <a:pt x="1244" y="1802149"/>
                  </a:lnTo>
                  <a:lnTo>
                    <a:pt x="313" y="1854984"/>
                  </a:lnTo>
                  <a:lnTo>
                    <a:pt x="0" y="1908047"/>
                  </a:lnTo>
                  <a:lnTo>
                    <a:pt x="245" y="1955030"/>
                  </a:lnTo>
                  <a:lnTo>
                    <a:pt x="973" y="2002196"/>
                  </a:lnTo>
                  <a:lnTo>
                    <a:pt x="2173" y="2049542"/>
                  </a:lnTo>
                  <a:lnTo>
                    <a:pt x="3833" y="2097061"/>
                  </a:lnTo>
                  <a:lnTo>
                    <a:pt x="5942" y="2144751"/>
                  </a:lnTo>
                  <a:lnTo>
                    <a:pt x="8487" y="2192606"/>
                  </a:lnTo>
                  <a:lnTo>
                    <a:pt x="11458" y="2240622"/>
                  </a:lnTo>
                  <a:lnTo>
                    <a:pt x="14843" y="2288795"/>
                  </a:lnTo>
                  <a:lnTo>
                    <a:pt x="18631" y="2337120"/>
                  </a:lnTo>
                  <a:lnTo>
                    <a:pt x="22810" y="2385592"/>
                  </a:lnTo>
                  <a:lnTo>
                    <a:pt x="27368" y="2434207"/>
                  </a:lnTo>
                  <a:lnTo>
                    <a:pt x="32294" y="2482961"/>
                  </a:lnTo>
                  <a:lnTo>
                    <a:pt x="37577" y="2531849"/>
                  </a:lnTo>
                  <a:lnTo>
                    <a:pt x="43204" y="2580867"/>
                  </a:lnTo>
                  <a:lnTo>
                    <a:pt x="49166" y="2630010"/>
                  </a:lnTo>
                  <a:lnTo>
                    <a:pt x="55449" y="2679273"/>
                  </a:lnTo>
                  <a:lnTo>
                    <a:pt x="62043" y="2728653"/>
                  </a:lnTo>
                  <a:lnTo>
                    <a:pt x="68936" y="2778144"/>
                  </a:lnTo>
                  <a:lnTo>
                    <a:pt x="76116" y="2827742"/>
                  </a:lnTo>
                  <a:lnTo>
                    <a:pt x="83573" y="2877443"/>
                  </a:lnTo>
                  <a:lnTo>
                    <a:pt x="91293" y="2927243"/>
                  </a:lnTo>
                  <a:lnTo>
                    <a:pt x="99267" y="2977136"/>
                  </a:lnTo>
                  <a:lnTo>
                    <a:pt x="107483" y="3027118"/>
                  </a:lnTo>
                  <a:lnTo>
                    <a:pt x="115928" y="3077185"/>
                  </a:lnTo>
                  <a:lnTo>
                    <a:pt x="124592" y="3127333"/>
                  </a:lnTo>
                  <a:lnTo>
                    <a:pt x="133463" y="3177556"/>
                  </a:lnTo>
                  <a:lnTo>
                    <a:pt x="142530" y="3227850"/>
                  </a:lnTo>
                  <a:lnTo>
                    <a:pt x="151780" y="3278212"/>
                  </a:lnTo>
                  <a:lnTo>
                    <a:pt x="161203" y="3328635"/>
                  </a:lnTo>
                  <a:lnTo>
                    <a:pt x="170787" y="3379117"/>
                  </a:lnTo>
                  <a:lnTo>
                    <a:pt x="180521" y="3429652"/>
                  </a:lnTo>
                  <a:lnTo>
                    <a:pt x="190393" y="3480235"/>
                  </a:lnTo>
                  <a:lnTo>
                    <a:pt x="200391" y="3530863"/>
                  </a:lnTo>
                  <a:lnTo>
                    <a:pt x="210504" y="3581531"/>
                  </a:lnTo>
                  <a:lnTo>
                    <a:pt x="220720" y="3632235"/>
                  </a:lnTo>
                  <a:lnTo>
                    <a:pt x="231029" y="3682969"/>
                  </a:lnTo>
                  <a:lnTo>
                    <a:pt x="241418" y="3733730"/>
                  </a:lnTo>
                  <a:lnTo>
                    <a:pt x="251876" y="3784513"/>
                  </a:lnTo>
                  <a:lnTo>
                    <a:pt x="262392" y="3835313"/>
                  </a:lnTo>
                  <a:lnTo>
                    <a:pt x="272954" y="3886126"/>
                  </a:lnTo>
                  <a:lnTo>
                    <a:pt x="283550" y="3936948"/>
                  </a:lnTo>
                  <a:lnTo>
                    <a:pt x="294169" y="3987774"/>
                  </a:lnTo>
                  <a:lnTo>
                    <a:pt x="304799" y="4038599"/>
                  </a:lnTo>
                </a:path>
              </a:pathLst>
            </a:custGeom>
            <a:ln w="28574">
              <a:solidFill>
                <a:srgbClr val="FF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55269" y="1155191"/>
              <a:ext cx="0" cy="4038600"/>
            </a:xfrm>
            <a:custGeom>
              <a:avLst/>
              <a:gdLst/>
              <a:ahLst/>
              <a:cxnLst/>
              <a:rect l="l" t="t" r="r" b="b"/>
              <a:pathLst>
                <a:path h="4038600">
                  <a:moveTo>
                    <a:pt x="0" y="0"/>
                  </a:moveTo>
                  <a:lnTo>
                    <a:pt x="0" y="4038599"/>
                  </a:lnTo>
                </a:path>
              </a:pathLst>
            </a:custGeom>
            <a:ln w="9524">
              <a:solidFill>
                <a:srgbClr val="FF65CC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912185" y="2131504"/>
            <a:ext cx="8639175" cy="3533775"/>
            <a:chOff x="912185" y="2131504"/>
            <a:chExt cx="8639175" cy="3533775"/>
          </a:xfrm>
        </p:grpSpPr>
        <p:sp>
          <p:nvSpPr>
            <p:cNvPr id="14" name="object 14"/>
            <p:cNvSpPr/>
            <p:nvPr/>
          </p:nvSpPr>
          <p:spPr>
            <a:xfrm>
              <a:off x="7974969" y="2145791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190499" y="972311"/>
                  </a:moveTo>
                  <a:lnTo>
                    <a:pt x="189792" y="921079"/>
                  </a:lnTo>
                  <a:lnTo>
                    <a:pt x="187717" y="870239"/>
                  </a:lnTo>
                  <a:lnTo>
                    <a:pt x="184348" y="819771"/>
                  </a:lnTo>
                  <a:lnTo>
                    <a:pt x="179758" y="769656"/>
                  </a:lnTo>
                  <a:lnTo>
                    <a:pt x="174021" y="719875"/>
                  </a:lnTo>
                  <a:lnTo>
                    <a:pt x="167210" y="670409"/>
                  </a:lnTo>
                  <a:lnTo>
                    <a:pt x="159397" y="621237"/>
                  </a:lnTo>
                  <a:lnTo>
                    <a:pt x="150656" y="572341"/>
                  </a:lnTo>
                  <a:lnTo>
                    <a:pt x="141060" y="523701"/>
                  </a:lnTo>
                  <a:lnTo>
                    <a:pt x="130682" y="475297"/>
                  </a:lnTo>
                  <a:lnTo>
                    <a:pt x="119596" y="427111"/>
                  </a:lnTo>
                  <a:lnTo>
                    <a:pt x="107874" y="379122"/>
                  </a:lnTo>
                  <a:lnTo>
                    <a:pt x="95590" y="331312"/>
                  </a:lnTo>
                  <a:lnTo>
                    <a:pt x="82817" y="283660"/>
                  </a:lnTo>
                  <a:lnTo>
                    <a:pt x="69627" y="236148"/>
                  </a:lnTo>
                  <a:lnTo>
                    <a:pt x="56095" y="188756"/>
                  </a:lnTo>
                  <a:lnTo>
                    <a:pt x="42293" y="141465"/>
                  </a:lnTo>
                  <a:lnTo>
                    <a:pt x="28294" y="94254"/>
                  </a:lnTo>
                  <a:lnTo>
                    <a:pt x="14172" y="47106"/>
                  </a:lnTo>
                  <a:lnTo>
                    <a:pt x="0" y="0"/>
                  </a:lnTo>
                  <a:lnTo>
                    <a:pt x="0" y="2057399"/>
                  </a:lnTo>
                  <a:lnTo>
                    <a:pt x="25733" y="1956041"/>
                  </a:lnTo>
                  <a:lnTo>
                    <a:pt x="38491" y="1905427"/>
                  </a:lnTo>
                  <a:lnTo>
                    <a:pt x="51103" y="1854876"/>
                  </a:lnTo>
                  <a:lnTo>
                    <a:pt x="63514" y="1804402"/>
                  </a:lnTo>
                  <a:lnTo>
                    <a:pt x="75669" y="1754019"/>
                  </a:lnTo>
                  <a:lnTo>
                    <a:pt x="87514" y="1703743"/>
                  </a:lnTo>
                  <a:lnTo>
                    <a:pt x="98992" y="1653589"/>
                  </a:lnTo>
                  <a:lnTo>
                    <a:pt x="110050" y="1603570"/>
                  </a:lnTo>
                  <a:lnTo>
                    <a:pt x="120631" y="1553701"/>
                  </a:lnTo>
                  <a:lnTo>
                    <a:pt x="130682" y="1503997"/>
                  </a:lnTo>
                  <a:lnTo>
                    <a:pt x="140148" y="1454473"/>
                  </a:lnTo>
                  <a:lnTo>
                    <a:pt x="148973" y="1405142"/>
                  </a:lnTo>
                  <a:lnTo>
                    <a:pt x="157102" y="1356021"/>
                  </a:lnTo>
                  <a:lnTo>
                    <a:pt x="164481" y="1307122"/>
                  </a:lnTo>
                  <a:lnTo>
                    <a:pt x="171054" y="1258462"/>
                  </a:lnTo>
                  <a:lnTo>
                    <a:pt x="176767" y="1210054"/>
                  </a:lnTo>
                  <a:lnTo>
                    <a:pt x="181564" y="1161913"/>
                  </a:lnTo>
                  <a:lnTo>
                    <a:pt x="185391" y="1114053"/>
                  </a:lnTo>
                  <a:lnTo>
                    <a:pt x="188192" y="1066490"/>
                  </a:lnTo>
                  <a:lnTo>
                    <a:pt x="189914" y="1019238"/>
                  </a:lnTo>
                  <a:lnTo>
                    <a:pt x="190499" y="972311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974969" y="2145791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0" y="0"/>
                  </a:moveTo>
                  <a:lnTo>
                    <a:pt x="14172" y="47106"/>
                  </a:lnTo>
                  <a:lnTo>
                    <a:pt x="28294" y="94254"/>
                  </a:lnTo>
                  <a:lnTo>
                    <a:pt x="42293" y="141465"/>
                  </a:lnTo>
                  <a:lnTo>
                    <a:pt x="56095" y="188756"/>
                  </a:lnTo>
                  <a:lnTo>
                    <a:pt x="69627" y="236148"/>
                  </a:lnTo>
                  <a:lnTo>
                    <a:pt x="82817" y="283660"/>
                  </a:lnTo>
                  <a:lnTo>
                    <a:pt x="95590" y="331312"/>
                  </a:lnTo>
                  <a:lnTo>
                    <a:pt x="107874" y="379122"/>
                  </a:lnTo>
                  <a:lnTo>
                    <a:pt x="119596" y="427111"/>
                  </a:lnTo>
                  <a:lnTo>
                    <a:pt x="130682" y="475297"/>
                  </a:lnTo>
                  <a:lnTo>
                    <a:pt x="141060" y="523701"/>
                  </a:lnTo>
                  <a:lnTo>
                    <a:pt x="150656" y="572341"/>
                  </a:lnTo>
                  <a:lnTo>
                    <a:pt x="159397" y="621237"/>
                  </a:lnTo>
                  <a:lnTo>
                    <a:pt x="167210" y="670409"/>
                  </a:lnTo>
                  <a:lnTo>
                    <a:pt x="174021" y="719875"/>
                  </a:lnTo>
                  <a:lnTo>
                    <a:pt x="179758" y="769656"/>
                  </a:lnTo>
                  <a:lnTo>
                    <a:pt x="184348" y="819771"/>
                  </a:lnTo>
                  <a:lnTo>
                    <a:pt x="187717" y="870239"/>
                  </a:lnTo>
                  <a:lnTo>
                    <a:pt x="189792" y="921079"/>
                  </a:lnTo>
                  <a:lnTo>
                    <a:pt x="190499" y="972311"/>
                  </a:lnTo>
                  <a:lnTo>
                    <a:pt x="189914" y="1019238"/>
                  </a:lnTo>
                  <a:lnTo>
                    <a:pt x="188192" y="1066490"/>
                  </a:lnTo>
                  <a:lnTo>
                    <a:pt x="185391" y="1114053"/>
                  </a:lnTo>
                  <a:lnTo>
                    <a:pt x="181564" y="1161913"/>
                  </a:lnTo>
                  <a:lnTo>
                    <a:pt x="176767" y="1210054"/>
                  </a:lnTo>
                  <a:lnTo>
                    <a:pt x="171054" y="1258462"/>
                  </a:lnTo>
                  <a:lnTo>
                    <a:pt x="164481" y="1307122"/>
                  </a:lnTo>
                  <a:lnTo>
                    <a:pt x="157102" y="1356021"/>
                  </a:lnTo>
                  <a:lnTo>
                    <a:pt x="148973" y="1405142"/>
                  </a:lnTo>
                  <a:lnTo>
                    <a:pt x="140148" y="1454473"/>
                  </a:lnTo>
                  <a:lnTo>
                    <a:pt x="130682" y="1503997"/>
                  </a:lnTo>
                  <a:lnTo>
                    <a:pt x="120631" y="1553701"/>
                  </a:lnTo>
                  <a:lnTo>
                    <a:pt x="110050" y="1603570"/>
                  </a:lnTo>
                  <a:lnTo>
                    <a:pt x="98992" y="1653589"/>
                  </a:lnTo>
                  <a:lnTo>
                    <a:pt x="87514" y="1703743"/>
                  </a:lnTo>
                  <a:lnTo>
                    <a:pt x="75669" y="1754019"/>
                  </a:lnTo>
                  <a:lnTo>
                    <a:pt x="63514" y="1804402"/>
                  </a:lnTo>
                  <a:lnTo>
                    <a:pt x="51103" y="1854876"/>
                  </a:lnTo>
                  <a:lnTo>
                    <a:pt x="38491" y="1905427"/>
                  </a:lnTo>
                  <a:lnTo>
                    <a:pt x="25733" y="1956041"/>
                  </a:lnTo>
                  <a:lnTo>
                    <a:pt x="12885" y="2006704"/>
                  </a:lnTo>
                  <a:lnTo>
                    <a:pt x="0" y="20573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784469" y="2145791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190499" y="2057399"/>
                  </a:moveTo>
                  <a:lnTo>
                    <a:pt x="190499" y="0"/>
                  </a:lnTo>
                  <a:lnTo>
                    <a:pt x="176121" y="47106"/>
                  </a:lnTo>
                  <a:lnTo>
                    <a:pt x="161835" y="94254"/>
                  </a:lnTo>
                  <a:lnTo>
                    <a:pt x="147711" y="141465"/>
                  </a:lnTo>
                  <a:lnTo>
                    <a:pt x="133819" y="188756"/>
                  </a:lnTo>
                  <a:lnTo>
                    <a:pt x="120229" y="236148"/>
                  </a:lnTo>
                  <a:lnTo>
                    <a:pt x="107010" y="283660"/>
                  </a:lnTo>
                  <a:lnTo>
                    <a:pt x="94233" y="331312"/>
                  </a:lnTo>
                  <a:lnTo>
                    <a:pt x="81966" y="379122"/>
                  </a:lnTo>
                  <a:lnTo>
                    <a:pt x="70280" y="427111"/>
                  </a:lnTo>
                  <a:lnTo>
                    <a:pt x="59245" y="475297"/>
                  </a:lnTo>
                  <a:lnTo>
                    <a:pt x="48930" y="523701"/>
                  </a:lnTo>
                  <a:lnTo>
                    <a:pt x="39404" y="572341"/>
                  </a:lnTo>
                  <a:lnTo>
                    <a:pt x="30738" y="621237"/>
                  </a:lnTo>
                  <a:lnTo>
                    <a:pt x="23001" y="670409"/>
                  </a:lnTo>
                  <a:lnTo>
                    <a:pt x="16263" y="719875"/>
                  </a:lnTo>
                  <a:lnTo>
                    <a:pt x="10594" y="769656"/>
                  </a:lnTo>
                  <a:lnTo>
                    <a:pt x="6064" y="819771"/>
                  </a:lnTo>
                  <a:lnTo>
                    <a:pt x="2741" y="870239"/>
                  </a:lnTo>
                  <a:lnTo>
                    <a:pt x="697" y="921079"/>
                  </a:lnTo>
                  <a:lnTo>
                    <a:pt x="0" y="972311"/>
                  </a:lnTo>
                  <a:lnTo>
                    <a:pt x="576" y="1019238"/>
                  </a:lnTo>
                  <a:lnTo>
                    <a:pt x="2272" y="1066490"/>
                  </a:lnTo>
                  <a:lnTo>
                    <a:pt x="5035" y="1114053"/>
                  </a:lnTo>
                  <a:lnTo>
                    <a:pt x="8811" y="1161913"/>
                  </a:lnTo>
                  <a:lnTo>
                    <a:pt x="13550" y="1210054"/>
                  </a:lnTo>
                  <a:lnTo>
                    <a:pt x="19198" y="1258462"/>
                  </a:lnTo>
                  <a:lnTo>
                    <a:pt x="25703" y="1307122"/>
                  </a:lnTo>
                  <a:lnTo>
                    <a:pt x="33012" y="1356021"/>
                  </a:lnTo>
                  <a:lnTo>
                    <a:pt x="41074" y="1405142"/>
                  </a:lnTo>
                  <a:lnTo>
                    <a:pt x="49836" y="1454473"/>
                  </a:lnTo>
                  <a:lnTo>
                    <a:pt x="59245" y="1503997"/>
                  </a:lnTo>
                  <a:lnTo>
                    <a:pt x="69249" y="1553701"/>
                  </a:lnTo>
                  <a:lnTo>
                    <a:pt x="79796" y="1603570"/>
                  </a:lnTo>
                  <a:lnTo>
                    <a:pt x="90834" y="1653589"/>
                  </a:lnTo>
                  <a:lnTo>
                    <a:pt x="102309" y="1703743"/>
                  </a:lnTo>
                  <a:lnTo>
                    <a:pt x="114170" y="1754019"/>
                  </a:lnTo>
                  <a:lnTo>
                    <a:pt x="126364" y="1804402"/>
                  </a:lnTo>
                  <a:lnTo>
                    <a:pt x="138839" y="1854876"/>
                  </a:lnTo>
                  <a:lnTo>
                    <a:pt x="151543" y="1905427"/>
                  </a:lnTo>
                  <a:lnTo>
                    <a:pt x="164422" y="1956041"/>
                  </a:lnTo>
                  <a:lnTo>
                    <a:pt x="177425" y="2006704"/>
                  </a:lnTo>
                  <a:lnTo>
                    <a:pt x="190499" y="20573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4469" y="2145791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190499" y="0"/>
                  </a:moveTo>
                  <a:lnTo>
                    <a:pt x="176121" y="47106"/>
                  </a:lnTo>
                  <a:lnTo>
                    <a:pt x="161835" y="94254"/>
                  </a:lnTo>
                  <a:lnTo>
                    <a:pt x="147711" y="141465"/>
                  </a:lnTo>
                  <a:lnTo>
                    <a:pt x="133819" y="188756"/>
                  </a:lnTo>
                  <a:lnTo>
                    <a:pt x="120229" y="236148"/>
                  </a:lnTo>
                  <a:lnTo>
                    <a:pt x="107010" y="283660"/>
                  </a:lnTo>
                  <a:lnTo>
                    <a:pt x="94233" y="331312"/>
                  </a:lnTo>
                  <a:lnTo>
                    <a:pt x="81966" y="379122"/>
                  </a:lnTo>
                  <a:lnTo>
                    <a:pt x="70280" y="427111"/>
                  </a:lnTo>
                  <a:lnTo>
                    <a:pt x="59245" y="475297"/>
                  </a:lnTo>
                  <a:lnTo>
                    <a:pt x="48930" y="523701"/>
                  </a:lnTo>
                  <a:lnTo>
                    <a:pt x="39404" y="572341"/>
                  </a:lnTo>
                  <a:lnTo>
                    <a:pt x="30738" y="621237"/>
                  </a:lnTo>
                  <a:lnTo>
                    <a:pt x="23001" y="670409"/>
                  </a:lnTo>
                  <a:lnTo>
                    <a:pt x="16263" y="719875"/>
                  </a:lnTo>
                  <a:lnTo>
                    <a:pt x="10594" y="769656"/>
                  </a:lnTo>
                  <a:lnTo>
                    <a:pt x="6064" y="819771"/>
                  </a:lnTo>
                  <a:lnTo>
                    <a:pt x="2741" y="870239"/>
                  </a:lnTo>
                  <a:lnTo>
                    <a:pt x="697" y="921079"/>
                  </a:lnTo>
                  <a:lnTo>
                    <a:pt x="0" y="972311"/>
                  </a:lnTo>
                  <a:lnTo>
                    <a:pt x="576" y="1019238"/>
                  </a:lnTo>
                  <a:lnTo>
                    <a:pt x="2272" y="1066490"/>
                  </a:lnTo>
                  <a:lnTo>
                    <a:pt x="5035" y="1114053"/>
                  </a:lnTo>
                  <a:lnTo>
                    <a:pt x="8811" y="1161913"/>
                  </a:lnTo>
                  <a:lnTo>
                    <a:pt x="13550" y="1210054"/>
                  </a:lnTo>
                  <a:lnTo>
                    <a:pt x="19198" y="1258462"/>
                  </a:lnTo>
                  <a:lnTo>
                    <a:pt x="25703" y="1307122"/>
                  </a:lnTo>
                  <a:lnTo>
                    <a:pt x="33012" y="1356021"/>
                  </a:lnTo>
                  <a:lnTo>
                    <a:pt x="41074" y="1405142"/>
                  </a:lnTo>
                  <a:lnTo>
                    <a:pt x="49836" y="1454473"/>
                  </a:lnTo>
                  <a:lnTo>
                    <a:pt x="59245" y="1503997"/>
                  </a:lnTo>
                  <a:lnTo>
                    <a:pt x="69249" y="1553701"/>
                  </a:lnTo>
                  <a:lnTo>
                    <a:pt x="79796" y="1603570"/>
                  </a:lnTo>
                  <a:lnTo>
                    <a:pt x="90834" y="1653589"/>
                  </a:lnTo>
                  <a:lnTo>
                    <a:pt x="102309" y="1703743"/>
                  </a:lnTo>
                  <a:lnTo>
                    <a:pt x="114170" y="1754019"/>
                  </a:lnTo>
                  <a:lnTo>
                    <a:pt x="126364" y="1804402"/>
                  </a:lnTo>
                  <a:lnTo>
                    <a:pt x="138839" y="1854876"/>
                  </a:lnTo>
                  <a:lnTo>
                    <a:pt x="151543" y="1905427"/>
                  </a:lnTo>
                  <a:lnTo>
                    <a:pt x="164422" y="1956041"/>
                  </a:lnTo>
                  <a:lnTo>
                    <a:pt x="177425" y="2006704"/>
                  </a:lnTo>
                  <a:lnTo>
                    <a:pt x="190499" y="20573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974969" y="2145791"/>
              <a:ext cx="0" cy="2057400"/>
            </a:xfrm>
            <a:custGeom>
              <a:avLst/>
              <a:gdLst/>
              <a:ahLst/>
              <a:cxnLst/>
              <a:rect l="l" t="t" r="r" b="b"/>
              <a:pathLst>
                <a:path h="2057400">
                  <a:moveTo>
                    <a:pt x="0" y="0"/>
                  </a:moveTo>
                  <a:lnTo>
                    <a:pt x="0" y="20573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26473" y="3136391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596" y="0"/>
                  </a:lnTo>
                </a:path>
              </a:pathLst>
            </a:custGeom>
            <a:ln w="28574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345558" y="3136392"/>
              <a:ext cx="114300" cy="685800"/>
            </a:xfrm>
            <a:custGeom>
              <a:avLst/>
              <a:gdLst/>
              <a:ahLst/>
              <a:cxnLst/>
              <a:rect l="l" t="t" r="r" b="b"/>
              <a:pathLst>
                <a:path w="114300" h="685800">
                  <a:moveTo>
                    <a:pt x="114300" y="571500"/>
                  </a:moveTo>
                  <a:lnTo>
                    <a:pt x="0" y="571500"/>
                  </a:lnTo>
                  <a:lnTo>
                    <a:pt x="38100" y="646697"/>
                  </a:lnTo>
                  <a:lnTo>
                    <a:pt x="38100" y="591312"/>
                  </a:lnTo>
                  <a:lnTo>
                    <a:pt x="76200" y="591312"/>
                  </a:lnTo>
                  <a:lnTo>
                    <a:pt x="76200" y="648729"/>
                  </a:lnTo>
                  <a:lnTo>
                    <a:pt x="114300" y="571500"/>
                  </a:lnTo>
                  <a:close/>
                </a:path>
                <a:path w="114300" h="685800">
                  <a:moveTo>
                    <a:pt x="76200" y="571500"/>
                  </a:moveTo>
                  <a:lnTo>
                    <a:pt x="76200" y="0"/>
                  </a:lnTo>
                  <a:lnTo>
                    <a:pt x="38100" y="0"/>
                  </a:lnTo>
                  <a:lnTo>
                    <a:pt x="38100" y="571500"/>
                  </a:lnTo>
                  <a:lnTo>
                    <a:pt x="76200" y="571500"/>
                  </a:lnTo>
                  <a:close/>
                </a:path>
                <a:path w="114300" h="685800">
                  <a:moveTo>
                    <a:pt x="76200" y="648729"/>
                  </a:moveTo>
                  <a:lnTo>
                    <a:pt x="76200" y="591312"/>
                  </a:lnTo>
                  <a:lnTo>
                    <a:pt x="38100" y="591312"/>
                  </a:lnTo>
                  <a:lnTo>
                    <a:pt x="38100" y="646697"/>
                  </a:lnTo>
                  <a:lnTo>
                    <a:pt x="57912" y="685800"/>
                  </a:lnTo>
                  <a:lnTo>
                    <a:pt x="76200" y="64872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392802" y="2145792"/>
              <a:ext cx="1382395" cy="1685925"/>
            </a:xfrm>
            <a:custGeom>
              <a:avLst/>
              <a:gdLst/>
              <a:ahLst/>
              <a:cxnLst/>
              <a:rect l="l" t="t" r="r" b="b"/>
              <a:pathLst>
                <a:path w="1382395" h="1685925">
                  <a:moveTo>
                    <a:pt x="1346588" y="43333"/>
                  </a:moveTo>
                  <a:lnTo>
                    <a:pt x="1321254" y="52885"/>
                  </a:lnTo>
                  <a:lnTo>
                    <a:pt x="0" y="1667256"/>
                  </a:lnTo>
                  <a:lnTo>
                    <a:pt x="21336" y="1685544"/>
                  </a:lnTo>
                  <a:lnTo>
                    <a:pt x="1342155" y="71704"/>
                  </a:lnTo>
                  <a:lnTo>
                    <a:pt x="1346588" y="43333"/>
                  </a:lnTo>
                  <a:close/>
                </a:path>
                <a:path w="1382395" h="1685925">
                  <a:moveTo>
                    <a:pt x="1382268" y="0"/>
                  </a:moveTo>
                  <a:lnTo>
                    <a:pt x="1266444" y="44196"/>
                  </a:lnTo>
                  <a:lnTo>
                    <a:pt x="1258824" y="45720"/>
                  </a:lnTo>
                  <a:lnTo>
                    <a:pt x="1254252" y="54864"/>
                  </a:lnTo>
                  <a:lnTo>
                    <a:pt x="1260348" y="70104"/>
                  </a:lnTo>
                  <a:lnTo>
                    <a:pt x="1269492" y="73152"/>
                  </a:lnTo>
                  <a:lnTo>
                    <a:pt x="1275588" y="70104"/>
                  </a:lnTo>
                  <a:lnTo>
                    <a:pt x="1321254" y="52885"/>
                  </a:lnTo>
                  <a:lnTo>
                    <a:pt x="1353312" y="13716"/>
                  </a:lnTo>
                  <a:lnTo>
                    <a:pt x="1374648" y="32004"/>
                  </a:lnTo>
                  <a:lnTo>
                    <a:pt x="1374648" y="46892"/>
                  </a:lnTo>
                  <a:lnTo>
                    <a:pt x="1382268" y="0"/>
                  </a:lnTo>
                  <a:close/>
                </a:path>
                <a:path w="1382395" h="1685925">
                  <a:moveTo>
                    <a:pt x="1374648" y="32004"/>
                  </a:moveTo>
                  <a:lnTo>
                    <a:pt x="1353312" y="13716"/>
                  </a:lnTo>
                  <a:lnTo>
                    <a:pt x="1321254" y="52885"/>
                  </a:lnTo>
                  <a:lnTo>
                    <a:pt x="1346588" y="43333"/>
                  </a:lnTo>
                  <a:lnTo>
                    <a:pt x="1350264" y="19812"/>
                  </a:lnTo>
                  <a:lnTo>
                    <a:pt x="1368552" y="35052"/>
                  </a:lnTo>
                  <a:lnTo>
                    <a:pt x="1368552" y="39452"/>
                  </a:lnTo>
                  <a:lnTo>
                    <a:pt x="1374648" y="32004"/>
                  </a:lnTo>
                  <a:close/>
                </a:path>
                <a:path w="1382395" h="1685925">
                  <a:moveTo>
                    <a:pt x="1374648" y="46892"/>
                  </a:moveTo>
                  <a:lnTo>
                    <a:pt x="1374648" y="32004"/>
                  </a:lnTo>
                  <a:lnTo>
                    <a:pt x="1342155" y="71704"/>
                  </a:lnTo>
                  <a:lnTo>
                    <a:pt x="1335024" y="117348"/>
                  </a:lnTo>
                  <a:lnTo>
                    <a:pt x="1333500" y="126492"/>
                  </a:lnTo>
                  <a:lnTo>
                    <a:pt x="1338072" y="132588"/>
                  </a:lnTo>
                  <a:lnTo>
                    <a:pt x="1345692" y="134112"/>
                  </a:lnTo>
                  <a:lnTo>
                    <a:pt x="1354836" y="135636"/>
                  </a:lnTo>
                  <a:lnTo>
                    <a:pt x="1360932" y="131064"/>
                  </a:lnTo>
                  <a:lnTo>
                    <a:pt x="1374648" y="46892"/>
                  </a:lnTo>
                  <a:close/>
                </a:path>
                <a:path w="1382395" h="1685925">
                  <a:moveTo>
                    <a:pt x="1368552" y="39452"/>
                  </a:moveTo>
                  <a:lnTo>
                    <a:pt x="1368552" y="35052"/>
                  </a:lnTo>
                  <a:lnTo>
                    <a:pt x="1346588" y="43333"/>
                  </a:lnTo>
                  <a:lnTo>
                    <a:pt x="1342155" y="71704"/>
                  </a:lnTo>
                  <a:lnTo>
                    <a:pt x="1368552" y="39452"/>
                  </a:lnTo>
                  <a:close/>
                </a:path>
                <a:path w="1382395" h="1685925">
                  <a:moveTo>
                    <a:pt x="1368552" y="35052"/>
                  </a:moveTo>
                  <a:lnTo>
                    <a:pt x="1350264" y="19812"/>
                  </a:lnTo>
                  <a:lnTo>
                    <a:pt x="1346588" y="43333"/>
                  </a:lnTo>
                  <a:lnTo>
                    <a:pt x="1368552" y="35052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60469" y="3745991"/>
              <a:ext cx="1752600" cy="1905000"/>
            </a:xfrm>
            <a:custGeom>
              <a:avLst/>
              <a:gdLst/>
              <a:ahLst/>
              <a:cxnLst/>
              <a:rect l="l" t="t" r="r" b="b"/>
              <a:pathLst>
                <a:path w="1752600" h="1905000">
                  <a:moveTo>
                    <a:pt x="1142999" y="76199"/>
                  </a:moveTo>
                  <a:lnTo>
                    <a:pt x="0" y="1447799"/>
                  </a:lnTo>
                </a:path>
                <a:path w="1752600" h="1905000">
                  <a:moveTo>
                    <a:pt x="1752599" y="0"/>
                  </a:moveTo>
                  <a:lnTo>
                    <a:pt x="304799" y="1752599"/>
                  </a:lnTo>
                </a:path>
                <a:path w="1752600" h="1905000">
                  <a:moveTo>
                    <a:pt x="1752599" y="152399"/>
                  </a:moveTo>
                  <a:lnTo>
                    <a:pt x="380999" y="1828799"/>
                  </a:lnTo>
                </a:path>
                <a:path w="1752600" h="1905000">
                  <a:moveTo>
                    <a:pt x="1752599" y="304799"/>
                  </a:moveTo>
                  <a:lnTo>
                    <a:pt x="457199" y="1904999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002397" y="2450604"/>
              <a:ext cx="1229995" cy="1609725"/>
            </a:xfrm>
            <a:custGeom>
              <a:avLst/>
              <a:gdLst/>
              <a:ahLst/>
              <a:cxnLst/>
              <a:rect l="l" t="t" r="r" b="b"/>
              <a:pathLst>
                <a:path w="1229995" h="1609725">
                  <a:moveTo>
                    <a:pt x="1229868" y="152400"/>
                  </a:moveTo>
                  <a:lnTo>
                    <a:pt x="1134237" y="187172"/>
                  </a:lnTo>
                  <a:lnTo>
                    <a:pt x="1146048" y="119735"/>
                  </a:lnTo>
                  <a:lnTo>
                    <a:pt x="1153668" y="76200"/>
                  </a:lnTo>
                  <a:lnTo>
                    <a:pt x="1059408" y="110934"/>
                  </a:lnTo>
                  <a:lnTo>
                    <a:pt x="1069848" y="46888"/>
                  </a:lnTo>
                  <a:lnTo>
                    <a:pt x="1077468" y="0"/>
                  </a:lnTo>
                  <a:lnTo>
                    <a:pt x="961644" y="42672"/>
                  </a:lnTo>
                  <a:lnTo>
                    <a:pt x="954024" y="45720"/>
                  </a:lnTo>
                  <a:lnTo>
                    <a:pt x="949452" y="54864"/>
                  </a:lnTo>
                  <a:lnTo>
                    <a:pt x="952500" y="60960"/>
                  </a:lnTo>
                  <a:lnTo>
                    <a:pt x="955548" y="68580"/>
                  </a:lnTo>
                  <a:lnTo>
                    <a:pt x="963168" y="73152"/>
                  </a:lnTo>
                  <a:lnTo>
                    <a:pt x="970788" y="70104"/>
                  </a:lnTo>
                  <a:lnTo>
                    <a:pt x="1016139" y="52997"/>
                  </a:lnTo>
                  <a:lnTo>
                    <a:pt x="0" y="1286256"/>
                  </a:lnTo>
                  <a:lnTo>
                    <a:pt x="21336" y="1304544"/>
                  </a:lnTo>
                  <a:lnTo>
                    <a:pt x="1036383" y="72605"/>
                  </a:lnTo>
                  <a:lnTo>
                    <a:pt x="1028700" y="117348"/>
                  </a:lnTo>
                  <a:lnTo>
                    <a:pt x="1028700" y="124460"/>
                  </a:lnTo>
                  <a:lnTo>
                    <a:pt x="1025652" y="129540"/>
                  </a:lnTo>
                  <a:lnTo>
                    <a:pt x="1031748" y="144780"/>
                  </a:lnTo>
                  <a:lnTo>
                    <a:pt x="1039368" y="147828"/>
                  </a:lnTo>
                  <a:lnTo>
                    <a:pt x="1046988" y="146304"/>
                  </a:lnTo>
                  <a:lnTo>
                    <a:pt x="1091768" y="129413"/>
                  </a:lnTo>
                  <a:lnTo>
                    <a:pt x="0" y="1438656"/>
                  </a:lnTo>
                  <a:lnTo>
                    <a:pt x="21336" y="1456944"/>
                  </a:lnTo>
                  <a:lnTo>
                    <a:pt x="1112697" y="148196"/>
                  </a:lnTo>
                  <a:lnTo>
                    <a:pt x="1104900" y="193548"/>
                  </a:lnTo>
                  <a:lnTo>
                    <a:pt x="1103376" y="201168"/>
                  </a:lnTo>
                  <a:lnTo>
                    <a:pt x="1103782" y="201866"/>
                  </a:lnTo>
                  <a:lnTo>
                    <a:pt x="1101852" y="205740"/>
                  </a:lnTo>
                  <a:lnTo>
                    <a:pt x="1104900" y="213360"/>
                  </a:lnTo>
                  <a:lnTo>
                    <a:pt x="1106424" y="219456"/>
                  </a:lnTo>
                  <a:lnTo>
                    <a:pt x="1115568" y="224028"/>
                  </a:lnTo>
                  <a:lnTo>
                    <a:pt x="1123188" y="220980"/>
                  </a:lnTo>
                  <a:lnTo>
                    <a:pt x="1166634" y="205308"/>
                  </a:lnTo>
                  <a:lnTo>
                    <a:pt x="0" y="1591056"/>
                  </a:lnTo>
                  <a:lnTo>
                    <a:pt x="21336" y="1609344"/>
                  </a:lnTo>
                  <a:lnTo>
                    <a:pt x="1188986" y="223862"/>
                  </a:lnTo>
                  <a:lnTo>
                    <a:pt x="1181100" y="269748"/>
                  </a:lnTo>
                  <a:lnTo>
                    <a:pt x="1179576" y="277368"/>
                  </a:lnTo>
                  <a:lnTo>
                    <a:pt x="1184148" y="284988"/>
                  </a:lnTo>
                  <a:lnTo>
                    <a:pt x="1199388" y="288036"/>
                  </a:lnTo>
                  <a:lnTo>
                    <a:pt x="1207008" y="281940"/>
                  </a:lnTo>
                  <a:lnTo>
                    <a:pt x="1208532" y="274320"/>
                  </a:lnTo>
                  <a:lnTo>
                    <a:pt x="1222248" y="195935"/>
                  </a:lnTo>
                  <a:lnTo>
                    <a:pt x="1229868" y="15240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577215" y="5100318"/>
            <a:ext cx="95250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Image</a:t>
            </a:r>
            <a:r>
              <a:rPr sz="1800" b="1" spc="-9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at  infinity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216985" y="1750504"/>
            <a:ext cx="6810375" cy="2543175"/>
            <a:chOff x="1216985" y="1750504"/>
            <a:chExt cx="6810375" cy="2543175"/>
          </a:xfrm>
        </p:grpSpPr>
        <p:sp>
          <p:nvSpPr>
            <p:cNvPr id="26" name="object 26"/>
            <p:cNvSpPr/>
            <p:nvPr/>
          </p:nvSpPr>
          <p:spPr>
            <a:xfrm>
              <a:off x="4827910" y="3364992"/>
              <a:ext cx="137160" cy="1310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31273" y="2907791"/>
              <a:ext cx="6781800" cy="990600"/>
            </a:xfrm>
            <a:custGeom>
              <a:avLst/>
              <a:gdLst/>
              <a:ahLst/>
              <a:cxnLst/>
              <a:rect l="l" t="t" r="r" b="b"/>
              <a:pathLst>
                <a:path w="6781800" h="990600">
                  <a:moveTo>
                    <a:pt x="0" y="0"/>
                  </a:moveTo>
                  <a:lnTo>
                    <a:pt x="6781796" y="990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27510" y="2907791"/>
              <a:ext cx="137160" cy="1310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755269" y="3745991"/>
              <a:ext cx="5257800" cy="533400"/>
            </a:xfrm>
            <a:custGeom>
              <a:avLst/>
              <a:gdLst/>
              <a:ahLst/>
              <a:cxnLst/>
              <a:rect l="l" t="t" r="r" b="b"/>
              <a:pathLst>
                <a:path w="5257800" h="533400">
                  <a:moveTo>
                    <a:pt x="0" y="533399"/>
                  </a:moveTo>
                  <a:lnTo>
                    <a:pt x="52577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905634" y="3994404"/>
              <a:ext cx="135636" cy="13106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231273" y="4050791"/>
              <a:ext cx="1524000" cy="228600"/>
            </a:xfrm>
            <a:custGeom>
              <a:avLst/>
              <a:gdLst/>
              <a:ahLst/>
              <a:cxnLst/>
              <a:rect l="l" t="t" r="r" b="b"/>
              <a:pathLst>
                <a:path w="1524000" h="228600">
                  <a:moveTo>
                    <a:pt x="0" y="0"/>
                  </a:moveTo>
                  <a:lnTo>
                    <a:pt x="1523996" y="228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27510" y="4049268"/>
              <a:ext cx="137160" cy="13106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55269" y="1993391"/>
              <a:ext cx="5257800" cy="2057400"/>
            </a:xfrm>
            <a:custGeom>
              <a:avLst/>
              <a:gdLst/>
              <a:ahLst/>
              <a:cxnLst/>
              <a:rect l="l" t="t" r="r" b="b"/>
              <a:pathLst>
                <a:path w="5257800" h="2057400">
                  <a:moveTo>
                    <a:pt x="0" y="0"/>
                  </a:moveTo>
                  <a:lnTo>
                    <a:pt x="5257799" y="2057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821814" y="2741676"/>
              <a:ext cx="140208" cy="1249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31273" y="1764791"/>
              <a:ext cx="1524000" cy="228600"/>
            </a:xfrm>
            <a:custGeom>
              <a:avLst/>
              <a:gdLst/>
              <a:ahLst/>
              <a:cxnLst/>
              <a:rect l="l" t="t" r="r" b="b"/>
              <a:pathLst>
                <a:path w="1524000" h="228600">
                  <a:moveTo>
                    <a:pt x="0" y="0"/>
                  </a:moveTo>
                  <a:lnTo>
                    <a:pt x="1523996" y="228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627510" y="1764791"/>
              <a:ext cx="137160" cy="1310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205616" y="3088638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445585" y="2292096"/>
            <a:ext cx="5958205" cy="1035685"/>
            <a:chOff x="1445585" y="2292096"/>
            <a:chExt cx="5958205" cy="1035685"/>
          </a:xfrm>
        </p:grpSpPr>
        <p:sp>
          <p:nvSpPr>
            <p:cNvPr id="39" name="object 39"/>
            <p:cNvSpPr/>
            <p:nvPr/>
          </p:nvSpPr>
          <p:spPr>
            <a:xfrm>
              <a:off x="1459873" y="2961131"/>
              <a:ext cx="2667000" cy="352425"/>
            </a:xfrm>
            <a:custGeom>
              <a:avLst/>
              <a:gdLst/>
              <a:ahLst/>
              <a:cxnLst/>
              <a:rect l="l" t="t" r="r" b="b"/>
              <a:pathLst>
                <a:path w="2667000" h="352425">
                  <a:moveTo>
                    <a:pt x="2634992" y="175259"/>
                  </a:moveTo>
                  <a:lnTo>
                    <a:pt x="2648351" y="196881"/>
                  </a:lnTo>
                  <a:lnTo>
                    <a:pt x="2658424" y="220217"/>
                  </a:lnTo>
                  <a:lnTo>
                    <a:pt x="2664782" y="244697"/>
                  </a:lnTo>
                  <a:lnTo>
                    <a:pt x="2666996" y="269747"/>
                  </a:lnTo>
                  <a:lnTo>
                    <a:pt x="2665544" y="291393"/>
                  </a:lnTo>
                  <a:lnTo>
                    <a:pt x="2661091" y="312610"/>
                  </a:lnTo>
                  <a:lnTo>
                    <a:pt x="2653495" y="332970"/>
                  </a:lnTo>
                  <a:lnTo>
                    <a:pt x="2642612" y="352043"/>
                  </a:lnTo>
                </a:path>
                <a:path w="2667000" h="352425">
                  <a:moveTo>
                    <a:pt x="32003" y="0"/>
                  </a:moveTo>
                  <a:lnTo>
                    <a:pt x="18002" y="20740"/>
                  </a:lnTo>
                  <a:lnTo>
                    <a:pt x="8000" y="43624"/>
                  </a:lnTo>
                  <a:lnTo>
                    <a:pt x="2000" y="67937"/>
                  </a:lnTo>
                  <a:lnTo>
                    <a:pt x="0" y="92963"/>
                  </a:lnTo>
                  <a:lnTo>
                    <a:pt x="1428" y="114609"/>
                  </a:lnTo>
                  <a:lnTo>
                    <a:pt x="5714" y="135826"/>
                  </a:lnTo>
                  <a:lnTo>
                    <a:pt x="12858" y="156186"/>
                  </a:lnTo>
                  <a:lnTo>
                    <a:pt x="22859" y="175259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755270" y="2292096"/>
              <a:ext cx="4648200" cy="76200"/>
            </a:xfrm>
            <a:custGeom>
              <a:avLst/>
              <a:gdLst/>
              <a:ahLst/>
              <a:cxnLst/>
              <a:rect l="l" t="t" r="r" b="b"/>
              <a:pathLst>
                <a:path w="46482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4648200" h="76200">
                  <a:moveTo>
                    <a:pt x="4584192" y="47244"/>
                  </a:moveTo>
                  <a:lnTo>
                    <a:pt x="45841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4584192" y="47244"/>
                  </a:lnTo>
                  <a:close/>
                </a:path>
                <a:path w="46482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4648200" h="76200">
                  <a:moveTo>
                    <a:pt x="4648200" y="38100"/>
                  </a:moveTo>
                  <a:lnTo>
                    <a:pt x="4572000" y="0"/>
                  </a:lnTo>
                  <a:lnTo>
                    <a:pt x="4572000" y="28956"/>
                  </a:lnTo>
                  <a:lnTo>
                    <a:pt x="4584192" y="28956"/>
                  </a:lnTo>
                  <a:lnTo>
                    <a:pt x="4584192" y="70104"/>
                  </a:lnTo>
                  <a:lnTo>
                    <a:pt x="4648200" y="38100"/>
                  </a:lnTo>
                  <a:close/>
                </a:path>
                <a:path w="4648200" h="76200">
                  <a:moveTo>
                    <a:pt x="4584192" y="70104"/>
                  </a:moveTo>
                  <a:lnTo>
                    <a:pt x="4584192" y="47244"/>
                  </a:lnTo>
                  <a:lnTo>
                    <a:pt x="4572000" y="47244"/>
                  </a:lnTo>
                  <a:lnTo>
                    <a:pt x="4572000" y="76200"/>
                  </a:lnTo>
                  <a:lnTo>
                    <a:pt x="4584192" y="70104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233812" y="2860038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24416" y="5222237"/>
            <a:ext cx="1053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6599"/>
                </a:solidFill>
                <a:latin typeface="Arial"/>
                <a:cs typeface="Arial"/>
              </a:rPr>
              <a:t>Obj</a:t>
            </a:r>
            <a:r>
              <a:rPr sz="1800" b="1" spc="-10" dirty="0">
                <a:solidFill>
                  <a:srgbClr val="FF6599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FF6599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FF6599"/>
                </a:solidFill>
                <a:latin typeface="Arial"/>
                <a:cs typeface="Arial"/>
              </a:rPr>
              <a:t>i</a:t>
            </a:r>
            <a:r>
              <a:rPr sz="1800" b="1" spc="-30" dirty="0">
                <a:solidFill>
                  <a:srgbClr val="FF6599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FF6599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406014" y="3850638"/>
            <a:ext cx="15487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545465">
              <a:lnSpc>
                <a:spcPct val="100000"/>
              </a:lnSpc>
              <a:spcBef>
                <a:spcPts val="1440"/>
              </a:spcBef>
            </a:pP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Eyepiece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1081412" y="372871"/>
            <a:ext cx="6904990" cy="75565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-635">
              <a:lnSpc>
                <a:spcPts val="2870"/>
              </a:lnSpc>
              <a:spcBef>
                <a:spcPts val="200"/>
              </a:spcBef>
            </a:pPr>
            <a:r>
              <a:rPr sz="2400" spc="-5" dirty="0">
                <a:solidFill>
                  <a:srgbClr val="6500FF"/>
                </a:solidFill>
              </a:rPr>
              <a:t>Astronomical Telescope: (</a:t>
            </a:r>
            <a:r>
              <a:rPr sz="2000" spc="-5" dirty="0">
                <a:solidFill>
                  <a:srgbClr val="6500FF"/>
                </a:solidFill>
              </a:rPr>
              <a:t>Image formed </a:t>
            </a:r>
            <a:r>
              <a:rPr sz="2000" spc="-10" dirty="0">
                <a:solidFill>
                  <a:srgbClr val="6500FF"/>
                </a:solidFill>
              </a:rPr>
              <a:t>at </a:t>
            </a:r>
            <a:r>
              <a:rPr sz="2000" spc="-5" dirty="0">
                <a:solidFill>
                  <a:srgbClr val="6500FF"/>
                </a:solidFill>
              </a:rPr>
              <a:t>infinity </a:t>
            </a:r>
            <a:r>
              <a:rPr sz="2000" dirty="0">
                <a:solidFill>
                  <a:srgbClr val="6500FF"/>
                </a:solidFill>
              </a:rPr>
              <a:t>–  Normal</a:t>
            </a:r>
            <a:r>
              <a:rPr sz="2000" spc="-15" dirty="0">
                <a:solidFill>
                  <a:srgbClr val="6500FF"/>
                </a:solidFill>
              </a:rPr>
              <a:t> </a:t>
            </a:r>
            <a:r>
              <a:rPr sz="2000" spc="-5" dirty="0">
                <a:solidFill>
                  <a:srgbClr val="6500FF"/>
                </a:solidFill>
              </a:rPr>
              <a:t>Adjustment</a:t>
            </a:r>
            <a:r>
              <a:rPr sz="2400" spc="-5" dirty="0">
                <a:solidFill>
                  <a:srgbClr val="6500FF"/>
                </a:solidFill>
              </a:rPr>
              <a:t>)</a:t>
            </a:r>
            <a:endParaRPr sz="2400"/>
          </a:p>
        </p:txBody>
      </p:sp>
      <p:sp>
        <p:nvSpPr>
          <p:cNvPr id="45" name="object 45"/>
          <p:cNvSpPr txBox="1"/>
          <p:nvPr/>
        </p:nvSpPr>
        <p:spPr>
          <a:xfrm>
            <a:off x="5247015" y="1976119"/>
            <a:ext cx="245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403470" y="2292096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609600" h="76200">
                <a:moveTo>
                  <a:pt x="545592" y="47244"/>
                </a:moveTo>
                <a:lnTo>
                  <a:pt x="5455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545592" y="47244"/>
                </a:lnTo>
                <a:close/>
              </a:path>
              <a:path w="6096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609600" h="76200">
                <a:moveTo>
                  <a:pt x="609600" y="38100"/>
                </a:moveTo>
                <a:lnTo>
                  <a:pt x="533400" y="0"/>
                </a:lnTo>
                <a:lnTo>
                  <a:pt x="533400" y="28956"/>
                </a:lnTo>
                <a:lnTo>
                  <a:pt x="545592" y="28956"/>
                </a:lnTo>
                <a:lnTo>
                  <a:pt x="545592" y="70104"/>
                </a:lnTo>
                <a:lnTo>
                  <a:pt x="609600" y="38100"/>
                </a:lnTo>
                <a:close/>
              </a:path>
              <a:path w="609600" h="76200">
                <a:moveTo>
                  <a:pt x="545592" y="70104"/>
                </a:moveTo>
                <a:lnTo>
                  <a:pt x="545592" y="47244"/>
                </a:lnTo>
                <a:lnTo>
                  <a:pt x="533400" y="47244"/>
                </a:lnTo>
                <a:lnTo>
                  <a:pt x="533400" y="76200"/>
                </a:lnTo>
                <a:lnTo>
                  <a:pt x="545592" y="70104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7609214" y="1976119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81616" y="311911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34016" y="325932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863214" y="313435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015614" y="32745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234813" y="1915159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304414" y="2358643"/>
            <a:ext cx="368300" cy="934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88900">
              <a:lnSpc>
                <a:spcPct val="1161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o 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  <a:p>
            <a:pPr marL="190500" indent="-152400">
              <a:lnSpc>
                <a:spcPts val="2065"/>
              </a:lnSpc>
              <a:buClr>
                <a:srgbClr val="6500FF"/>
              </a:buClr>
              <a:buSzPct val="122222"/>
              <a:buChar char="•"/>
              <a:tabLst>
                <a:tab pos="190500" algn="l"/>
              </a:tabLst>
            </a:pPr>
            <a:r>
              <a:rPr sz="2700" b="1" baseline="-37037" dirty="0">
                <a:solidFill>
                  <a:srgbClr val="007F00"/>
                </a:solidFill>
                <a:latin typeface="Arial"/>
                <a:cs typeface="Arial"/>
              </a:rPr>
              <a:t>β</a:t>
            </a:r>
            <a:endParaRPr sz="2700" baseline="-37037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2755270" y="1682496"/>
            <a:ext cx="5181600" cy="1805305"/>
            <a:chOff x="2755270" y="1682496"/>
            <a:chExt cx="5181600" cy="1805305"/>
          </a:xfrm>
        </p:grpSpPr>
        <p:sp>
          <p:nvSpPr>
            <p:cNvPr id="55" name="object 55"/>
            <p:cNvSpPr/>
            <p:nvPr/>
          </p:nvSpPr>
          <p:spPr>
            <a:xfrm>
              <a:off x="7632069" y="3121152"/>
              <a:ext cx="47625" cy="352425"/>
            </a:xfrm>
            <a:custGeom>
              <a:avLst/>
              <a:gdLst/>
              <a:ahLst/>
              <a:cxnLst/>
              <a:rect l="l" t="t" r="r" b="b"/>
              <a:pathLst>
                <a:path w="47625" h="352425">
                  <a:moveTo>
                    <a:pt x="45719" y="0"/>
                  </a:moveTo>
                  <a:lnTo>
                    <a:pt x="25717" y="40457"/>
                  </a:lnTo>
                  <a:lnTo>
                    <a:pt x="11429" y="83629"/>
                  </a:lnTo>
                  <a:lnTo>
                    <a:pt x="2857" y="128801"/>
                  </a:lnTo>
                  <a:lnTo>
                    <a:pt x="0" y="175259"/>
                  </a:lnTo>
                  <a:lnTo>
                    <a:pt x="3095" y="221741"/>
                  </a:lnTo>
                  <a:lnTo>
                    <a:pt x="12191" y="267080"/>
                  </a:lnTo>
                  <a:lnTo>
                    <a:pt x="27003" y="310705"/>
                  </a:lnTo>
                  <a:lnTo>
                    <a:pt x="47243" y="35204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755270" y="1682496"/>
              <a:ext cx="5181600" cy="76200"/>
            </a:xfrm>
            <a:custGeom>
              <a:avLst/>
              <a:gdLst/>
              <a:ahLst/>
              <a:cxnLst/>
              <a:rect l="l" t="t" r="r" b="b"/>
              <a:pathLst>
                <a:path w="51816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5181600" h="76200">
                  <a:moveTo>
                    <a:pt x="5117592" y="47244"/>
                  </a:moveTo>
                  <a:lnTo>
                    <a:pt x="51175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5117592" y="47244"/>
                  </a:lnTo>
                  <a:close/>
                </a:path>
                <a:path w="51816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5181600" h="76200">
                  <a:moveTo>
                    <a:pt x="5181600" y="38100"/>
                  </a:moveTo>
                  <a:lnTo>
                    <a:pt x="5105400" y="0"/>
                  </a:lnTo>
                  <a:lnTo>
                    <a:pt x="5105400" y="28956"/>
                  </a:lnTo>
                  <a:lnTo>
                    <a:pt x="5117592" y="28956"/>
                  </a:lnTo>
                  <a:lnTo>
                    <a:pt x="5117592" y="70104"/>
                  </a:lnTo>
                  <a:lnTo>
                    <a:pt x="5181600" y="38100"/>
                  </a:lnTo>
                  <a:close/>
                </a:path>
                <a:path w="5181600" h="76200">
                  <a:moveTo>
                    <a:pt x="5117592" y="70104"/>
                  </a:moveTo>
                  <a:lnTo>
                    <a:pt x="5117592" y="47244"/>
                  </a:lnTo>
                  <a:lnTo>
                    <a:pt x="5105400" y="47244"/>
                  </a:lnTo>
                  <a:lnTo>
                    <a:pt x="5105400" y="76200"/>
                  </a:lnTo>
                  <a:lnTo>
                    <a:pt x="5117592" y="70104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5018415" y="1290319"/>
            <a:ext cx="1068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o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+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spc="-15" baseline="-23148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81412" y="5874509"/>
            <a:ext cx="8242300" cy="85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6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Focal length of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objective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much greater than that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the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eyepiece. 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Aperture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objective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also large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allow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more light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pass through</a:t>
            </a:r>
            <a:r>
              <a:rPr sz="1800" b="1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it.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501395"/>
            <a:ext cx="8763000" cy="2743200"/>
          </a:xfrm>
          <a:custGeom>
            <a:avLst/>
            <a:gdLst/>
            <a:ahLst/>
            <a:cxnLst/>
            <a:rect l="l" t="t" r="r" b="b"/>
            <a:pathLst>
              <a:path w="8763000" h="2743200">
                <a:moveTo>
                  <a:pt x="0" y="0"/>
                </a:moveTo>
                <a:lnTo>
                  <a:pt x="0" y="2743199"/>
                </a:lnTo>
                <a:lnTo>
                  <a:pt x="8762999" y="2743199"/>
                </a:lnTo>
                <a:lnTo>
                  <a:pt x="87629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16312" y="389636"/>
            <a:ext cx="8724900" cy="330009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119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TIPS:</a:t>
            </a:r>
            <a:endParaRPr sz="1800">
              <a:latin typeface="Arial"/>
              <a:cs typeface="Arial"/>
            </a:endParaRPr>
          </a:p>
          <a:p>
            <a:pPr marL="5207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520065" algn="l"/>
                <a:tab pos="520700" algn="l"/>
              </a:tabLst>
            </a:pPr>
            <a:r>
              <a:rPr sz="1800" b="1" spc="60" dirty="0">
                <a:solidFill>
                  <a:srgbClr val="006599"/>
                </a:solidFill>
                <a:latin typeface="Arial"/>
                <a:cs typeface="Arial"/>
              </a:rPr>
              <a:t>µ </a:t>
            </a:r>
            <a:r>
              <a:rPr sz="1800" b="1" dirty="0">
                <a:solidFill>
                  <a:srgbClr val="006599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99"/>
                </a:solidFill>
                <a:latin typeface="Arial"/>
                <a:cs typeface="Arial"/>
              </a:rPr>
              <a:t>optically rarer medium </a:t>
            </a:r>
            <a:r>
              <a:rPr sz="1800" b="1" dirty="0">
                <a:solidFill>
                  <a:srgbClr val="006599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6599"/>
                </a:solidFill>
                <a:latin typeface="Arial"/>
                <a:cs typeface="Arial"/>
              </a:rPr>
              <a:t>lower and </a:t>
            </a:r>
            <a:r>
              <a:rPr sz="1800" b="1" spc="-10" dirty="0">
                <a:solidFill>
                  <a:srgbClr val="006599"/>
                </a:solidFill>
                <a:latin typeface="Arial"/>
                <a:cs typeface="Arial"/>
              </a:rPr>
              <a:t>that </a:t>
            </a:r>
            <a:r>
              <a:rPr sz="1800" b="1" dirty="0">
                <a:solidFill>
                  <a:srgbClr val="006599"/>
                </a:solidFill>
                <a:latin typeface="Arial"/>
                <a:cs typeface="Arial"/>
              </a:rPr>
              <a:t>of a </a:t>
            </a:r>
            <a:r>
              <a:rPr sz="1800" b="1" spc="-10" dirty="0">
                <a:solidFill>
                  <a:srgbClr val="006599"/>
                </a:solidFill>
                <a:latin typeface="Arial"/>
                <a:cs typeface="Arial"/>
              </a:rPr>
              <a:t>denser </a:t>
            </a:r>
            <a:r>
              <a:rPr sz="1800" b="1" spc="-5" dirty="0">
                <a:solidFill>
                  <a:srgbClr val="006599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006599"/>
                </a:solidFill>
                <a:latin typeface="Arial"/>
                <a:cs typeface="Arial"/>
              </a:rPr>
              <a:t>is</a:t>
            </a:r>
            <a:r>
              <a:rPr sz="1800" b="1" spc="-25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99"/>
                </a:solidFill>
                <a:latin typeface="Arial"/>
                <a:cs typeface="Arial"/>
              </a:rPr>
              <a:t>higher.</a:t>
            </a:r>
            <a:endParaRPr sz="1800">
              <a:latin typeface="Arial"/>
              <a:cs typeface="Arial"/>
            </a:endParaRPr>
          </a:p>
          <a:p>
            <a:pPr marL="520700" marR="410845" indent="-343535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520065" algn="l"/>
                <a:tab pos="520700" algn="l"/>
                <a:tab pos="788670" algn="l"/>
              </a:tabLst>
            </a:pPr>
            <a:r>
              <a:rPr sz="1800" b="1" spc="60" dirty="0">
                <a:solidFill>
                  <a:srgbClr val="9932FF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denser medium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w.r.t.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rarer medium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more than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1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and that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rarer 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w.r.t.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denser medium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less than 1. </a:t>
            </a:r>
            <a:r>
              <a:rPr sz="1800" b="1" spc="10" dirty="0">
                <a:solidFill>
                  <a:srgbClr val="650032"/>
                </a:solidFill>
                <a:latin typeface="Arial"/>
                <a:cs typeface="Arial"/>
              </a:rPr>
              <a:t>(µ</a:t>
            </a:r>
            <a:r>
              <a:rPr sz="1800" b="1" spc="15" baseline="-23148" dirty="0">
                <a:solidFill>
                  <a:srgbClr val="650032"/>
                </a:solidFill>
                <a:latin typeface="Arial"/>
                <a:cs typeface="Arial"/>
              </a:rPr>
              <a:t>air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 </a:t>
            </a:r>
            <a:r>
              <a:rPr sz="1800" b="1" spc="5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7" baseline="-23148" dirty="0">
                <a:solidFill>
                  <a:srgbClr val="650032"/>
                </a:solidFill>
                <a:latin typeface="Arial"/>
                <a:cs typeface="Arial"/>
              </a:rPr>
              <a:t>vacuum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</a:t>
            </a:r>
            <a:r>
              <a:rPr sz="1800" b="1" spc="2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1)</a:t>
            </a:r>
            <a:endParaRPr sz="1800">
              <a:latin typeface="Arial"/>
              <a:cs typeface="Arial"/>
            </a:endParaRPr>
          </a:p>
          <a:p>
            <a:pPr marL="520700" indent="-343535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520065" algn="l"/>
                <a:tab pos="520700" algn="l"/>
              </a:tabLst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refraction, the velocity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wavelength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light</a:t>
            </a:r>
            <a:r>
              <a:rPr sz="1800" b="1" spc="1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change.</a:t>
            </a:r>
            <a:endParaRPr sz="1800">
              <a:latin typeface="Arial"/>
              <a:cs typeface="Arial"/>
            </a:endParaRPr>
          </a:p>
          <a:p>
            <a:pPr marL="520700" indent="-343535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520065" algn="l"/>
                <a:tab pos="52070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refraction, the frequency and phase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light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do not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change.</a:t>
            </a:r>
            <a:endParaRPr sz="1800">
              <a:latin typeface="Arial"/>
              <a:cs typeface="Arial"/>
            </a:endParaRPr>
          </a:p>
          <a:p>
            <a:pPr marL="520700" indent="-343535">
              <a:lnSpc>
                <a:spcPct val="100000"/>
              </a:lnSpc>
              <a:spcBef>
                <a:spcPts val="1090"/>
              </a:spcBef>
              <a:buSzPct val="150000"/>
              <a:buAutoNum type="arabicPeriod"/>
              <a:tabLst>
                <a:tab pos="520065" algn="l"/>
                <a:tab pos="520700" algn="l"/>
                <a:tab pos="2209165" algn="l"/>
                <a:tab pos="2786380" algn="l"/>
              </a:tabLst>
            </a:pPr>
            <a:r>
              <a:rPr sz="1800" b="1" spc="22" baseline="-2314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spc="22" baseline="-23148" dirty="0">
                <a:solidFill>
                  <a:srgbClr val="0000FF"/>
                </a:solidFill>
                <a:latin typeface="Arial"/>
                <a:cs typeface="Arial"/>
              </a:rPr>
              <a:t>m 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2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m	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and	</a:t>
            </a:r>
            <a:r>
              <a:rPr sz="1800" b="1" spc="22" baseline="-23148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FF00FF"/>
                </a:solidFill>
                <a:latin typeface="Arial"/>
                <a:cs typeface="Arial"/>
              </a:rPr>
              <a:t>µ</a:t>
            </a:r>
            <a:r>
              <a:rPr sz="1800" b="1" spc="22" baseline="-23148" dirty="0">
                <a:solidFill>
                  <a:srgbClr val="FF00FF"/>
                </a:solidFill>
                <a:latin typeface="Arial"/>
                <a:cs typeface="Arial"/>
              </a:rPr>
              <a:t>m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λ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a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/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λ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endParaRPr sz="1800" baseline="-23148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470"/>
              </a:spcBef>
            </a:pPr>
            <a:r>
              <a:rPr sz="220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Arial"/>
                <a:cs typeface="Arial"/>
              </a:rPr>
              <a:t>Principle of Reversibility </a:t>
            </a:r>
            <a:r>
              <a:rPr sz="2200" b="1" u="heavy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Arial"/>
                <a:cs typeface="Arial"/>
              </a:rPr>
              <a:t>of</a:t>
            </a:r>
            <a:r>
              <a:rPr sz="2200" b="1" u="heavy" spc="2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Arial"/>
                <a:cs typeface="Arial"/>
              </a:rPr>
              <a:t> </a:t>
            </a:r>
            <a:r>
              <a:rPr sz="2200" b="1" u="heavy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Arial"/>
                <a:cs typeface="Arial"/>
              </a:rPr>
              <a:t>Light: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936744" y="3518344"/>
            <a:ext cx="2381250" cy="2462530"/>
            <a:chOff x="6936744" y="3518344"/>
            <a:chExt cx="2381250" cy="2462530"/>
          </a:xfrm>
        </p:grpSpPr>
        <p:sp>
          <p:nvSpPr>
            <p:cNvPr id="5" name="object 5"/>
            <p:cNvSpPr/>
            <p:nvPr/>
          </p:nvSpPr>
          <p:spPr>
            <a:xfrm>
              <a:off x="6946269" y="4370832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2362199" y="1600199"/>
                  </a:moveTo>
                  <a:lnTo>
                    <a:pt x="2362199" y="0"/>
                  </a:lnTo>
                  <a:lnTo>
                    <a:pt x="0" y="0"/>
                  </a:lnTo>
                  <a:lnTo>
                    <a:pt x="0" y="1600199"/>
                  </a:lnTo>
                  <a:lnTo>
                    <a:pt x="2362199" y="1600199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46269" y="4370832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0" y="0"/>
                  </a:moveTo>
                  <a:lnTo>
                    <a:pt x="0" y="1600199"/>
                  </a:lnTo>
                  <a:lnTo>
                    <a:pt x="2362199" y="1600199"/>
                  </a:lnTo>
                  <a:lnTo>
                    <a:pt x="23621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08269" y="3532632"/>
              <a:ext cx="0" cy="2209800"/>
            </a:xfrm>
            <a:custGeom>
              <a:avLst/>
              <a:gdLst/>
              <a:ahLst/>
              <a:cxnLst/>
              <a:rect l="l" t="t" r="r" b="b"/>
              <a:pathLst>
                <a:path h="2209800">
                  <a:moveTo>
                    <a:pt x="0" y="0"/>
                  </a:moveTo>
                  <a:lnTo>
                    <a:pt x="0" y="22097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22469" y="3685032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60214" y="3921252"/>
              <a:ext cx="129540" cy="134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708269" y="4370832"/>
              <a:ext cx="533400" cy="1219200"/>
            </a:xfrm>
            <a:custGeom>
              <a:avLst/>
              <a:gdLst/>
              <a:ahLst/>
              <a:cxnLst/>
              <a:rect l="l" t="t" r="r" b="b"/>
              <a:pathLst>
                <a:path w="533400" h="1219200">
                  <a:moveTo>
                    <a:pt x="0" y="0"/>
                  </a:moveTo>
                  <a:lnTo>
                    <a:pt x="533399" y="1219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23154" y="4989576"/>
              <a:ext cx="124968" cy="1402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028314" y="3788154"/>
            <a:ext cx="609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94914" y="5464553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708269" y="475183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152399" y="0"/>
                </a:moveTo>
                <a:lnTo>
                  <a:pt x="144597" y="48036"/>
                </a:lnTo>
                <a:lnTo>
                  <a:pt x="122895" y="89855"/>
                </a:lnTo>
                <a:lnTo>
                  <a:pt x="89855" y="122895"/>
                </a:lnTo>
                <a:lnTo>
                  <a:pt x="48036" y="144597"/>
                </a:lnTo>
                <a:lnTo>
                  <a:pt x="0" y="152399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799714" y="4792470"/>
            <a:ext cx="102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55869" y="406603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7802" y="103778"/>
                </a:lnTo>
                <a:lnTo>
                  <a:pt x="29504" y="61886"/>
                </a:lnTo>
                <a:lnTo>
                  <a:pt x="62544" y="29065"/>
                </a:lnTo>
                <a:lnTo>
                  <a:pt x="104363" y="7656"/>
                </a:lnTo>
                <a:lnTo>
                  <a:pt x="152399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494914" y="3801870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627182" y="3442144"/>
            <a:ext cx="3076575" cy="2771775"/>
            <a:chOff x="6627182" y="3442144"/>
            <a:chExt cx="3076575" cy="2771775"/>
          </a:xfrm>
        </p:grpSpPr>
        <p:sp>
          <p:nvSpPr>
            <p:cNvPr id="19" name="object 19"/>
            <p:cNvSpPr/>
            <p:nvPr/>
          </p:nvSpPr>
          <p:spPr>
            <a:xfrm>
              <a:off x="6641469" y="3456432"/>
              <a:ext cx="3048000" cy="2743200"/>
            </a:xfrm>
            <a:custGeom>
              <a:avLst/>
              <a:gdLst/>
              <a:ahLst/>
              <a:cxnLst/>
              <a:rect l="l" t="t" r="r" b="b"/>
              <a:pathLst>
                <a:path w="3048000" h="2743200">
                  <a:moveTo>
                    <a:pt x="0" y="0"/>
                  </a:moveTo>
                  <a:lnTo>
                    <a:pt x="0" y="2743199"/>
                  </a:lnTo>
                  <a:lnTo>
                    <a:pt x="3047999" y="2743199"/>
                  </a:lnTo>
                  <a:lnTo>
                    <a:pt x="30479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96305" y="5465064"/>
              <a:ext cx="490855" cy="248920"/>
            </a:xfrm>
            <a:custGeom>
              <a:avLst/>
              <a:gdLst/>
              <a:ahLst/>
              <a:cxnLst/>
              <a:rect l="l" t="t" r="r" b="b"/>
              <a:pathLst>
                <a:path w="490854" h="248920">
                  <a:moveTo>
                    <a:pt x="0" y="248411"/>
                  </a:moveTo>
                  <a:lnTo>
                    <a:pt x="490727" y="0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23737" y="5478779"/>
              <a:ext cx="512063" cy="3032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60314" y="5227320"/>
              <a:ext cx="124968" cy="13868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91862" y="4151376"/>
              <a:ext cx="129540" cy="13411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8485514" y="4626354"/>
            <a:ext cx="786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  (b)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7216" y="3711954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56012" y="3878070"/>
            <a:ext cx="591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baseline="-23148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r>
              <a:rPr sz="1800" b="1" spc="142" baseline="-23148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67218" y="4092954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88469" y="4066032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815215" y="3725670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29416" y="4033518"/>
            <a:ext cx="343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b	a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22379" y="3893310"/>
            <a:ext cx="447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0355" algn="l"/>
              </a:tabLst>
            </a:pPr>
            <a:r>
              <a:rPr sz="1800" b="1" spc="60" dirty="0">
                <a:solidFill>
                  <a:srgbClr val="0000FF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15216" y="4106670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36469" y="4079747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002673" y="4523232"/>
            <a:ext cx="2314575" cy="457200"/>
          </a:xfrm>
          <a:prstGeom prst="rect">
            <a:avLst/>
          </a:prstGeom>
          <a:solidFill>
            <a:srgbClr val="65FFFF"/>
          </a:solidFill>
          <a:ln w="28574">
            <a:solidFill>
              <a:srgbClr val="0000FF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  <a:tabLst>
                <a:tab pos="2072005" algn="l"/>
              </a:tabLst>
            </a:pPr>
            <a:r>
              <a:rPr sz="1800" b="1" baseline="-23148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60" dirty="0">
                <a:solidFill>
                  <a:srgbClr val="6500CC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6500CC"/>
                </a:solidFill>
                <a:latin typeface="Arial"/>
                <a:cs typeface="Arial"/>
              </a:rPr>
              <a:t>b </a:t>
            </a:r>
            <a:r>
              <a:rPr sz="1800" b="1" spc="-247" baseline="-23148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7" baseline="-23148" dirty="0">
                <a:solidFill>
                  <a:srgbClr val="6500CC"/>
                </a:solidFill>
                <a:latin typeface="Arial"/>
                <a:cs typeface="Arial"/>
              </a:rPr>
              <a:t>b</a:t>
            </a:r>
            <a:r>
              <a:rPr sz="1800" b="1" spc="50" dirty="0">
                <a:solidFill>
                  <a:srgbClr val="6500CC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240" baseline="-23148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1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74469" y="4523232"/>
            <a:ext cx="1447800" cy="457200"/>
          </a:xfrm>
          <a:prstGeom prst="rect">
            <a:avLst/>
          </a:prstGeom>
          <a:solidFill>
            <a:srgbClr val="65FFFF"/>
          </a:solidFill>
          <a:ln w="28574">
            <a:solidFill>
              <a:srgbClr val="0000FF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54940">
              <a:lnSpc>
                <a:spcPct val="100000"/>
              </a:lnSpc>
              <a:spcBef>
                <a:spcPts val="310"/>
              </a:spcBef>
            </a:pPr>
            <a:r>
              <a:rPr sz="1800" b="1" spc="30" baseline="-23148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FF0000"/>
                </a:solidFill>
                <a:latin typeface="Arial"/>
                <a:cs typeface="Arial"/>
              </a:rPr>
              <a:t>b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 1 /</a:t>
            </a:r>
            <a:r>
              <a:rPr sz="1800" b="1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30" baseline="-23148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2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81412" y="5083554"/>
            <a:ext cx="4890135" cy="1398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99"/>
              </a:lnSpc>
              <a:spcBef>
                <a:spcPts val="95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If a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ray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light, after suffering any number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reflections and/or refractions has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its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path  reversed at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any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stage,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it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travels back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the  source along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same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path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the opposite  direction.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81412" y="6471917"/>
            <a:ext cx="846264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990032"/>
                </a:solidFill>
                <a:latin typeface="Arial"/>
                <a:cs typeface="Arial"/>
              </a:rPr>
              <a:t>A natural consequence of the </a:t>
            </a:r>
            <a:r>
              <a:rPr sz="1700" b="1" spc="-5" dirty="0">
                <a:solidFill>
                  <a:srgbClr val="990032"/>
                </a:solidFill>
                <a:latin typeface="Arial"/>
                <a:cs typeface="Arial"/>
              </a:rPr>
              <a:t>principle </a:t>
            </a:r>
            <a:r>
              <a:rPr sz="1700" b="1" dirty="0">
                <a:solidFill>
                  <a:srgbClr val="990032"/>
                </a:solidFill>
                <a:latin typeface="Arial"/>
                <a:cs typeface="Arial"/>
              </a:rPr>
              <a:t>of reversibility </a:t>
            </a:r>
            <a:r>
              <a:rPr sz="1700" b="1" spc="-5" dirty="0">
                <a:solidFill>
                  <a:srgbClr val="990032"/>
                </a:solidFill>
                <a:latin typeface="Arial"/>
                <a:cs typeface="Arial"/>
              </a:rPr>
              <a:t>is </a:t>
            </a:r>
            <a:r>
              <a:rPr sz="1700" b="1" dirty="0">
                <a:solidFill>
                  <a:srgbClr val="990032"/>
                </a:solidFill>
                <a:latin typeface="Arial"/>
                <a:cs typeface="Arial"/>
              </a:rPr>
              <a:t>that the </a:t>
            </a:r>
            <a:r>
              <a:rPr sz="1700" b="1" spc="-5" dirty="0">
                <a:solidFill>
                  <a:srgbClr val="990032"/>
                </a:solidFill>
                <a:latin typeface="Arial"/>
                <a:cs typeface="Arial"/>
              </a:rPr>
              <a:t>image </a:t>
            </a:r>
            <a:r>
              <a:rPr sz="1700" b="1" spc="5" dirty="0">
                <a:solidFill>
                  <a:srgbClr val="990032"/>
                </a:solidFill>
                <a:latin typeface="Arial"/>
                <a:cs typeface="Arial"/>
              </a:rPr>
              <a:t>and </a:t>
            </a:r>
            <a:r>
              <a:rPr sz="1700" b="1" spc="-5" dirty="0">
                <a:solidFill>
                  <a:srgbClr val="990032"/>
                </a:solidFill>
                <a:latin typeface="Arial"/>
                <a:cs typeface="Arial"/>
              </a:rPr>
              <a:t>object  positions </a:t>
            </a:r>
            <a:r>
              <a:rPr sz="1700" b="1" dirty="0">
                <a:solidFill>
                  <a:srgbClr val="990032"/>
                </a:solidFill>
                <a:latin typeface="Arial"/>
                <a:cs typeface="Arial"/>
              </a:rPr>
              <a:t>can be </a:t>
            </a:r>
            <a:r>
              <a:rPr sz="1700" b="1" spc="-5" dirty="0">
                <a:solidFill>
                  <a:srgbClr val="990032"/>
                </a:solidFill>
                <a:latin typeface="Arial"/>
                <a:cs typeface="Arial"/>
              </a:rPr>
              <a:t>interchanged. </a:t>
            </a:r>
            <a:r>
              <a:rPr sz="1700" b="1" dirty="0">
                <a:solidFill>
                  <a:srgbClr val="990032"/>
                </a:solidFill>
                <a:latin typeface="Arial"/>
                <a:cs typeface="Arial"/>
              </a:rPr>
              <a:t>These positions are called conjugate</a:t>
            </a:r>
            <a:r>
              <a:rPr sz="1700" b="1" spc="3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700" b="1" spc="-5" dirty="0">
                <a:solidFill>
                  <a:srgbClr val="990032"/>
                </a:solidFill>
                <a:latin typeface="Arial"/>
                <a:cs typeface="Arial"/>
              </a:rPr>
              <a:t>positions.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18913" y="555751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452119"/>
            <a:ext cx="7938134" cy="1124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Angular magnification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or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Magnifying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power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a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telescope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normal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adjustment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is 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ratio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angle subtended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by 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image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at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eye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as 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seen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through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telescope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to 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angle subtended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by 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object as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seen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directly, 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when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both 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object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image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are at</a:t>
            </a:r>
            <a:r>
              <a:rPr sz="1800" b="1" spc="-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infinity.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93269" y="1796795"/>
            <a:ext cx="990600" cy="762000"/>
            <a:chOff x="1993269" y="1796795"/>
            <a:chExt cx="990600" cy="762000"/>
          </a:xfrm>
        </p:grpSpPr>
        <p:sp>
          <p:nvSpPr>
            <p:cNvPr id="4" name="object 4"/>
            <p:cNvSpPr/>
            <p:nvPr/>
          </p:nvSpPr>
          <p:spPr>
            <a:xfrm>
              <a:off x="1993269" y="1796795"/>
              <a:ext cx="990600" cy="762000"/>
            </a:xfrm>
            <a:custGeom>
              <a:avLst/>
              <a:gdLst/>
              <a:ahLst/>
              <a:cxnLst/>
              <a:rect l="l" t="t" r="r" b="b"/>
              <a:pathLst>
                <a:path w="990600" h="762000">
                  <a:moveTo>
                    <a:pt x="990599" y="761999"/>
                  </a:moveTo>
                  <a:lnTo>
                    <a:pt x="9905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9905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02869" y="2191511"/>
              <a:ext cx="304800" cy="0"/>
            </a:xfrm>
            <a:custGeom>
              <a:avLst/>
              <a:gdLst/>
              <a:ahLst/>
              <a:cxnLst/>
              <a:rect l="l" t="t" r="r" b="b"/>
              <a:pathLst>
                <a:path w="304800">
                  <a:moveTo>
                    <a:pt x="0" y="0"/>
                  </a:moveTo>
                  <a:lnTo>
                    <a:pt x="3047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993269" y="1796795"/>
            <a:ext cx="990600" cy="762000"/>
          </a:xfrm>
          <a:prstGeom prst="rect">
            <a:avLst/>
          </a:prstGeom>
          <a:ln w="28574">
            <a:solidFill>
              <a:srgbClr val="6500FF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701040" marR="140970" indent="-609600" algn="r">
              <a:lnSpc>
                <a:spcPct val="78300"/>
              </a:lnSpc>
              <a:tabLst>
                <a:tab pos="70040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 =	</a:t>
            </a:r>
            <a:r>
              <a:rPr sz="2700" b="1" baseline="40123" dirty="0">
                <a:solidFill>
                  <a:srgbClr val="FF0000"/>
                </a:solidFill>
                <a:latin typeface="Arial"/>
                <a:cs typeface="Arial"/>
              </a:rPr>
              <a:t>β 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6217" y="2677158"/>
            <a:ext cx="5097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67125" algn="l"/>
              </a:tabLst>
            </a:pP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Since angles are small,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α =</a:t>
            </a:r>
            <a:r>
              <a:rPr sz="1800" b="1" spc="30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tan</a:t>
            </a:r>
            <a:r>
              <a:rPr sz="1800" b="1" spc="10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α	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β =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tan</a:t>
            </a:r>
            <a:r>
              <a:rPr sz="1800" b="1" spc="-7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4817" y="3376674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4419" y="3210558"/>
            <a:ext cx="572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tan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45669" y="35631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224416" y="3591558"/>
            <a:ext cx="573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tan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37413" y="5938517"/>
            <a:ext cx="4078604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0480">
              <a:lnSpc>
                <a:spcPct val="100600"/>
              </a:lnSpc>
              <a:spcBef>
                <a:spcPts val="85"/>
              </a:spcBef>
              <a:tabLst>
                <a:tab pos="608965" algn="l"/>
              </a:tabLst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(f</a:t>
            </a:r>
            <a:r>
              <a:rPr sz="1800" b="1" baseline="-23148" dirty="0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sz="1800" b="1" spc="247" baseline="-23148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+	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f</a:t>
            </a:r>
            <a:r>
              <a:rPr sz="1800" b="1" spc="-15" baseline="-23148" dirty="0">
                <a:solidFill>
                  <a:srgbClr val="0065FF"/>
                </a:solidFill>
                <a:latin typeface="Arial"/>
                <a:cs typeface="Arial"/>
              </a:rPr>
              <a:t>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= L is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called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length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the 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telescope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normal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adjustment).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14817" y="4138674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45669" y="43251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58984" y="4124958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81641" y="3972558"/>
            <a:ext cx="426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142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36269" y="43251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75216" y="3972558"/>
            <a:ext cx="427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142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14817" y="4976874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45669" y="51633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958984" y="4963157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17632" y="4353558"/>
            <a:ext cx="5467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-</a:t>
            </a:r>
            <a:r>
              <a:rPr sz="1800" b="1" spc="-3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136269" y="516331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381640" y="5191757"/>
            <a:ext cx="245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99015" y="4353558"/>
            <a:ext cx="5378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-</a:t>
            </a:r>
            <a:r>
              <a:rPr sz="1800" b="1" spc="-2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63024" y="5191757"/>
            <a:ext cx="377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-</a:t>
            </a:r>
            <a:r>
              <a:rPr sz="1800" b="1" spc="-6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978982" y="5897308"/>
            <a:ext cx="1171575" cy="866775"/>
            <a:chOff x="1978982" y="5897308"/>
            <a:chExt cx="1171575" cy="866775"/>
          </a:xfrm>
        </p:grpSpPr>
        <p:sp>
          <p:nvSpPr>
            <p:cNvPr id="28" name="object 28"/>
            <p:cNvSpPr/>
            <p:nvPr/>
          </p:nvSpPr>
          <p:spPr>
            <a:xfrm>
              <a:off x="1993269" y="5911595"/>
              <a:ext cx="1143000" cy="838200"/>
            </a:xfrm>
            <a:custGeom>
              <a:avLst/>
              <a:gdLst/>
              <a:ahLst/>
              <a:cxnLst/>
              <a:rect l="l" t="t" r="r" b="b"/>
              <a:pathLst>
                <a:path w="1143000" h="838200">
                  <a:moveTo>
                    <a:pt x="1142999" y="838199"/>
                  </a:moveTo>
                  <a:lnTo>
                    <a:pt x="1142999" y="0"/>
                  </a:lnTo>
                  <a:lnTo>
                    <a:pt x="0" y="0"/>
                  </a:lnTo>
                  <a:lnTo>
                    <a:pt x="0" y="838199"/>
                  </a:lnTo>
                  <a:lnTo>
                    <a:pt x="1142999" y="8381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93269" y="5911595"/>
              <a:ext cx="1143000" cy="838200"/>
            </a:xfrm>
            <a:custGeom>
              <a:avLst/>
              <a:gdLst/>
              <a:ahLst/>
              <a:cxnLst/>
              <a:rect l="l" t="t" r="r" b="b"/>
              <a:pathLst>
                <a:path w="1143000" h="838200">
                  <a:moveTo>
                    <a:pt x="0" y="0"/>
                  </a:moveTo>
                  <a:lnTo>
                    <a:pt x="0" y="838199"/>
                  </a:lnTo>
                  <a:lnTo>
                    <a:pt x="1142999" y="838199"/>
                  </a:lnTo>
                  <a:lnTo>
                    <a:pt x="11429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084716" y="6119873"/>
            <a:ext cx="401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68919" y="5862317"/>
            <a:ext cx="3733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marR="30480" indent="-140335">
              <a:lnSpc>
                <a:spcPct val="1333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o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602869" y="6292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79710" y="1861947"/>
            <a:ext cx="1253490" cy="1333500"/>
            <a:chOff x="8479710" y="1861947"/>
            <a:chExt cx="1253490" cy="1333500"/>
          </a:xfrm>
        </p:grpSpPr>
        <p:sp>
          <p:nvSpPr>
            <p:cNvPr id="3" name="object 3"/>
            <p:cNvSpPr/>
            <p:nvPr/>
          </p:nvSpPr>
          <p:spPr>
            <a:xfrm>
              <a:off x="8498760" y="2061876"/>
              <a:ext cx="886460" cy="1114425"/>
            </a:xfrm>
            <a:custGeom>
              <a:avLst/>
              <a:gdLst/>
              <a:ahLst/>
              <a:cxnLst/>
              <a:rect l="l" t="t" r="r" b="b"/>
              <a:pathLst>
                <a:path w="886459" h="1114425">
                  <a:moveTo>
                    <a:pt x="886375" y="1043007"/>
                  </a:moveTo>
                  <a:lnTo>
                    <a:pt x="881991" y="981003"/>
                  </a:lnTo>
                  <a:lnTo>
                    <a:pt x="861283" y="903935"/>
                  </a:lnTo>
                  <a:lnTo>
                    <a:pt x="845142" y="860583"/>
                  </a:lnTo>
                  <a:lnTo>
                    <a:pt x="825323" y="814463"/>
                  </a:lnTo>
                  <a:lnTo>
                    <a:pt x="801958" y="765908"/>
                  </a:lnTo>
                  <a:lnTo>
                    <a:pt x="775183" y="715249"/>
                  </a:lnTo>
                  <a:lnTo>
                    <a:pt x="745130" y="662820"/>
                  </a:lnTo>
                  <a:lnTo>
                    <a:pt x="711934" y="608954"/>
                  </a:lnTo>
                  <a:lnTo>
                    <a:pt x="675728" y="553982"/>
                  </a:lnTo>
                  <a:lnTo>
                    <a:pt x="636648" y="498238"/>
                  </a:lnTo>
                  <a:lnTo>
                    <a:pt x="594825" y="442055"/>
                  </a:lnTo>
                  <a:lnTo>
                    <a:pt x="551439" y="386798"/>
                  </a:lnTo>
                  <a:lnTo>
                    <a:pt x="507767" y="334327"/>
                  </a:lnTo>
                  <a:lnTo>
                    <a:pt x="464095" y="284857"/>
                  </a:lnTo>
                  <a:lnTo>
                    <a:pt x="420708" y="238601"/>
                  </a:lnTo>
                  <a:lnTo>
                    <a:pt x="377893" y="195774"/>
                  </a:lnTo>
                  <a:lnTo>
                    <a:pt x="335936" y="156590"/>
                  </a:lnTo>
                  <a:lnTo>
                    <a:pt x="295121" y="121265"/>
                  </a:lnTo>
                  <a:lnTo>
                    <a:pt x="255735" y="90011"/>
                  </a:lnTo>
                  <a:lnTo>
                    <a:pt x="218064" y="63043"/>
                  </a:lnTo>
                  <a:lnTo>
                    <a:pt x="182393" y="40576"/>
                  </a:lnTo>
                  <a:lnTo>
                    <a:pt x="118194" y="10001"/>
                  </a:lnTo>
                  <a:lnTo>
                    <a:pt x="65426" y="0"/>
                  </a:lnTo>
                  <a:lnTo>
                    <a:pt x="44042" y="3250"/>
                  </a:lnTo>
                  <a:lnTo>
                    <a:pt x="26373" y="12287"/>
                  </a:lnTo>
                  <a:lnTo>
                    <a:pt x="13010" y="26948"/>
                  </a:lnTo>
                  <a:lnTo>
                    <a:pt x="4263" y="46708"/>
                  </a:lnTo>
                  <a:lnTo>
                    <a:pt x="0" y="71236"/>
                  </a:lnTo>
                  <a:lnTo>
                    <a:pt x="84" y="100202"/>
                  </a:lnTo>
                  <a:lnTo>
                    <a:pt x="12764" y="170128"/>
                  </a:lnTo>
                  <a:lnTo>
                    <a:pt x="25092" y="210426"/>
                  </a:lnTo>
                  <a:lnTo>
                    <a:pt x="41232" y="253841"/>
                  </a:lnTo>
                  <a:lnTo>
                    <a:pt x="61052" y="300041"/>
                  </a:lnTo>
                  <a:lnTo>
                    <a:pt x="84416" y="348698"/>
                  </a:lnTo>
                  <a:lnTo>
                    <a:pt x="111192" y="399479"/>
                  </a:lnTo>
                  <a:lnTo>
                    <a:pt x="141245" y="452056"/>
                  </a:lnTo>
                  <a:lnTo>
                    <a:pt x="174441" y="506097"/>
                  </a:lnTo>
                  <a:lnTo>
                    <a:pt x="210646" y="561272"/>
                  </a:lnTo>
                  <a:lnTo>
                    <a:pt x="249727" y="617251"/>
                  </a:lnTo>
                  <a:lnTo>
                    <a:pt x="291549" y="673703"/>
                  </a:lnTo>
                  <a:lnTo>
                    <a:pt x="334936" y="728691"/>
                  </a:lnTo>
                  <a:lnTo>
                    <a:pt x="378608" y="780927"/>
                  </a:lnTo>
                  <a:lnTo>
                    <a:pt x="422280" y="830194"/>
                  </a:lnTo>
                  <a:lnTo>
                    <a:pt x="465666" y="876276"/>
                  </a:lnTo>
                  <a:lnTo>
                    <a:pt x="508481" y="918955"/>
                  </a:lnTo>
                  <a:lnTo>
                    <a:pt x="550439" y="958015"/>
                  </a:lnTo>
                  <a:lnTo>
                    <a:pt x="591253" y="993240"/>
                  </a:lnTo>
                  <a:lnTo>
                    <a:pt x="630639" y="1024413"/>
                  </a:lnTo>
                  <a:lnTo>
                    <a:pt x="668311" y="1051318"/>
                  </a:lnTo>
                  <a:lnTo>
                    <a:pt x="703982" y="1073738"/>
                  </a:lnTo>
                  <a:lnTo>
                    <a:pt x="768180" y="1104257"/>
                  </a:lnTo>
                  <a:lnTo>
                    <a:pt x="820949" y="1114237"/>
                  </a:lnTo>
                  <a:lnTo>
                    <a:pt x="842332" y="1110984"/>
                  </a:lnTo>
                  <a:lnTo>
                    <a:pt x="860001" y="1101947"/>
                  </a:lnTo>
                  <a:lnTo>
                    <a:pt x="873365" y="1087286"/>
                  </a:lnTo>
                  <a:lnTo>
                    <a:pt x="882111" y="1067529"/>
                  </a:lnTo>
                  <a:lnTo>
                    <a:pt x="886375" y="10430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98760" y="2061876"/>
              <a:ext cx="886460" cy="1114425"/>
            </a:xfrm>
            <a:custGeom>
              <a:avLst/>
              <a:gdLst/>
              <a:ahLst/>
              <a:cxnLst/>
              <a:rect l="l" t="t" r="r" b="b"/>
              <a:pathLst>
                <a:path w="886459" h="1114425">
                  <a:moveTo>
                    <a:pt x="26373" y="12287"/>
                  </a:moveTo>
                  <a:lnTo>
                    <a:pt x="13010" y="26948"/>
                  </a:lnTo>
                  <a:lnTo>
                    <a:pt x="4263" y="46708"/>
                  </a:lnTo>
                  <a:lnTo>
                    <a:pt x="0" y="71236"/>
                  </a:lnTo>
                  <a:lnTo>
                    <a:pt x="84" y="100202"/>
                  </a:lnTo>
                  <a:lnTo>
                    <a:pt x="12764" y="170128"/>
                  </a:lnTo>
                  <a:lnTo>
                    <a:pt x="25092" y="210426"/>
                  </a:lnTo>
                  <a:lnTo>
                    <a:pt x="41232" y="253841"/>
                  </a:lnTo>
                  <a:lnTo>
                    <a:pt x="61052" y="300041"/>
                  </a:lnTo>
                  <a:lnTo>
                    <a:pt x="84416" y="348698"/>
                  </a:lnTo>
                  <a:lnTo>
                    <a:pt x="111192" y="399479"/>
                  </a:lnTo>
                  <a:lnTo>
                    <a:pt x="141245" y="452056"/>
                  </a:lnTo>
                  <a:lnTo>
                    <a:pt x="174441" y="506097"/>
                  </a:lnTo>
                  <a:lnTo>
                    <a:pt x="210646" y="561272"/>
                  </a:lnTo>
                  <a:lnTo>
                    <a:pt x="249727" y="617251"/>
                  </a:lnTo>
                  <a:lnTo>
                    <a:pt x="291549" y="673703"/>
                  </a:lnTo>
                  <a:lnTo>
                    <a:pt x="334936" y="728691"/>
                  </a:lnTo>
                  <a:lnTo>
                    <a:pt x="378608" y="780927"/>
                  </a:lnTo>
                  <a:lnTo>
                    <a:pt x="422280" y="830194"/>
                  </a:lnTo>
                  <a:lnTo>
                    <a:pt x="465666" y="876276"/>
                  </a:lnTo>
                  <a:lnTo>
                    <a:pt x="508481" y="918955"/>
                  </a:lnTo>
                  <a:lnTo>
                    <a:pt x="550439" y="958015"/>
                  </a:lnTo>
                  <a:lnTo>
                    <a:pt x="591253" y="993240"/>
                  </a:lnTo>
                  <a:lnTo>
                    <a:pt x="630639" y="1024413"/>
                  </a:lnTo>
                  <a:lnTo>
                    <a:pt x="668311" y="1051318"/>
                  </a:lnTo>
                  <a:lnTo>
                    <a:pt x="703982" y="1073738"/>
                  </a:lnTo>
                  <a:lnTo>
                    <a:pt x="768180" y="1104257"/>
                  </a:lnTo>
                  <a:lnTo>
                    <a:pt x="820949" y="1114237"/>
                  </a:lnTo>
                  <a:lnTo>
                    <a:pt x="842332" y="1110984"/>
                  </a:lnTo>
                  <a:lnTo>
                    <a:pt x="860001" y="1101947"/>
                  </a:lnTo>
                  <a:lnTo>
                    <a:pt x="873365" y="1087286"/>
                  </a:lnTo>
                  <a:lnTo>
                    <a:pt x="882111" y="1067529"/>
                  </a:lnTo>
                  <a:lnTo>
                    <a:pt x="886375" y="1043007"/>
                  </a:lnTo>
                  <a:lnTo>
                    <a:pt x="886290" y="1014055"/>
                  </a:lnTo>
                  <a:lnTo>
                    <a:pt x="873610" y="944186"/>
                  </a:lnTo>
                  <a:lnTo>
                    <a:pt x="861283" y="903935"/>
                  </a:lnTo>
                  <a:lnTo>
                    <a:pt x="845142" y="860583"/>
                  </a:lnTo>
                  <a:lnTo>
                    <a:pt x="825323" y="814463"/>
                  </a:lnTo>
                  <a:lnTo>
                    <a:pt x="801958" y="765908"/>
                  </a:lnTo>
                  <a:lnTo>
                    <a:pt x="775183" y="715249"/>
                  </a:lnTo>
                  <a:lnTo>
                    <a:pt x="745130" y="662820"/>
                  </a:lnTo>
                  <a:lnTo>
                    <a:pt x="711934" y="608954"/>
                  </a:lnTo>
                  <a:lnTo>
                    <a:pt x="675728" y="553982"/>
                  </a:lnTo>
                  <a:lnTo>
                    <a:pt x="636648" y="498238"/>
                  </a:lnTo>
                  <a:lnTo>
                    <a:pt x="594825" y="442055"/>
                  </a:lnTo>
                  <a:lnTo>
                    <a:pt x="551439" y="386798"/>
                  </a:lnTo>
                  <a:lnTo>
                    <a:pt x="507767" y="334327"/>
                  </a:lnTo>
                  <a:lnTo>
                    <a:pt x="464095" y="284857"/>
                  </a:lnTo>
                  <a:lnTo>
                    <a:pt x="420708" y="238601"/>
                  </a:lnTo>
                  <a:lnTo>
                    <a:pt x="377893" y="195774"/>
                  </a:lnTo>
                  <a:lnTo>
                    <a:pt x="335936" y="156590"/>
                  </a:lnTo>
                  <a:lnTo>
                    <a:pt x="295121" y="121265"/>
                  </a:lnTo>
                  <a:lnTo>
                    <a:pt x="255735" y="90011"/>
                  </a:lnTo>
                  <a:lnTo>
                    <a:pt x="218064" y="63043"/>
                  </a:lnTo>
                  <a:lnTo>
                    <a:pt x="182393" y="40576"/>
                  </a:lnTo>
                  <a:lnTo>
                    <a:pt x="118194" y="10001"/>
                  </a:lnTo>
                  <a:lnTo>
                    <a:pt x="65426" y="0"/>
                  </a:lnTo>
                  <a:lnTo>
                    <a:pt x="44042" y="3250"/>
                  </a:lnTo>
                  <a:lnTo>
                    <a:pt x="26373" y="12287"/>
                  </a:lnTo>
                  <a:close/>
                </a:path>
              </a:pathLst>
            </a:custGeom>
            <a:ln w="38099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555614" y="1880997"/>
              <a:ext cx="1158875" cy="1266190"/>
            </a:xfrm>
            <a:custGeom>
              <a:avLst/>
              <a:gdLst/>
              <a:ahLst/>
              <a:cxnLst/>
              <a:rect l="l" t="t" r="r" b="b"/>
              <a:pathLst>
                <a:path w="1158875" h="1266189">
                  <a:moveTo>
                    <a:pt x="0" y="171830"/>
                  </a:moveTo>
                  <a:lnTo>
                    <a:pt x="37989" y="144271"/>
                  </a:lnTo>
                  <a:lnTo>
                    <a:pt x="77223" y="119124"/>
                  </a:lnTo>
                  <a:lnTo>
                    <a:pt x="117612" y="96387"/>
                  </a:lnTo>
                  <a:lnTo>
                    <a:pt x="159067" y="76058"/>
                  </a:lnTo>
                  <a:lnTo>
                    <a:pt x="201498" y="58138"/>
                  </a:lnTo>
                  <a:lnTo>
                    <a:pt x="244816" y="42624"/>
                  </a:lnTo>
                  <a:lnTo>
                    <a:pt x="288931" y="29515"/>
                  </a:lnTo>
                  <a:lnTo>
                    <a:pt x="333755" y="18810"/>
                  </a:lnTo>
                  <a:lnTo>
                    <a:pt x="379199" y="10507"/>
                  </a:lnTo>
                  <a:lnTo>
                    <a:pt x="425172" y="4605"/>
                  </a:lnTo>
                  <a:lnTo>
                    <a:pt x="471585" y="1103"/>
                  </a:lnTo>
                  <a:lnTo>
                    <a:pt x="518350" y="0"/>
                  </a:lnTo>
                  <a:lnTo>
                    <a:pt x="565377" y="1293"/>
                  </a:lnTo>
                  <a:lnTo>
                    <a:pt x="612576" y="4982"/>
                  </a:lnTo>
                  <a:lnTo>
                    <a:pt x="659859" y="11066"/>
                  </a:lnTo>
                  <a:lnTo>
                    <a:pt x="707135" y="19543"/>
                  </a:lnTo>
                  <a:lnTo>
                    <a:pt x="754317" y="30412"/>
                  </a:lnTo>
                  <a:lnTo>
                    <a:pt x="801314" y="43672"/>
                  </a:lnTo>
                  <a:lnTo>
                    <a:pt x="848037" y="59320"/>
                  </a:lnTo>
                  <a:lnTo>
                    <a:pt x="894397" y="77357"/>
                  </a:lnTo>
                  <a:lnTo>
                    <a:pt x="940305" y="97780"/>
                  </a:lnTo>
                  <a:lnTo>
                    <a:pt x="985670" y="120588"/>
                  </a:lnTo>
                  <a:lnTo>
                    <a:pt x="1030405" y="145780"/>
                  </a:lnTo>
                  <a:lnTo>
                    <a:pt x="1074419" y="173354"/>
                  </a:lnTo>
                </a:path>
                <a:path w="1158875" h="1266189">
                  <a:moveTo>
                    <a:pt x="824483" y="1266062"/>
                  </a:moveTo>
                  <a:lnTo>
                    <a:pt x="861151" y="1236407"/>
                  </a:lnTo>
                  <a:lnTo>
                    <a:pt x="895794" y="1204922"/>
                  </a:lnTo>
                  <a:lnTo>
                    <a:pt x="928392" y="1171696"/>
                  </a:lnTo>
                  <a:lnTo>
                    <a:pt x="958923" y="1136818"/>
                  </a:lnTo>
                  <a:lnTo>
                    <a:pt x="987369" y="1100373"/>
                  </a:lnTo>
                  <a:lnTo>
                    <a:pt x="1013707" y="1062451"/>
                  </a:lnTo>
                  <a:lnTo>
                    <a:pt x="1037919" y="1023139"/>
                  </a:lnTo>
                  <a:lnTo>
                    <a:pt x="1059982" y="982525"/>
                  </a:lnTo>
                  <a:lnTo>
                    <a:pt x="1079878" y="940697"/>
                  </a:lnTo>
                  <a:lnTo>
                    <a:pt x="1097584" y="897742"/>
                  </a:lnTo>
                  <a:lnTo>
                    <a:pt x="1113082" y="853749"/>
                  </a:lnTo>
                  <a:lnTo>
                    <a:pt x="1126350" y="808804"/>
                  </a:lnTo>
                  <a:lnTo>
                    <a:pt x="1137367" y="762996"/>
                  </a:lnTo>
                  <a:lnTo>
                    <a:pt x="1146114" y="716413"/>
                  </a:lnTo>
                  <a:lnTo>
                    <a:pt x="1152570" y="669142"/>
                  </a:lnTo>
                  <a:lnTo>
                    <a:pt x="1156714" y="621271"/>
                  </a:lnTo>
                  <a:lnTo>
                    <a:pt x="1158527" y="572889"/>
                  </a:lnTo>
                  <a:lnTo>
                    <a:pt x="1157986" y="524082"/>
                  </a:lnTo>
                  <a:lnTo>
                    <a:pt x="1155073" y="474938"/>
                  </a:lnTo>
                  <a:lnTo>
                    <a:pt x="1149766" y="425546"/>
                  </a:lnTo>
                  <a:lnTo>
                    <a:pt x="1142045" y="375993"/>
                  </a:lnTo>
                  <a:lnTo>
                    <a:pt x="1131890" y="326367"/>
                  </a:lnTo>
                  <a:lnTo>
                    <a:pt x="1119279" y="276755"/>
                  </a:lnTo>
                  <a:lnTo>
                    <a:pt x="1104193" y="227246"/>
                  </a:lnTo>
                  <a:lnTo>
                    <a:pt x="1086611" y="177926"/>
                  </a:lnTo>
                </a:path>
              </a:pathLst>
            </a:custGeom>
            <a:ln w="38099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556251" y="2252776"/>
              <a:ext cx="651510" cy="828675"/>
            </a:xfrm>
            <a:custGeom>
              <a:avLst/>
              <a:gdLst/>
              <a:ahLst/>
              <a:cxnLst/>
              <a:rect l="l" t="t" r="r" b="b"/>
              <a:pathLst>
                <a:path w="651509" h="828675">
                  <a:moveTo>
                    <a:pt x="650963" y="789642"/>
                  </a:moveTo>
                  <a:lnTo>
                    <a:pt x="641191" y="731779"/>
                  </a:lnTo>
                  <a:lnTo>
                    <a:pt x="628397" y="694971"/>
                  </a:lnTo>
                  <a:lnTo>
                    <a:pt x="610676" y="653681"/>
                  </a:lnTo>
                  <a:lnTo>
                    <a:pt x="588288" y="608486"/>
                  </a:lnTo>
                  <a:lnTo>
                    <a:pt x="561492" y="559962"/>
                  </a:lnTo>
                  <a:lnTo>
                    <a:pt x="530547" y="508687"/>
                  </a:lnTo>
                  <a:lnTo>
                    <a:pt x="495713" y="455237"/>
                  </a:lnTo>
                  <a:lnTo>
                    <a:pt x="457249" y="400189"/>
                  </a:lnTo>
                  <a:lnTo>
                    <a:pt x="415414" y="344119"/>
                  </a:lnTo>
                  <a:lnTo>
                    <a:pt x="368361" y="284542"/>
                  </a:lnTo>
                  <a:lnTo>
                    <a:pt x="321549" y="229183"/>
                  </a:lnTo>
                  <a:lnTo>
                    <a:pt x="275595" y="178558"/>
                  </a:lnTo>
                  <a:lnTo>
                    <a:pt x="231119" y="133182"/>
                  </a:lnTo>
                  <a:lnTo>
                    <a:pt x="188737" y="93569"/>
                  </a:lnTo>
                  <a:lnTo>
                    <a:pt x="149070" y="60236"/>
                  </a:lnTo>
                  <a:lnTo>
                    <a:pt x="112734" y="33697"/>
                  </a:lnTo>
                  <a:lnTo>
                    <a:pt x="52532" y="3064"/>
                  </a:lnTo>
                  <a:lnTo>
                    <a:pt x="29902" y="0"/>
                  </a:lnTo>
                  <a:lnTo>
                    <a:pt x="13078" y="5791"/>
                  </a:lnTo>
                  <a:lnTo>
                    <a:pt x="3007" y="20405"/>
                  </a:lnTo>
                  <a:lnTo>
                    <a:pt x="0" y="42974"/>
                  </a:lnTo>
                  <a:lnTo>
                    <a:pt x="3710" y="72763"/>
                  </a:lnTo>
                  <a:lnTo>
                    <a:pt x="29915" y="151063"/>
                  </a:lnTo>
                  <a:lnTo>
                    <a:pt x="51722" y="198103"/>
                  </a:lnTo>
                  <a:lnTo>
                    <a:pt x="78873" y="249424"/>
                  </a:lnTo>
                  <a:lnTo>
                    <a:pt x="111026" y="304289"/>
                  </a:lnTo>
                  <a:lnTo>
                    <a:pt x="147837" y="361964"/>
                  </a:lnTo>
                  <a:lnTo>
                    <a:pt x="188962" y="421714"/>
                  </a:lnTo>
                  <a:lnTo>
                    <a:pt x="234058" y="482803"/>
                  </a:lnTo>
                  <a:lnTo>
                    <a:pt x="281146" y="542415"/>
                  </a:lnTo>
                  <a:lnTo>
                    <a:pt x="328056" y="597871"/>
                  </a:lnTo>
                  <a:lnTo>
                    <a:pt x="374155" y="648642"/>
                  </a:lnTo>
                  <a:lnTo>
                    <a:pt x="418811" y="694198"/>
                  </a:lnTo>
                  <a:lnTo>
                    <a:pt x="461392" y="734011"/>
                  </a:lnTo>
                  <a:lnTo>
                    <a:pt x="501267" y="767552"/>
                  </a:lnTo>
                  <a:lnTo>
                    <a:pt x="537803" y="794291"/>
                  </a:lnTo>
                  <a:lnTo>
                    <a:pt x="598330" y="825249"/>
                  </a:lnTo>
                  <a:lnTo>
                    <a:pt x="621058" y="828411"/>
                  </a:lnTo>
                  <a:lnTo>
                    <a:pt x="637918" y="822655"/>
                  </a:lnTo>
                  <a:lnTo>
                    <a:pt x="647422" y="809543"/>
                  </a:lnTo>
                  <a:lnTo>
                    <a:pt x="650963" y="789642"/>
                  </a:lnTo>
                  <a:close/>
                </a:path>
              </a:pathLst>
            </a:custGeom>
            <a:solidFill>
              <a:srgbClr val="3232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7541582" y="2163508"/>
            <a:ext cx="409575" cy="2085975"/>
            <a:chOff x="7541582" y="2163508"/>
            <a:chExt cx="409575" cy="2085975"/>
          </a:xfrm>
        </p:grpSpPr>
        <p:sp>
          <p:nvSpPr>
            <p:cNvPr id="8" name="object 8"/>
            <p:cNvSpPr/>
            <p:nvPr/>
          </p:nvSpPr>
          <p:spPr>
            <a:xfrm>
              <a:off x="7746369" y="2177795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190499" y="970787"/>
                  </a:moveTo>
                  <a:lnTo>
                    <a:pt x="189792" y="919566"/>
                  </a:lnTo>
                  <a:lnTo>
                    <a:pt x="187717" y="868757"/>
                  </a:lnTo>
                  <a:lnTo>
                    <a:pt x="184348" y="818339"/>
                  </a:lnTo>
                  <a:lnTo>
                    <a:pt x="179758" y="768291"/>
                  </a:lnTo>
                  <a:lnTo>
                    <a:pt x="174021" y="718589"/>
                  </a:lnTo>
                  <a:lnTo>
                    <a:pt x="167210" y="669214"/>
                  </a:lnTo>
                  <a:lnTo>
                    <a:pt x="159397" y="620142"/>
                  </a:lnTo>
                  <a:lnTo>
                    <a:pt x="150656" y="571353"/>
                  </a:lnTo>
                  <a:lnTo>
                    <a:pt x="141060" y="522825"/>
                  </a:lnTo>
                  <a:lnTo>
                    <a:pt x="130682" y="474535"/>
                  </a:lnTo>
                  <a:lnTo>
                    <a:pt x="119596" y="426463"/>
                  </a:lnTo>
                  <a:lnTo>
                    <a:pt x="107874" y="378585"/>
                  </a:lnTo>
                  <a:lnTo>
                    <a:pt x="95590" y="330882"/>
                  </a:lnTo>
                  <a:lnTo>
                    <a:pt x="82817" y="283331"/>
                  </a:lnTo>
                  <a:lnTo>
                    <a:pt x="69627" y="235910"/>
                  </a:lnTo>
                  <a:lnTo>
                    <a:pt x="56095" y="188598"/>
                  </a:lnTo>
                  <a:lnTo>
                    <a:pt x="42293" y="141372"/>
                  </a:lnTo>
                  <a:lnTo>
                    <a:pt x="28294" y="94212"/>
                  </a:lnTo>
                  <a:lnTo>
                    <a:pt x="14172" y="47095"/>
                  </a:lnTo>
                  <a:lnTo>
                    <a:pt x="0" y="0"/>
                  </a:lnTo>
                  <a:lnTo>
                    <a:pt x="0" y="2057399"/>
                  </a:lnTo>
                  <a:lnTo>
                    <a:pt x="12885" y="2006695"/>
                  </a:lnTo>
                  <a:lnTo>
                    <a:pt x="25733" y="1956006"/>
                  </a:lnTo>
                  <a:lnTo>
                    <a:pt x="38491" y="1905350"/>
                  </a:lnTo>
                  <a:lnTo>
                    <a:pt x="51103" y="1854743"/>
                  </a:lnTo>
                  <a:lnTo>
                    <a:pt x="63514" y="1804201"/>
                  </a:lnTo>
                  <a:lnTo>
                    <a:pt x="75669" y="1753741"/>
                  </a:lnTo>
                  <a:lnTo>
                    <a:pt x="87514" y="1703379"/>
                  </a:lnTo>
                  <a:lnTo>
                    <a:pt x="98992" y="1653131"/>
                  </a:lnTo>
                  <a:lnTo>
                    <a:pt x="110050" y="1603013"/>
                  </a:lnTo>
                  <a:lnTo>
                    <a:pt x="120631" y="1553042"/>
                  </a:lnTo>
                  <a:lnTo>
                    <a:pt x="130682" y="1503235"/>
                  </a:lnTo>
                  <a:lnTo>
                    <a:pt x="140148" y="1453607"/>
                  </a:lnTo>
                  <a:lnTo>
                    <a:pt x="148973" y="1404175"/>
                  </a:lnTo>
                  <a:lnTo>
                    <a:pt x="157102" y="1354955"/>
                  </a:lnTo>
                  <a:lnTo>
                    <a:pt x="164481" y="1305963"/>
                  </a:lnTo>
                  <a:lnTo>
                    <a:pt x="171054" y="1257216"/>
                  </a:lnTo>
                  <a:lnTo>
                    <a:pt x="176767" y="1208730"/>
                  </a:lnTo>
                  <a:lnTo>
                    <a:pt x="181564" y="1160521"/>
                  </a:lnTo>
                  <a:lnTo>
                    <a:pt x="185391" y="1112607"/>
                  </a:lnTo>
                  <a:lnTo>
                    <a:pt x="188192" y="1065002"/>
                  </a:lnTo>
                  <a:lnTo>
                    <a:pt x="189914" y="1017723"/>
                  </a:lnTo>
                  <a:lnTo>
                    <a:pt x="190499" y="970787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46369" y="2177795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0" y="0"/>
                  </a:moveTo>
                  <a:lnTo>
                    <a:pt x="14172" y="47095"/>
                  </a:lnTo>
                  <a:lnTo>
                    <a:pt x="28294" y="94212"/>
                  </a:lnTo>
                  <a:lnTo>
                    <a:pt x="42293" y="141372"/>
                  </a:lnTo>
                  <a:lnTo>
                    <a:pt x="56095" y="188598"/>
                  </a:lnTo>
                  <a:lnTo>
                    <a:pt x="69627" y="235910"/>
                  </a:lnTo>
                  <a:lnTo>
                    <a:pt x="82817" y="283331"/>
                  </a:lnTo>
                  <a:lnTo>
                    <a:pt x="95590" y="330882"/>
                  </a:lnTo>
                  <a:lnTo>
                    <a:pt x="107874" y="378585"/>
                  </a:lnTo>
                  <a:lnTo>
                    <a:pt x="119596" y="426463"/>
                  </a:lnTo>
                  <a:lnTo>
                    <a:pt x="130682" y="474535"/>
                  </a:lnTo>
                  <a:lnTo>
                    <a:pt x="141060" y="522825"/>
                  </a:lnTo>
                  <a:lnTo>
                    <a:pt x="150656" y="571353"/>
                  </a:lnTo>
                  <a:lnTo>
                    <a:pt x="159397" y="620142"/>
                  </a:lnTo>
                  <a:lnTo>
                    <a:pt x="167210" y="669214"/>
                  </a:lnTo>
                  <a:lnTo>
                    <a:pt x="174021" y="718589"/>
                  </a:lnTo>
                  <a:lnTo>
                    <a:pt x="179758" y="768291"/>
                  </a:lnTo>
                  <a:lnTo>
                    <a:pt x="184348" y="818339"/>
                  </a:lnTo>
                  <a:lnTo>
                    <a:pt x="187717" y="868757"/>
                  </a:lnTo>
                  <a:lnTo>
                    <a:pt x="189792" y="919566"/>
                  </a:lnTo>
                  <a:lnTo>
                    <a:pt x="190499" y="970787"/>
                  </a:lnTo>
                  <a:lnTo>
                    <a:pt x="189914" y="1017723"/>
                  </a:lnTo>
                  <a:lnTo>
                    <a:pt x="188192" y="1065002"/>
                  </a:lnTo>
                  <a:lnTo>
                    <a:pt x="185391" y="1112607"/>
                  </a:lnTo>
                  <a:lnTo>
                    <a:pt x="181564" y="1160521"/>
                  </a:lnTo>
                  <a:lnTo>
                    <a:pt x="176767" y="1208730"/>
                  </a:lnTo>
                  <a:lnTo>
                    <a:pt x="171054" y="1257216"/>
                  </a:lnTo>
                  <a:lnTo>
                    <a:pt x="164481" y="1305963"/>
                  </a:lnTo>
                  <a:lnTo>
                    <a:pt x="157102" y="1354955"/>
                  </a:lnTo>
                  <a:lnTo>
                    <a:pt x="148973" y="1404175"/>
                  </a:lnTo>
                  <a:lnTo>
                    <a:pt x="140148" y="1453607"/>
                  </a:lnTo>
                  <a:lnTo>
                    <a:pt x="130682" y="1503235"/>
                  </a:lnTo>
                  <a:lnTo>
                    <a:pt x="120631" y="1553042"/>
                  </a:lnTo>
                  <a:lnTo>
                    <a:pt x="110050" y="1603013"/>
                  </a:lnTo>
                  <a:lnTo>
                    <a:pt x="98992" y="1653131"/>
                  </a:lnTo>
                  <a:lnTo>
                    <a:pt x="87514" y="1703379"/>
                  </a:lnTo>
                  <a:lnTo>
                    <a:pt x="75669" y="1753741"/>
                  </a:lnTo>
                  <a:lnTo>
                    <a:pt x="63514" y="1804201"/>
                  </a:lnTo>
                  <a:lnTo>
                    <a:pt x="51103" y="1854743"/>
                  </a:lnTo>
                  <a:lnTo>
                    <a:pt x="38491" y="1905350"/>
                  </a:lnTo>
                  <a:lnTo>
                    <a:pt x="25733" y="1956006"/>
                  </a:lnTo>
                  <a:lnTo>
                    <a:pt x="12885" y="2006695"/>
                  </a:lnTo>
                  <a:lnTo>
                    <a:pt x="0" y="20573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55869" y="2177795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190499" y="2057399"/>
                  </a:moveTo>
                  <a:lnTo>
                    <a:pt x="190499" y="0"/>
                  </a:lnTo>
                  <a:lnTo>
                    <a:pt x="176121" y="47095"/>
                  </a:lnTo>
                  <a:lnTo>
                    <a:pt x="161835" y="94212"/>
                  </a:lnTo>
                  <a:lnTo>
                    <a:pt x="147711" y="141372"/>
                  </a:lnTo>
                  <a:lnTo>
                    <a:pt x="133819" y="188598"/>
                  </a:lnTo>
                  <a:lnTo>
                    <a:pt x="120229" y="235910"/>
                  </a:lnTo>
                  <a:lnTo>
                    <a:pt x="107010" y="283331"/>
                  </a:lnTo>
                  <a:lnTo>
                    <a:pt x="94233" y="330882"/>
                  </a:lnTo>
                  <a:lnTo>
                    <a:pt x="81966" y="378585"/>
                  </a:lnTo>
                  <a:lnTo>
                    <a:pt x="70280" y="426463"/>
                  </a:lnTo>
                  <a:lnTo>
                    <a:pt x="59245" y="474535"/>
                  </a:lnTo>
                  <a:lnTo>
                    <a:pt x="48930" y="522825"/>
                  </a:lnTo>
                  <a:lnTo>
                    <a:pt x="39404" y="571353"/>
                  </a:lnTo>
                  <a:lnTo>
                    <a:pt x="30738" y="620142"/>
                  </a:lnTo>
                  <a:lnTo>
                    <a:pt x="23001" y="669214"/>
                  </a:lnTo>
                  <a:lnTo>
                    <a:pt x="16263" y="718589"/>
                  </a:lnTo>
                  <a:lnTo>
                    <a:pt x="10594" y="768291"/>
                  </a:lnTo>
                  <a:lnTo>
                    <a:pt x="6064" y="818339"/>
                  </a:lnTo>
                  <a:lnTo>
                    <a:pt x="2741" y="868757"/>
                  </a:lnTo>
                  <a:lnTo>
                    <a:pt x="697" y="919566"/>
                  </a:lnTo>
                  <a:lnTo>
                    <a:pt x="0" y="970787"/>
                  </a:lnTo>
                  <a:lnTo>
                    <a:pt x="576" y="1017723"/>
                  </a:lnTo>
                  <a:lnTo>
                    <a:pt x="2272" y="1065002"/>
                  </a:lnTo>
                  <a:lnTo>
                    <a:pt x="5035" y="1112607"/>
                  </a:lnTo>
                  <a:lnTo>
                    <a:pt x="8811" y="1160521"/>
                  </a:lnTo>
                  <a:lnTo>
                    <a:pt x="13550" y="1208730"/>
                  </a:lnTo>
                  <a:lnTo>
                    <a:pt x="19198" y="1257216"/>
                  </a:lnTo>
                  <a:lnTo>
                    <a:pt x="25703" y="1305963"/>
                  </a:lnTo>
                  <a:lnTo>
                    <a:pt x="33012" y="1354955"/>
                  </a:lnTo>
                  <a:lnTo>
                    <a:pt x="41074" y="1404175"/>
                  </a:lnTo>
                  <a:lnTo>
                    <a:pt x="49836" y="1453607"/>
                  </a:lnTo>
                  <a:lnTo>
                    <a:pt x="59245" y="1503235"/>
                  </a:lnTo>
                  <a:lnTo>
                    <a:pt x="69249" y="1553042"/>
                  </a:lnTo>
                  <a:lnTo>
                    <a:pt x="79796" y="1603013"/>
                  </a:lnTo>
                  <a:lnTo>
                    <a:pt x="90834" y="1653131"/>
                  </a:lnTo>
                  <a:lnTo>
                    <a:pt x="102309" y="1703379"/>
                  </a:lnTo>
                  <a:lnTo>
                    <a:pt x="114170" y="1753741"/>
                  </a:lnTo>
                  <a:lnTo>
                    <a:pt x="126364" y="1804201"/>
                  </a:lnTo>
                  <a:lnTo>
                    <a:pt x="138839" y="1854743"/>
                  </a:lnTo>
                  <a:lnTo>
                    <a:pt x="151543" y="1905350"/>
                  </a:lnTo>
                  <a:lnTo>
                    <a:pt x="164422" y="1956006"/>
                  </a:lnTo>
                  <a:lnTo>
                    <a:pt x="177425" y="2006695"/>
                  </a:lnTo>
                  <a:lnTo>
                    <a:pt x="190499" y="20573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55869" y="2177795"/>
              <a:ext cx="190500" cy="2057400"/>
            </a:xfrm>
            <a:custGeom>
              <a:avLst/>
              <a:gdLst/>
              <a:ahLst/>
              <a:cxnLst/>
              <a:rect l="l" t="t" r="r" b="b"/>
              <a:pathLst>
                <a:path w="190500" h="2057400">
                  <a:moveTo>
                    <a:pt x="190499" y="0"/>
                  </a:moveTo>
                  <a:lnTo>
                    <a:pt x="176121" y="47095"/>
                  </a:lnTo>
                  <a:lnTo>
                    <a:pt x="161835" y="94212"/>
                  </a:lnTo>
                  <a:lnTo>
                    <a:pt x="147711" y="141372"/>
                  </a:lnTo>
                  <a:lnTo>
                    <a:pt x="133819" y="188598"/>
                  </a:lnTo>
                  <a:lnTo>
                    <a:pt x="120229" y="235910"/>
                  </a:lnTo>
                  <a:lnTo>
                    <a:pt x="107010" y="283331"/>
                  </a:lnTo>
                  <a:lnTo>
                    <a:pt x="94233" y="330882"/>
                  </a:lnTo>
                  <a:lnTo>
                    <a:pt x="81966" y="378585"/>
                  </a:lnTo>
                  <a:lnTo>
                    <a:pt x="70280" y="426463"/>
                  </a:lnTo>
                  <a:lnTo>
                    <a:pt x="59245" y="474535"/>
                  </a:lnTo>
                  <a:lnTo>
                    <a:pt x="48930" y="522825"/>
                  </a:lnTo>
                  <a:lnTo>
                    <a:pt x="39404" y="571353"/>
                  </a:lnTo>
                  <a:lnTo>
                    <a:pt x="30738" y="620142"/>
                  </a:lnTo>
                  <a:lnTo>
                    <a:pt x="23001" y="669214"/>
                  </a:lnTo>
                  <a:lnTo>
                    <a:pt x="16263" y="718589"/>
                  </a:lnTo>
                  <a:lnTo>
                    <a:pt x="10594" y="768291"/>
                  </a:lnTo>
                  <a:lnTo>
                    <a:pt x="6064" y="818339"/>
                  </a:lnTo>
                  <a:lnTo>
                    <a:pt x="2741" y="868757"/>
                  </a:lnTo>
                  <a:lnTo>
                    <a:pt x="697" y="919566"/>
                  </a:lnTo>
                  <a:lnTo>
                    <a:pt x="0" y="970787"/>
                  </a:lnTo>
                  <a:lnTo>
                    <a:pt x="576" y="1017723"/>
                  </a:lnTo>
                  <a:lnTo>
                    <a:pt x="2272" y="1065002"/>
                  </a:lnTo>
                  <a:lnTo>
                    <a:pt x="5035" y="1112607"/>
                  </a:lnTo>
                  <a:lnTo>
                    <a:pt x="8811" y="1160521"/>
                  </a:lnTo>
                  <a:lnTo>
                    <a:pt x="13550" y="1208730"/>
                  </a:lnTo>
                  <a:lnTo>
                    <a:pt x="19198" y="1257216"/>
                  </a:lnTo>
                  <a:lnTo>
                    <a:pt x="25703" y="1305963"/>
                  </a:lnTo>
                  <a:lnTo>
                    <a:pt x="33012" y="1354955"/>
                  </a:lnTo>
                  <a:lnTo>
                    <a:pt x="41074" y="1404175"/>
                  </a:lnTo>
                  <a:lnTo>
                    <a:pt x="49836" y="1453607"/>
                  </a:lnTo>
                  <a:lnTo>
                    <a:pt x="59245" y="1503235"/>
                  </a:lnTo>
                  <a:lnTo>
                    <a:pt x="69249" y="1553042"/>
                  </a:lnTo>
                  <a:lnTo>
                    <a:pt x="79796" y="1603013"/>
                  </a:lnTo>
                  <a:lnTo>
                    <a:pt x="90834" y="1653131"/>
                  </a:lnTo>
                  <a:lnTo>
                    <a:pt x="102309" y="1703379"/>
                  </a:lnTo>
                  <a:lnTo>
                    <a:pt x="114170" y="1753741"/>
                  </a:lnTo>
                  <a:lnTo>
                    <a:pt x="126364" y="1804201"/>
                  </a:lnTo>
                  <a:lnTo>
                    <a:pt x="138839" y="1854743"/>
                  </a:lnTo>
                  <a:lnTo>
                    <a:pt x="151543" y="1905350"/>
                  </a:lnTo>
                  <a:lnTo>
                    <a:pt x="164422" y="1956006"/>
                  </a:lnTo>
                  <a:lnTo>
                    <a:pt x="177425" y="2006695"/>
                  </a:lnTo>
                  <a:lnTo>
                    <a:pt x="190499" y="20573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46369" y="2177795"/>
              <a:ext cx="0" cy="2057400"/>
            </a:xfrm>
            <a:custGeom>
              <a:avLst/>
              <a:gdLst/>
              <a:ahLst/>
              <a:cxnLst/>
              <a:rect l="l" t="t" r="r" b="b"/>
              <a:pathLst>
                <a:path h="2057400">
                  <a:moveTo>
                    <a:pt x="0" y="0"/>
                  </a:moveTo>
                  <a:lnTo>
                    <a:pt x="0" y="2057399"/>
                  </a:lnTo>
                </a:path>
              </a:pathLst>
            </a:custGeom>
            <a:ln w="9524">
              <a:solidFill>
                <a:srgbClr val="65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2207582" y="1172908"/>
            <a:ext cx="638175" cy="4067175"/>
            <a:chOff x="2207582" y="1172908"/>
            <a:chExt cx="638175" cy="4067175"/>
          </a:xfrm>
        </p:grpSpPr>
        <p:sp>
          <p:nvSpPr>
            <p:cNvPr id="14" name="object 14"/>
            <p:cNvSpPr/>
            <p:nvPr/>
          </p:nvSpPr>
          <p:spPr>
            <a:xfrm>
              <a:off x="2526669" y="1187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1906523"/>
                  </a:moveTo>
                  <a:lnTo>
                    <a:pt x="304486" y="1853577"/>
                  </a:lnTo>
                  <a:lnTo>
                    <a:pt x="303555" y="1800853"/>
                  </a:lnTo>
                  <a:lnTo>
                    <a:pt x="302025" y="1748345"/>
                  </a:lnTo>
                  <a:lnTo>
                    <a:pt x="299911" y="1696046"/>
                  </a:lnTo>
                  <a:lnTo>
                    <a:pt x="297231" y="1643952"/>
                  </a:lnTo>
                  <a:lnTo>
                    <a:pt x="294001" y="1592055"/>
                  </a:lnTo>
                  <a:lnTo>
                    <a:pt x="290238" y="1540351"/>
                  </a:lnTo>
                  <a:lnTo>
                    <a:pt x="285958" y="1488832"/>
                  </a:lnTo>
                  <a:lnTo>
                    <a:pt x="281178" y="1437494"/>
                  </a:lnTo>
                  <a:lnTo>
                    <a:pt x="275915" y="1386329"/>
                  </a:lnTo>
                  <a:lnTo>
                    <a:pt x="270185" y="1335333"/>
                  </a:lnTo>
                  <a:lnTo>
                    <a:pt x="264005" y="1284498"/>
                  </a:lnTo>
                  <a:lnTo>
                    <a:pt x="257393" y="1233820"/>
                  </a:lnTo>
                  <a:lnTo>
                    <a:pt x="250363" y="1183291"/>
                  </a:lnTo>
                  <a:lnTo>
                    <a:pt x="242934" y="1132906"/>
                  </a:lnTo>
                  <a:lnTo>
                    <a:pt x="235121" y="1082660"/>
                  </a:lnTo>
                  <a:lnTo>
                    <a:pt x="226941" y="1032545"/>
                  </a:lnTo>
                  <a:lnTo>
                    <a:pt x="218412" y="982556"/>
                  </a:lnTo>
                  <a:lnTo>
                    <a:pt x="209549" y="932687"/>
                  </a:lnTo>
                  <a:lnTo>
                    <a:pt x="200370" y="882933"/>
                  </a:lnTo>
                  <a:lnTo>
                    <a:pt x="190891" y="833286"/>
                  </a:lnTo>
                  <a:lnTo>
                    <a:pt x="181129" y="783741"/>
                  </a:lnTo>
                  <a:lnTo>
                    <a:pt x="171100" y="734292"/>
                  </a:lnTo>
                  <a:lnTo>
                    <a:pt x="160820" y="684934"/>
                  </a:lnTo>
                  <a:lnTo>
                    <a:pt x="150308" y="635659"/>
                  </a:lnTo>
                  <a:lnTo>
                    <a:pt x="139579" y="586462"/>
                  </a:lnTo>
                  <a:lnTo>
                    <a:pt x="128650" y="537337"/>
                  </a:lnTo>
                  <a:lnTo>
                    <a:pt x="117538" y="488278"/>
                  </a:lnTo>
                  <a:lnTo>
                    <a:pt x="106259" y="439279"/>
                  </a:lnTo>
                  <a:lnTo>
                    <a:pt x="94830" y="390335"/>
                  </a:lnTo>
                  <a:lnTo>
                    <a:pt x="83268" y="341438"/>
                  </a:lnTo>
                  <a:lnTo>
                    <a:pt x="71589" y="292583"/>
                  </a:lnTo>
                  <a:lnTo>
                    <a:pt x="59810" y="243764"/>
                  </a:lnTo>
                  <a:lnTo>
                    <a:pt x="47948" y="194975"/>
                  </a:lnTo>
                  <a:lnTo>
                    <a:pt x="36019" y="146210"/>
                  </a:lnTo>
                  <a:lnTo>
                    <a:pt x="24040" y="97463"/>
                  </a:lnTo>
                  <a:lnTo>
                    <a:pt x="0" y="0"/>
                  </a:lnTo>
                  <a:lnTo>
                    <a:pt x="0" y="4038599"/>
                  </a:lnTo>
                  <a:lnTo>
                    <a:pt x="21249" y="3936755"/>
                  </a:lnTo>
                  <a:lnTo>
                    <a:pt x="42407" y="3834962"/>
                  </a:lnTo>
                  <a:lnTo>
                    <a:pt x="52923" y="3784095"/>
                  </a:lnTo>
                  <a:lnTo>
                    <a:pt x="63381" y="3733254"/>
                  </a:lnTo>
                  <a:lnTo>
                    <a:pt x="73770" y="3682441"/>
                  </a:lnTo>
                  <a:lnTo>
                    <a:pt x="84079" y="3631662"/>
                  </a:lnTo>
                  <a:lnTo>
                    <a:pt x="94295" y="3580919"/>
                  </a:lnTo>
                  <a:lnTo>
                    <a:pt x="104408" y="3530218"/>
                  </a:lnTo>
                  <a:lnTo>
                    <a:pt x="114406" y="3479562"/>
                  </a:lnTo>
                  <a:lnTo>
                    <a:pt x="124278" y="3428955"/>
                  </a:lnTo>
                  <a:lnTo>
                    <a:pt x="134012" y="3378402"/>
                  </a:lnTo>
                  <a:lnTo>
                    <a:pt x="143596" y="3327906"/>
                  </a:lnTo>
                  <a:lnTo>
                    <a:pt x="153019" y="3277471"/>
                  </a:lnTo>
                  <a:lnTo>
                    <a:pt x="162269" y="3227101"/>
                  </a:lnTo>
                  <a:lnTo>
                    <a:pt x="171336" y="3176801"/>
                  </a:lnTo>
                  <a:lnTo>
                    <a:pt x="180207" y="3126574"/>
                  </a:lnTo>
                  <a:lnTo>
                    <a:pt x="188871" y="3076425"/>
                  </a:lnTo>
                  <a:lnTo>
                    <a:pt x="197316" y="3026357"/>
                  </a:lnTo>
                  <a:lnTo>
                    <a:pt x="205532" y="2976374"/>
                  </a:lnTo>
                  <a:lnTo>
                    <a:pt x="213506" y="2926481"/>
                  </a:lnTo>
                  <a:lnTo>
                    <a:pt x="221226" y="2876681"/>
                  </a:lnTo>
                  <a:lnTo>
                    <a:pt x="228683" y="2826979"/>
                  </a:lnTo>
                  <a:lnTo>
                    <a:pt x="235863" y="2777379"/>
                  </a:lnTo>
                  <a:lnTo>
                    <a:pt x="242756" y="2727884"/>
                  </a:lnTo>
                  <a:lnTo>
                    <a:pt x="249350" y="2678498"/>
                  </a:lnTo>
                  <a:lnTo>
                    <a:pt x="255633" y="2629227"/>
                  </a:lnTo>
                  <a:lnTo>
                    <a:pt x="261595" y="2580073"/>
                  </a:lnTo>
                  <a:lnTo>
                    <a:pt x="267222" y="2531040"/>
                  </a:lnTo>
                  <a:lnTo>
                    <a:pt x="272505" y="2482133"/>
                  </a:lnTo>
                  <a:lnTo>
                    <a:pt x="277431" y="2433357"/>
                  </a:lnTo>
                  <a:lnTo>
                    <a:pt x="281989" y="2384713"/>
                  </a:lnTo>
                  <a:lnTo>
                    <a:pt x="286168" y="2336208"/>
                  </a:lnTo>
                  <a:lnTo>
                    <a:pt x="289956" y="2287844"/>
                  </a:lnTo>
                  <a:lnTo>
                    <a:pt x="293341" y="2239627"/>
                  </a:lnTo>
                  <a:lnTo>
                    <a:pt x="296312" y="2191559"/>
                  </a:lnTo>
                  <a:lnTo>
                    <a:pt x="298857" y="2143645"/>
                  </a:lnTo>
                  <a:lnTo>
                    <a:pt x="300966" y="2095888"/>
                  </a:lnTo>
                  <a:lnTo>
                    <a:pt x="302626" y="2048294"/>
                  </a:lnTo>
                  <a:lnTo>
                    <a:pt x="303826" y="2000866"/>
                  </a:lnTo>
                  <a:lnTo>
                    <a:pt x="304554" y="1953608"/>
                  </a:lnTo>
                  <a:lnTo>
                    <a:pt x="304799" y="1906523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26669" y="1187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0" y="0"/>
                  </a:moveTo>
                  <a:lnTo>
                    <a:pt x="12028" y="48728"/>
                  </a:lnTo>
                  <a:lnTo>
                    <a:pt x="24040" y="97463"/>
                  </a:lnTo>
                  <a:lnTo>
                    <a:pt x="36019" y="146210"/>
                  </a:lnTo>
                  <a:lnTo>
                    <a:pt x="47948" y="194975"/>
                  </a:lnTo>
                  <a:lnTo>
                    <a:pt x="59810" y="243764"/>
                  </a:lnTo>
                  <a:lnTo>
                    <a:pt x="71589" y="292583"/>
                  </a:lnTo>
                  <a:lnTo>
                    <a:pt x="83268" y="341438"/>
                  </a:lnTo>
                  <a:lnTo>
                    <a:pt x="94830" y="390335"/>
                  </a:lnTo>
                  <a:lnTo>
                    <a:pt x="106259" y="439279"/>
                  </a:lnTo>
                  <a:lnTo>
                    <a:pt x="117538" y="488278"/>
                  </a:lnTo>
                  <a:lnTo>
                    <a:pt x="128650" y="537337"/>
                  </a:lnTo>
                  <a:lnTo>
                    <a:pt x="139579" y="586462"/>
                  </a:lnTo>
                  <a:lnTo>
                    <a:pt x="150308" y="635659"/>
                  </a:lnTo>
                  <a:lnTo>
                    <a:pt x="160820" y="684934"/>
                  </a:lnTo>
                  <a:lnTo>
                    <a:pt x="171100" y="734292"/>
                  </a:lnTo>
                  <a:lnTo>
                    <a:pt x="181129" y="783741"/>
                  </a:lnTo>
                  <a:lnTo>
                    <a:pt x="190891" y="833286"/>
                  </a:lnTo>
                  <a:lnTo>
                    <a:pt x="200370" y="882933"/>
                  </a:lnTo>
                  <a:lnTo>
                    <a:pt x="209549" y="932687"/>
                  </a:lnTo>
                  <a:lnTo>
                    <a:pt x="218412" y="982556"/>
                  </a:lnTo>
                  <a:lnTo>
                    <a:pt x="226941" y="1032545"/>
                  </a:lnTo>
                  <a:lnTo>
                    <a:pt x="235121" y="1082660"/>
                  </a:lnTo>
                  <a:lnTo>
                    <a:pt x="242934" y="1132906"/>
                  </a:lnTo>
                  <a:lnTo>
                    <a:pt x="250363" y="1183291"/>
                  </a:lnTo>
                  <a:lnTo>
                    <a:pt x="257393" y="1233820"/>
                  </a:lnTo>
                  <a:lnTo>
                    <a:pt x="264005" y="1284498"/>
                  </a:lnTo>
                  <a:lnTo>
                    <a:pt x="270185" y="1335333"/>
                  </a:lnTo>
                  <a:lnTo>
                    <a:pt x="275915" y="1386329"/>
                  </a:lnTo>
                  <a:lnTo>
                    <a:pt x="281178" y="1437494"/>
                  </a:lnTo>
                  <a:lnTo>
                    <a:pt x="285958" y="1488832"/>
                  </a:lnTo>
                  <a:lnTo>
                    <a:pt x="290238" y="1540351"/>
                  </a:lnTo>
                  <a:lnTo>
                    <a:pt x="294001" y="1592055"/>
                  </a:lnTo>
                  <a:lnTo>
                    <a:pt x="297231" y="1643952"/>
                  </a:lnTo>
                  <a:lnTo>
                    <a:pt x="299911" y="1696046"/>
                  </a:lnTo>
                  <a:lnTo>
                    <a:pt x="302025" y="1748345"/>
                  </a:lnTo>
                  <a:lnTo>
                    <a:pt x="303555" y="1800853"/>
                  </a:lnTo>
                  <a:lnTo>
                    <a:pt x="304486" y="1853577"/>
                  </a:lnTo>
                  <a:lnTo>
                    <a:pt x="304799" y="1906523"/>
                  </a:lnTo>
                  <a:lnTo>
                    <a:pt x="304554" y="1953608"/>
                  </a:lnTo>
                  <a:lnTo>
                    <a:pt x="303826" y="2000866"/>
                  </a:lnTo>
                  <a:lnTo>
                    <a:pt x="302626" y="2048294"/>
                  </a:lnTo>
                  <a:lnTo>
                    <a:pt x="300966" y="2095888"/>
                  </a:lnTo>
                  <a:lnTo>
                    <a:pt x="298857" y="2143645"/>
                  </a:lnTo>
                  <a:lnTo>
                    <a:pt x="296312" y="2191559"/>
                  </a:lnTo>
                  <a:lnTo>
                    <a:pt x="293341" y="2239627"/>
                  </a:lnTo>
                  <a:lnTo>
                    <a:pt x="289956" y="2287844"/>
                  </a:lnTo>
                  <a:lnTo>
                    <a:pt x="286168" y="2336208"/>
                  </a:lnTo>
                  <a:lnTo>
                    <a:pt x="281989" y="2384713"/>
                  </a:lnTo>
                  <a:lnTo>
                    <a:pt x="277431" y="2433357"/>
                  </a:lnTo>
                  <a:lnTo>
                    <a:pt x="272505" y="2482133"/>
                  </a:lnTo>
                  <a:lnTo>
                    <a:pt x="267222" y="2531040"/>
                  </a:lnTo>
                  <a:lnTo>
                    <a:pt x="261595" y="2580073"/>
                  </a:lnTo>
                  <a:lnTo>
                    <a:pt x="255633" y="2629227"/>
                  </a:lnTo>
                  <a:lnTo>
                    <a:pt x="249350" y="2678498"/>
                  </a:lnTo>
                  <a:lnTo>
                    <a:pt x="242756" y="2727884"/>
                  </a:lnTo>
                  <a:lnTo>
                    <a:pt x="235863" y="2777379"/>
                  </a:lnTo>
                  <a:lnTo>
                    <a:pt x="228683" y="2826979"/>
                  </a:lnTo>
                  <a:lnTo>
                    <a:pt x="221226" y="2876681"/>
                  </a:lnTo>
                  <a:lnTo>
                    <a:pt x="213506" y="2926481"/>
                  </a:lnTo>
                  <a:lnTo>
                    <a:pt x="205532" y="2976374"/>
                  </a:lnTo>
                  <a:lnTo>
                    <a:pt x="197316" y="3026357"/>
                  </a:lnTo>
                  <a:lnTo>
                    <a:pt x="188871" y="3076425"/>
                  </a:lnTo>
                  <a:lnTo>
                    <a:pt x="180207" y="3126574"/>
                  </a:lnTo>
                  <a:lnTo>
                    <a:pt x="171336" y="3176801"/>
                  </a:lnTo>
                  <a:lnTo>
                    <a:pt x="162269" y="3227101"/>
                  </a:lnTo>
                  <a:lnTo>
                    <a:pt x="153019" y="3277471"/>
                  </a:lnTo>
                  <a:lnTo>
                    <a:pt x="143596" y="3327906"/>
                  </a:lnTo>
                  <a:lnTo>
                    <a:pt x="134012" y="3378402"/>
                  </a:lnTo>
                  <a:lnTo>
                    <a:pt x="124278" y="3428955"/>
                  </a:lnTo>
                  <a:lnTo>
                    <a:pt x="114406" y="3479562"/>
                  </a:lnTo>
                  <a:lnTo>
                    <a:pt x="104408" y="3530218"/>
                  </a:lnTo>
                  <a:lnTo>
                    <a:pt x="94295" y="3580919"/>
                  </a:lnTo>
                  <a:lnTo>
                    <a:pt x="84079" y="3631662"/>
                  </a:lnTo>
                  <a:lnTo>
                    <a:pt x="73770" y="3682441"/>
                  </a:lnTo>
                  <a:lnTo>
                    <a:pt x="63381" y="3733254"/>
                  </a:lnTo>
                  <a:lnTo>
                    <a:pt x="52923" y="3784095"/>
                  </a:lnTo>
                  <a:lnTo>
                    <a:pt x="42407" y="3834962"/>
                  </a:lnTo>
                  <a:lnTo>
                    <a:pt x="31845" y="3885850"/>
                  </a:lnTo>
                  <a:lnTo>
                    <a:pt x="21249" y="3936755"/>
                  </a:lnTo>
                  <a:lnTo>
                    <a:pt x="10630" y="3987673"/>
                  </a:lnTo>
                  <a:lnTo>
                    <a:pt x="0" y="4038599"/>
                  </a:lnTo>
                </a:path>
              </a:pathLst>
            </a:custGeom>
            <a:ln w="28574">
              <a:solidFill>
                <a:srgbClr val="FF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221869" y="1187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4038599"/>
                  </a:moveTo>
                  <a:lnTo>
                    <a:pt x="304799" y="0"/>
                  </a:lnTo>
                  <a:lnTo>
                    <a:pt x="280759" y="97463"/>
                  </a:lnTo>
                  <a:lnTo>
                    <a:pt x="268780" y="146210"/>
                  </a:lnTo>
                  <a:lnTo>
                    <a:pt x="256851" y="194975"/>
                  </a:lnTo>
                  <a:lnTo>
                    <a:pt x="244989" y="243764"/>
                  </a:lnTo>
                  <a:lnTo>
                    <a:pt x="233210" y="292583"/>
                  </a:lnTo>
                  <a:lnTo>
                    <a:pt x="221531" y="341438"/>
                  </a:lnTo>
                  <a:lnTo>
                    <a:pt x="209969" y="390335"/>
                  </a:lnTo>
                  <a:lnTo>
                    <a:pt x="198540" y="439279"/>
                  </a:lnTo>
                  <a:lnTo>
                    <a:pt x="187261" y="488278"/>
                  </a:lnTo>
                  <a:lnTo>
                    <a:pt x="176149" y="537337"/>
                  </a:lnTo>
                  <a:lnTo>
                    <a:pt x="165220" y="586462"/>
                  </a:lnTo>
                  <a:lnTo>
                    <a:pt x="154491" y="635659"/>
                  </a:lnTo>
                  <a:lnTo>
                    <a:pt x="143979" y="684934"/>
                  </a:lnTo>
                  <a:lnTo>
                    <a:pt x="133699" y="734292"/>
                  </a:lnTo>
                  <a:lnTo>
                    <a:pt x="123670" y="783741"/>
                  </a:lnTo>
                  <a:lnTo>
                    <a:pt x="113908" y="833286"/>
                  </a:lnTo>
                  <a:lnTo>
                    <a:pt x="104429" y="882933"/>
                  </a:lnTo>
                  <a:lnTo>
                    <a:pt x="95249" y="932687"/>
                  </a:lnTo>
                  <a:lnTo>
                    <a:pt x="86387" y="982556"/>
                  </a:lnTo>
                  <a:lnTo>
                    <a:pt x="77858" y="1032545"/>
                  </a:lnTo>
                  <a:lnTo>
                    <a:pt x="69678" y="1082660"/>
                  </a:lnTo>
                  <a:lnTo>
                    <a:pt x="61865" y="1132906"/>
                  </a:lnTo>
                  <a:lnTo>
                    <a:pt x="54436" y="1183291"/>
                  </a:lnTo>
                  <a:lnTo>
                    <a:pt x="47406" y="1233820"/>
                  </a:lnTo>
                  <a:lnTo>
                    <a:pt x="40794" y="1284498"/>
                  </a:lnTo>
                  <a:lnTo>
                    <a:pt x="34614" y="1335333"/>
                  </a:lnTo>
                  <a:lnTo>
                    <a:pt x="28884" y="1386329"/>
                  </a:lnTo>
                  <a:lnTo>
                    <a:pt x="23621" y="1437494"/>
                  </a:lnTo>
                  <a:lnTo>
                    <a:pt x="18841" y="1488832"/>
                  </a:lnTo>
                  <a:lnTo>
                    <a:pt x="14561" y="1540351"/>
                  </a:lnTo>
                  <a:lnTo>
                    <a:pt x="10798" y="1592055"/>
                  </a:lnTo>
                  <a:lnTo>
                    <a:pt x="7568" y="1643952"/>
                  </a:lnTo>
                  <a:lnTo>
                    <a:pt x="4888" y="1696046"/>
                  </a:lnTo>
                  <a:lnTo>
                    <a:pt x="2774" y="1748345"/>
                  </a:lnTo>
                  <a:lnTo>
                    <a:pt x="1244" y="1800853"/>
                  </a:lnTo>
                  <a:lnTo>
                    <a:pt x="313" y="1853577"/>
                  </a:lnTo>
                  <a:lnTo>
                    <a:pt x="0" y="1906523"/>
                  </a:lnTo>
                  <a:lnTo>
                    <a:pt x="245" y="1953608"/>
                  </a:lnTo>
                  <a:lnTo>
                    <a:pt x="973" y="2000866"/>
                  </a:lnTo>
                  <a:lnTo>
                    <a:pt x="2173" y="2048294"/>
                  </a:lnTo>
                  <a:lnTo>
                    <a:pt x="3833" y="2095888"/>
                  </a:lnTo>
                  <a:lnTo>
                    <a:pt x="5942" y="2143645"/>
                  </a:lnTo>
                  <a:lnTo>
                    <a:pt x="8487" y="2191559"/>
                  </a:lnTo>
                  <a:lnTo>
                    <a:pt x="11458" y="2239627"/>
                  </a:lnTo>
                  <a:lnTo>
                    <a:pt x="14843" y="2287844"/>
                  </a:lnTo>
                  <a:lnTo>
                    <a:pt x="18631" y="2336208"/>
                  </a:lnTo>
                  <a:lnTo>
                    <a:pt x="22810" y="2384713"/>
                  </a:lnTo>
                  <a:lnTo>
                    <a:pt x="27368" y="2433357"/>
                  </a:lnTo>
                  <a:lnTo>
                    <a:pt x="32294" y="2482133"/>
                  </a:lnTo>
                  <a:lnTo>
                    <a:pt x="37577" y="2531040"/>
                  </a:lnTo>
                  <a:lnTo>
                    <a:pt x="43204" y="2580073"/>
                  </a:lnTo>
                  <a:lnTo>
                    <a:pt x="49166" y="2629227"/>
                  </a:lnTo>
                  <a:lnTo>
                    <a:pt x="55449" y="2678498"/>
                  </a:lnTo>
                  <a:lnTo>
                    <a:pt x="62043" y="2727884"/>
                  </a:lnTo>
                  <a:lnTo>
                    <a:pt x="68936" y="2777379"/>
                  </a:lnTo>
                  <a:lnTo>
                    <a:pt x="76116" y="2826979"/>
                  </a:lnTo>
                  <a:lnTo>
                    <a:pt x="83573" y="2876681"/>
                  </a:lnTo>
                  <a:lnTo>
                    <a:pt x="91293" y="2926481"/>
                  </a:lnTo>
                  <a:lnTo>
                    <a:pt x="99267" y="2976374"/>
                  </a:lnTo>
                  <a:lnTo>
                    <a:pt x="107483" y="3026357"/>
                  </a:lnTo>
                  <a:lnTo>
                    <a:pt x="115928" y="3076425"/>
                  </a:lnTo>
                  <a:lnTo>
                    <a:pt x="124592" y="3126574"/>
                  </a:lnTo>
                  <a:lnTo>
                    <a:pt x="133463" y="3176801"/>
                  </a:lnTo>
                  <a:lnTo>
                    <a:pt x="142530" y="3227101"/>
                  </a:lnTo>
                  <a:lnTo>
                    <a:pt x="151780" y="3277471"/>
                  </a:lnTo>
                  <a:lnTo>
                    <a:pt x="161203" y="3327906"/>
                  </a:lnTo>
                  <a:lnTo>
                    <a:pt x="170787" y="3378402"/>
                  </a:lnTo>
                  <a:lnTo>
                    <a:pt x="180521" y="3428955"/>
                  </a:lnTo>
                  <a:lnTo>
                    <a:pt x="190393" y="3479562"/>
                  </a:lnTo>
                  <a:lnTo>
                    <a:pt x="200391" y="3530218"/>
                  </a:lnTo>
                  <a:lnTo>
                    <a:pt x="210504" y="3580919"/>
                  </a:lnTo>
                  <a:lnTo>
                    <a:pt x="220720" y="3631662"/>
                  </a:lnTo>
                  <a:lnTo>
                    <a:pt x="231029" y="3682441"/>
                  </a:lnTo>
                  <a:lnTo>
                    <a:pt x="241418" y="3733254"/>
                  </a:lnTo>
                  <a:lnTo>
                    <a:pt x="251876" y="3784095"/>
                  </a:lnTo>
                  <a:lnTo>
                    <a:pt x="262392" y="3834962"/>
                  </a:lnTo>
                  <a:lnTo>
                    <a:pt x="283550" y="3936755"/>
                  </a:lnTo>
                  <a:lnTo>
                    <a:pt x="304799" y="4038599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221869" y="1187195"/>
              <a:ext cx="304800" cy="4038600"/>
            </a:xfrm>
            <a:custGeom>
              <a:avLst/>
              <a:gdLst/>
              <a:ahLst/>
              <a:cxnLst/>
              <a:rect l="l" t="t" r="r" b="b"/>
              <a:pathLst>
                <a:path w="304800" h="4038600">
                  <a:moveTo>
                    <a:pt x="304799" y="0"/>
                  </a:moveTo>
                  <a:lnTo>
                    <a:pt x="292771" y="48728"/>
                  </a:lnTo>
                  <a:lnTo>
                    <a:pt x="280759" y="97463"/>
                  </a:lnTo>
                  <a:lnTo>
                    <a:pt x="268780" y="146210"/>
                  </a:lnTo>
                  <a:lnTo>
                    <a:pt x="256851" y="194975"/>
                  </a:lnTo>
                  <a:lnTo>
                    <a:pt x="244989" y="243764"/>
                  </a:lnTo>
                  <a:lnTo>
                    <a:pt x="233210" y="292583"/>
                  </a:lnTo>
                  <a:lnTo>
                    <a:pt x="221531" y="341438"/>
                  </a:lnTo>
                  <a:lnTo>
                    <a:pt x="209969" y="390335"/>
                  </a:lnTo>
                  <a:lnTo>
                    <a:pt x="198540" y="439279"/>
                  </a:lnTo>
                  <a:lnTo>
                    <a:pt x="187261" y="488278"/>
                  </a:lnTo>
                  <a:lnTo>
                    <a:pt x="176149" y="537337"/>
                  </a:lnTo>
                  <a:lnTo>
                    <a:pt x="165220" y="586462"/>
                  </a:lnTo>
                  <a:lnTo>
                    <a:pt x="154491" y="635659"/>
                  </a:lnTo>
                  <a:lnTo>
                    <a:pt x="143979" y="684934"/>
                  </a:lnTo>
                  <a:lnTo>
                    <a:pt x="133699" y="734292"/>
                  </a:lnTo>
                  <a:lnTo>
                    <a:pt x="123670" y="783741"/>
                  </a:lnTo>
                  <a:lnTo>
                    <a:pt x="113908" y="833286"/>
                  </a:lnTo>
                  <a:lnTo>
                    <a:pt x="104429" y="882933"/>
                  </a:lnTo>
                  <a:lnTo>
                    <a:pt x="95249" y="932687"/>
                  </a:lnTo>
                  <a:lnTo>
                    <a:pt x="86387" y="982556"/>
                  </a:lnTo>
                  <a:lnTo>
                    <a:pt x="77858" y="1032545"/>
                  </a:lnTo>
                  <a:lnTo>
                    <a:pt x="69678" y="1082660"/>
                  </a:lnTo>
                  <a:lnTo>
                    <a:pt x="61865" y="1132906"/>
                  </a:lnTo>
                  <a:lnTo>
                    <a:pt x="54436" y="1183291"/>
                  </a:lnTo>
                  <a:lnTo>
                    <a:pt x="47406" y="1233820"/>
                  </a:lnTo>
                  <a:lnTo>
                    <a:pt x="40794" y="1284498"/>
                  </a:lnTo>
                  <a:lnTo>
                    <a:pt x="34614" y="1335333"/>
                  </a:lnTo>
                  <a:lnTo>
                    <a:pt x="28884" y="1386329"/>
                  </a:lnTo>
                  <a:lnTo>
                    <a:pt x="23621" y="1437494"/>
                  </a:lnTo>
                  <a:lnTo>
                    <a:pt x="18841" y="1488832"/>
                  </a:lnTo>
                  <a:lnTo>
                    <a:pt x="14561" y="1540351"/>
                  </a:lnTo>
                  <a:lnTo>
                    <a:pt x="10798" y="1592055"/>
                  </a:lnTo>
                  <a:lnTo>
                    <a:pt x="7568" y="1643952"/>
                  </a:lnTo>
                  <a:lnTo>
                    <a:pt x="4888" y="1696046"/>
                  </a:lnTo>
                  <a:lnTo>
                    <a:pt x="2774" y="1748345"/>
                  </a:lnTo>
                  <a:lnTo>
                    <a:pt x="1244" y="1800853"/>
                  </a:lnTo>
                  <a:lnTo>
                    <a:pt x="313" y="1853577"/>
                  </a:lnTo>
                  <a:lnTo>
                    <a:pt x="0" y="1906523"/>
                  </a:lnTo>
                  <a:lnTo>
                    <a:pt x="245" y="1953608"/>
                  </a:lnTo>
                  <a:lnTo>
                    <a:pt x="973" y="2000866"/>
                  </a:lnTo>
                  <a:lnTo>
                    <a:pt x="2173" y="2048294"/>
                  </a:lnTo>
                  <a:lnTo>
                    <a:pt x="3833" y="2095888"/>
                  </a:lnTo>
                  <a:lnTo>
                    <a:pt x="5942" y="2143645"/>
                  </a:lnTo>
                  <a:lnTo>
                    <a:pt x="8487" y="2191559"/>
                  </a:lnTo>
                  <a:lnTo>
                    <a:pt x="11458" y="2239627"/>
                  </a:lnTo>
                  <a:lnTo>
                    <a:pt x="14843" y="2287844"/>
                  </a:lnTo>
                  <a:lnTo>
                    <a:pt x="18631" y="2336208"/>
                  </a:lnTo>
                  <a:lnTo>
                    <a:pt x="22810" y="2384713"/>
                  </a:lnTo>
                  <a:lnTo>
                    <a:pt x="27368" y="2433357"/>
                  </a:lnTo>
                  <a:lnTo>
                    <a:pt x="32294" y="2482133"/>
                  </a:lnTo>
                  <a:lnTo>
                    <a:pt x="37577" y="2531040"/>
                  </a:lnTo>
                  <a:lnTo>
                    <a:pt x="43204" y="2580073"/>
                  </a:lnTo>
                  <a:lnTo>
                    <a:pt x="49166" y="2629227"/>
                  </a:lnTo>
                  <a:lnTo>
                    <a:pt x="55449" y="2678498"/>
                  </a:lnTo>
                  <a:lnTo>
                    <a:pt x="62043" y="2727884"/>
                  </a:lnTo>
                  <a:lnTo>
                    <a:pt x="68936" y="2777379"/>
                  </a:lnTo>
                  <a:lnTo>
                    <a:pt x="76116" y="2826979"/>
                  </a:lnTo>
                  <a:lnTo>
                    <a:pt x="83573" y="2876681"/>
                  </a:lnTo>
                  <a:lnTo>
                    <a:pt x="91293" y="2926481"/>
                  </a:lnTo>
                  <a:lnTo>
                    <a:pt x="99267" y="2976374"/>
                  </a:lnTo>
                  <a:lnTo>
                    <a:pt x="107483" y="3026357"/>
                  </a:lnTo>
                  <a:lnTo>
                    <a:pt x="115928" y="3076425"/>
                  </a:lnTo>
                  <a:lnTo>
                    <a:pt x="124592" y="3126574"/>
                  </a:lnTo>
                  <a:lnTo>
                    <a:pt x="133463" y="3176801"/>
                  </a:lnTo>
                  <a:lnTo>
                    <a:pt x="142530" y="3227101"/>
                  </a:lnTo>
                  <a:lnTo>
                    <a:pt x="151780" y="3277471"/>
                  </a:lnTo>
                  <a:lnTo>
                    <a:pt x="161203" y="3327906"/>
                  </a:lnTo>
                  <a:lnTo>
                    <a:pt x="170787" y="3378402"/>
                  </a:lnTo>
                  <a:lnTo>
                    <a:pt x="180521" y="3428955"/>
                  </a:lnTo>
                  <a:lnTo>
                    <a:pt x="190393" y="3479562"/>
                  </a:lnTo>
                  <a:lnTo>
                    <a:pt x="200391" y="3530218"/>
                  </a:lnTo>
                  <a:lnTo>
                    <a:pt x="210504" y="3580919"/>
                  </a:lnTo>
                  <a:lnTo>
                    <a:pt x="220720" y="3631662"/>
                  </a:lnTo>
                  <a:lnTo>
                    <a:pt x="231029" y="3682441"/>
                  </a:lnTo>
                  <a:lnTo>
                    <a:pt x="241418" y="3733254"/>
                  </a:lnTo>
                  <a:lnTo>
                    <a:pt x="251876" y="3784095"/>
                  </a:lnTo>
                  <a:lnTo>
                    <a:pt x="262392" y="3834962"/>
                  </a:lnTo>
                  <a:lnTo>
                    <a:pt x="272954" y="3885850"/>
                  </a:lnTo>
                  <a:lnTo>
                    <a:pt x="283550" y="3936755"/>
                  </a:lnTo>
                  <a:lnTo>
                    <a:pt x="294169" y="3987673"/>
                  </a:lnTo>
                  <a:lnTo>
                    <a:pt x="304799" y="4038599"/>
                  </a:lnTo>
                </a:path>
              </a:pathLst>
            </a:custGeom>
            <a:ln w="28574">
              <a:solidFill>
                <a:srgbClr val="FF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26669" y="1187195"/>
              <a:ext cx="0" cy="4038600"/>
            </a:xfrm>
            <a:custGeom>
              <a:avLst/>
              <a:gdLst/>
              <a:ahLst/>
              <a:cxnLst/>
              <a:rect l="l" t="t" r="r" b="b"/>
              <a:pathLst>
                <a:path h="4038600">
                  <a:moveTo>
                    <a:pt x="0" y="0"/>
                  </a:moveTo>
                  <a:lnTo>
                    <a:pt x="0" y="4038599"/>
                  </a:lnTo>
                </a:path>
              </a:pathLst>
            </a:custGeom>
            <a:ln w="9524">
              <a:solidFill>
                <a:srgbClr val="FF65CC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5897758" y="3339084"/>
            <a:ext cx="114300" cy="2115820"/>
          </a:xfrm>
          <a:custGeom>
            <a:avLst/>
            <a:gdLst/>
            <a:ahLst/>
            <a:cxnLst/>
            <a:rect l="l" t="t" r="r" b="b"/>
            <a:pathLst>
              <a:path w="114300" h="2115820">
                <a:moveTo>
                  <a:pt x="114300" y="2001012"/>
                </a:moveTo>
                <a:lnTo>
                  <a:pt x="0" y="2001012"/>
                </a:lnTo>
                <a:lnTo>
                  <a:pt x="38100" y="2076209"/>
                </a:lnTo>
                <a:lnTo>
                  <a:pt x="38100" y="2019300"/>
                </a:lnTo>
                <a:lnTo>
                  <a:pt x="76200" y="2019300"/>
                </a:lnTo>
                <a:lnTo>
                  <a:pt x="76200" y="2078241"/>
                </a:lnTo>
                <a:lnTo>
                  <a:pt x="114300" y="2001012"/>
                </a:lnTo>
                <a:close/>
              </a:path>
              <a:path w="114300" h="2115820">
                <a:moveTo>
                  <a:pt x="76200" y="2001012"/>
                </a:moveTo>
                <a:lnTo>
                  <a:pt x="76200" y="1866900"/>
                </a:lnTo>
                <a:lnTo>
                  <a:pt x="38100" y="1866900"/>
                </a:lnTo>
                <a:lnTo>
                  <a:pt x="38100" y="2001012"/>
                </a:lnTo>
                <a:lnTo>
                  <a:pt x="76200" y="2001012"/>
                </a:lnTo>
                <a:close/>
              </a:path>
              <a:path w="114300" h="2115820">
                <a:moveTo>
                  <a:pt x="76200" y="2078241"/>
                </a:moveTo>
                <a:lnTo>
                  <a:pt x="76200" y="2019300"/>
                </a:lnTo>
                <a:lnTo>
                  <a:pt x="38100" y="2019300"/>
                </a:lnTo>
                <a:lnTo>
                  <a:pt x="38100" y="2076209"/>
                </a:lnTo>
                <a:lnTo>
                  <a:pt x="57912" y="2115312"/>
                </a:lnTo>
                <a:lnTo>
                  <a:pt x="76200" y="2078241"/>
                </a:lnTo>
                <a:close/>
              </a:path>
              <a:path w="114300" h="2115820">
                <a:moveTo>
                  <a:pt x="76200" y="1752600"/>
                </a:moveTo>
                <a:lnTo>
                  <a:pt x="76200" y="1600200"/>
                </a:lnTo>
                <a:lnTo>
                  <a:pt x="38100" y="1600200"/>
                </a:lnTo>
                <a:lnTo>
                  <a:pt x="38100" y="1752600"/>
                </a:lnTo>
                <a:lnTo>
                  <a:pt x="76200" y="1752600"/>
                </a:lnTo>
                <a:close/>
              </a:path>
              <a:path w="114300" h="2115820">
                <a:moveTo>
                  <a:pt x="76200" y="1485900"/>
                </a:moveTo>
                <a:lnTo>
                  <a:pt x="76200" y="1333500"/>
                </a:lnTo>
                <a:lnTo>
                  <a:pt x="38100" y="1333500"/>
                </a:lnTo>
                <a:lnTo>
                  <a:pt x="38100" y="1485900"/>
                </a:lnTo>
                <a:lnTo>
                  <a:pt x="76200" y="1485900"/>
                </a:lnTo>
                <a:close/>
              </a:path>
              <a:path w="114300" h="2115820">
                <a:moveTo>
                  <a:pt x="76200" y="1219200"/>
                </a:moveTo>
                <a:lnTo>
                  <a:pt x="76200" y="1066800"/>
                </a:lnTo>
                <a:lnTo>
                  <a:pt x="38100" y="1066800"/>
                </a:lnTo>
                <a:lnTo>
                  <a:pt x="38100" y="1219200"/>
                </a:lnTo>
                <a:lnTo>
                  <a:pt x="76200" y="1219200"/>
                </a:lnTo>
                <a:close/>
              </a:path>
              <a:path w="114300" h="2115820">
                <a:moveTo>
                  <a:pt x="76200" y="952500"/>
                </a:moveTo>
                <a:lnTo>
                  <a:pt x="76200" y="800100"/>
                </a:lnTo>
                <a:lnTo>
                  <a:pt x="38100" y="800100"/>
                </a:lnTo>
                <a:lnTo>
                  <a:pt x="38100" y="952500"/>
                </a:lnTo>
                <a:lnTo>
                  <a:pt x="76200" y="952500"/>
                </a:lnTo>
                <a:close/>
              </a:path>
              <a:path w="114300" h="2115820">
                <a:moveTo>
                  <a:pt x="76200" y="685800"/>
                </a:moveTo>
                <a:lnTo>
                  <a:pt x="76200" y="533400"/>
                </a:lnTo>
                <a:lnTo>
                  <a:pt x="38100" y="533400"/>
                </a:lnTo>
                <a:lnTo>
                  <a:pt x="38100" y="685800"/>
                </a:lnTo>
                <a:lnTo>
                  <a:pt x="76200" y="685800"/>
                </a:lnTo>
                <a:close/>
              </a:path>
              <a:path w="114300" h="2115820">
                <a:moveTo>
                  <a:pt x="76200" y="419100"/>
                </a:moveTo>
                <a:lnTo>
                  <a:pt x="76200" y="266700"/>
                </a:lnTo>
                <a:lnTo>
                  <a:pt x="38100" y="266700"/>
                </a:lnTo>
                <a:lnTo>
                  <a:pt x="38100" y="419100"/>
                </a:lnTo>
                <a:lnTo>
                  <a:pt x="76200" y="419100"/>
                </a:lnTo>
                <a:close/>
              </a:path>
              <a:path w="114300" h="2115820">
                <a:moveTo>
                  <a:pt x="76200" y="152400"/>
                </a:moveTo>
                <a:lnTo>
                  <a:pt x="76200" y="0"/>
                </a:lnTo>
                <a:lnTo>
                  <a:pt x="38100" y="0"/>
                </a:lnTo>
                <a:lnTo>
                  <a:pt x="38100" y="152400"/>
                </a:lnTo>
                <a:lnTo>
                  <a:pt x="76200" y="1524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882014" y="28905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82014" y="5420357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31273" y="3067811"/>
            <a:ext cx="32384" cy="177165"/>
          </a:xfrm>
          <a:custGeom>
            <a:avLst/>
            <a:gdLst/>
            <a:ahLst/>
            <a:cxnLst/>
            <a:rect l="l" t="t" r="r" b="b"/>
            <a:pathLst>
              <a:path w="32384" h="177164">
                <a:moveTo>
                  <a:pt x="32003" y="0"/>
                </a:moveTo>
                <a:lnTo>
                  <a:pt x="18002" y="21621"/>
                </a:lnTo>
                <a:lnTo>
                  <a:pt x="8000" y="44957"/>
                </a:lnTo>
                <a:lnTo>
                  <a:pt x="2000" y="69437"/>
                </a:lnTo>
                <a:lnTo>
                  <a:pt x="0" y="94487"/>
                </a:lnTo>
                <a:lnTo>
                  <a:pt x="1428" y="116133"/>
                </a:lnTo>
                <a:lnTo>
                  <a:pt x="5714" y="137350"/>
                </a:lnTo>
                <a:lnTo>
                  <a:pt x="12858" y="157710"/>
                </a:lnTo>
                <a:lnTo>
                  <a:pt x="22859" y="176783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005212" y="2966718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95816" y="5374637"/>
            <a:ext cx="1053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Obj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30" dirty="0">
                <a:solidFill>
                  <a:srgbClr val="65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1005212" y="372871"/>
            <a:ext cx="6659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500FF"/>
                </a:solidFill>
              </a:rPr>
              <a:t>Astronomical Telescope: (</a:t>
            </a:r>
            <a:r>
              <a:rPr sz="2000" spc="-5" dirty="0">
                <a:solidFill>
                  <a:srgbClr val="6500FF"/>
                </a:solidFill>
              </a:rPr>
              <a:t>Image formed </a:t>
            </a:r>
            <a:r>
              <a:rPr sz="2000" spc="-10" dirty="0">
                <a:solidFill>
                  <a:srgbClr val="6500FF"/>
                </a:solidFill>
              </a:rPr>
              <a:t>at</a:t>
            </a:r>
            <a:r>
              <a:rPr sz="2000" dirty="0">
                <a:solidFill>
                  <a:srgbClr val="6500FF"/>
                </a:solidFill>
              </a:rPr>
              <a:t> </a:t>
            </a:r>
            <a:r>
              <a:rPr sz="2000" spc="-5" dirty="0">
                <a:solidFill>
                  <a:srgbClr val="6500FF"/>
                </a:solidFill>
              </a:rPr>
              <a:t>LDDV</a:t>
            </a:r>
            <a:r>
              <a:rPr sz="2400" spc="-5" dirty="0">
                <a:solidFill>
                  <a:srgbClr val="6500FF"/>
                </a:solidFill>
              </a:rPr>
              <a:t>)</a:t>
            </a:r>
            <a:endParaRPr sz="2400"/>
          </a:p>
        </p:txBody>
      </p:sp>
      <p:sp>
        <p:nvSpPr>
          <p:cNvPr id="26" name="object 26"/>
          <p:cNvSpPr txBox="1"/>
          <p:nvPr/>
        </p:nvSpPr>
        <p:spPr>
          <a:xfrm>
            <a:off x="2453016" y="327151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05416" y="341172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12185" y="1858708"/>
            <a:ext cx="8258175" cy="3609975"/>
            <a:chOff x="912185" y="1858708"/>
            <a:chExt cx="8258175" cy="3609975"/>
          </a:xfrm>
        </p:grpSpPr>
        <p:sp>
          <p:nvSpPr>
            <p:cNvPr id="29" name="object 29"/>
            <p:cNvSpPr/>
            <p:nvPr/>
          </p:nvSpPr>
          <p:spPr>
            <a:xfrm>
              <a:off x="1002673" y="4158995"/>
              <a:ext cx="1524000" cy="228600"/>
            </a:xfrm>
            <a:custGeom>
              <a:avLst/>
              <a:gdLst/>
              <a:ahLst/>
              <a:cxnLst/>
              <a:rect l="l" t="t" r="r" b="b"/>
              <a:pathLst>
                <a:path w="1524000" h="228600">
                  <a:moveTo>
                    <a:pt x="0" y="0"/>
                  </a:moveTo>
                  <a:lnTo>
                    <a:pt x="1523996" y="228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98913" y="4157472"/>
              <a:ext cx="137156" cy="1310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526669" y="3854195"/>
              <a:ext cx="5257800" cy="533400"/>
            </a:xfrm>
            <a:custGeom>
              <a:avLst/>
              <a:gdLst/>
              <a:ahLst/>
              <a:cxnLst/>
              <a:rect l="l" t="t" r="r" b="b"/>
              <a:pathLst>
                <a:path w="5257800" h="533400">
                  <a:moveTo>
                    <a:pt x="0" y="533399"/>
                  </a:moveTo>
                  <a:lnTo>
                    <a:pt x="52577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677034" y="4102608"/>
              <a:ext cx="135636" cy="13106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26473" y="3244595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596" y="0"/>
                  </a:lnTo>
                </a:path>
              </a:pathLst>
            </a:custGeom>
            <a:ln w="28574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98913" y="3015996"/>
              <a:ext cx="137156" cy="13106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02673" y="3015995"/>
              <a:ext cx="6781800" cy="990600"/>
            </a:xfrm>
            <a:custGeom>
              <a:avLst/>
              <a:gdLst/>
              <a:ahLst/>
              <a:cxnLst/>
              <a:rect l="l" t="t" r="r" b="b"/>
              <a:pathLst>
                <a:path w="6781800" h="990600">
                  <a:moveTo>
                    <a:pt x="0" y="0"/>
                  </a:moveTo>
                  <a:lnTo>
                    <a:pt x="6781796" y="990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056510" y="3547872"/>
              <a:ext cx="137160" cy="1310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2673" y="1872995"/>
              <a:ext cx="1524000" cy="228600"/>
            </a:xfrm>
            <a:custGeom>
              <a:avLst/>
              <a:gdLst/>
              <a:ahLst/>
              <a:cxnLst/>
              <a:rect l="l" t="t" r="r" b="b"/>
              <a:pathLst>
                <a:path w="1524000" h="228600">
                  <a:moveTo>
                    <a:pt x="0" y="0"/>
                  </a:moveTo>
                  <a:lnTo>
                    <a:pt x="1523996" y="228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398913" y="1872996"/>
              <a:ext cx="137156" cy="13106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526669" y="2101595"/>
              <a:ext cx="5257800" cy="2057400"/>
            </a:xfrm>
            <a:custGeom>
              <a:avLst/>
              <a:gdLst/>
              <a:ahLst/>
              <a:cxnLst/>
              <a:rect l="l" t="t" r="r" b="b"/>
              <a:pathLst>
                <a:path w="5257800" h="2057400">
                  <a:moveTo>
                    <a:pt x="0" y="0"/>
                  </a:moveTo>
                  <a:lnTo>
                    <a:pt x="5257799" y="2057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745614" y="2926080"/>
              <a:ext cx="140208" cy="1249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164202" y="2253996"/>
              <a:ext cx="1382395" cy="1685925"/>
            </a:xfrm>
            <a:custGeom>
              <a:avLst/>
              <a:gdLst/>
              <a:ahLst/>
              <a:cxnLst/>
              <a:rect l="l" t="t" r="r" b="b"/>
              <a:pathLst>
                <a:path w="1382395" h="1685925">
                  <a:moveTo>
                    <a:pt x="1346588" y="43333"/>
                  </a:moveTo>
                  <a:lnTo>
                    <a:pt x="1321254" y="52885"/>
                  </a:lnTo>
                  <a:lnTo>
                    <a:pt x="0" y="1667256"/>
                  </a:lnTo>
                  <a:lnTo>
                    <a:pt x="21336" y="1685544"/>
                  </a:lnTo>
                  <a:lnTo>
                    <a:pt x="1342443" y="69865"/>
                  </a:lnTo>
                  <a:lnTo>
                    <a:pt x="1346588" y="43333"/>
                  </a:lnTo>
                  <a:close/>
                </a:path>
                <a:path w="1382395" h="1685925">
                  <a:moveTo>
                    <a:pt x="1382268" y="0"/>
                  </a:moveTo>
                  <a:lnTo>
                    <a:pt x="1266444" y="42672"/>
                  </a:lnTo>
                  <a:lnTo>
                    <a:pt x="1258824" y="45720"/>
                  </a:lnTo>
                  <a:lnTo>
                    <a:pt x="1254252" y="54864"/>
                  </a:lnTo>
                  <a:lnTo>
                    <a:pt x="1257300" y="62484"/>
                  </a:lnTo>
                  <a:lnTo>
                    <a:pt x="1260348" y="68580"/>
                  </a:lnTo>
                  <a:lnTo>
                    <a:pt x="1269492" y="73152"/>
                  </a:lnTo>
                  <a:lnTo>
                    <a:pt x="1275588" y="70104"/>
                  </a:lnTo>
                  <a:lnTo>
                    <a:pt x="1321254" y="52885"/>
                  </a:lnTo>
                  <a:lnTo>
                    <a:pt x="1353312" y="13716"/>
                  </a:lnTo>
                  <a:lnTo>
                    <a:pt x="1374648" y="30480"/>
                  </a:lnTo>
                  <a:lnTo>
                    <a:pt x="1374648" y="46892"/>
                  </a:lnTo>
                  <a:lnTo>
                    <a:pt x="1382268" y="0"/>
                  </a:lnTo>
                  <a:close/>
                </a:path>
                <a:path w="1382395" h="1685925">
                  <a:moveTo>
                    <a:pt x="1374648" y="30480"/>
                  </a:moveTo>
                  <a:lnTo>
                    <a:pt x="1353312" y="13716"/>
                  </a:lnTo>
                  <a:lnTo>
                    <a:pt x="1321254" y="52885"/>
                  </a:lnTo>
                  <a:lnTo>
                    <a:pt x="1346588" y="43333"/>
                  </a:lnTo>
                  <a:lnTo>
                    <a:pt x="1350264" y="19812"/>
                  </a:lnTo>
                  <a:lnTo>
                    <a:pt x="1368552" y="35052"/>
                  </a:lnTo>
                  <a:lnTo>
                    <a:pt x="1368552" y="37935"/>
                  </a:lnTo>
                  <a:lnTo>
                    <a:pt x="1374648" y="30480"/>
                  </a:lnTo>
                  <a:close/>
                </a:path>
                <a:path w="1382395" h="1685925">
                  <a:moveTo>
                    <a:pt x="1374648" y="46892"/>
                  </a:moveTo>
                  <a:lnTo>
                    <a:pt x="1374648" y="30480"/>
                  </a:lnTo>
                  <a:lnTo>
                    <a:pt x="1342443" y="69865"/>
                  </a:lnTo>
                  <a:lnTo>
                    <a:pt x="1335024" y="117348"/>
                  </a:lnTo>
                  <a:lnTo>
                    <a:pt x="1333500" y="124968"/>
                  </a:lnTo>
                  <a:lnTo>
                    <a:pt x="1338072" y="132588"/>
                  </a:lnTo>
                  <a:lnTo>
                    <a:pt x="1345692" y="134112"/>
                  </a:lnTo>
                  <a:lnTo>
                    <a:pt x="1354836" y="135636"/>
                  </a:lnTo>
                  <a:lnTo>
                    <a:pt x="1360932" y="129540"/>
                  </a:lnTo>
                  <a:lnTo>
                    <a:pt x="1362456" y="121920"/>
                  </a:lnTo>
                  <a:lnTo>
                    <a:pt x="1374648" y="46892"/>
                  </a:lnTo>
                  <a:close/>
                </a:path>
                <a:path w="1382395" h="1685925">
                  <a:moveTo>
                    <a:pt x="1368552" y="37935"/>
                  </a:moveTo>
                  <a:lnTo>
                    <a:pt x="1368552" y="35052"/>
                  </a:lnTo>
                  <a:lnTo>
                    <a:pt x="1346588" y="43333"/>
                  </a:lnTo>
                  <a:lnTo>
                    <a:pt x="1342443" y="69865"/>
                  </a:lnTo>
                  <a:lnTo>
                    <a:pt x="1368552" y="37935"/>
                  </a:lnTo>
                  <a:close/>
                </a:path>
                <a:path w="1382395" h="1685925">
                  <a:moveTo>
                    <a:pt x="1368552" y="35052"/>
                  </a:moveTo>
                  <a:lnTo>
                    <a:pt x="1350264" y="19812"/>
                  </a:lnTo>
                  <a:lnTo>
                    <a:pt x="1346588" y="43333"/>
                  </a:lnTo>
                  <a:lnTo>
                    <a:pt x="1368552" y="35052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55669" y="3854195"/>
              <a:ext cx="1828800" cy="1600200"/>
            </a:xfrm>
            <a:custGeom>
              <a:avLst/>
              <a:gdLst/>
              <a:ahLst/>
              <a:cxnLst/>
              <a:rect l="l" t="t" r="r" b="b"/>
              <a:pathLst>
                <a:path w="1828800" h="1600200">
                  <a:moveTo>
                    <a:pt x="1219199" y="76199"/>
                  </a:moveTo>
                  <a:lnTo>
                    <a:pt x="0" y="1600199"/>
                  </a:lnTo>
                </a:path>
                <a:path w="1828800" h="1600200">
                  <a:moveTo>
                    <a:pt x="0" y="1600199"/>
                  </a:moveTo>
                  <a:lnTo>
                    <a:pt x="18287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775326" y="2863596"/>
              <a:ext cx="1152525" cy="1001394"/>
            </a:xfrm>
            <a:custGeom>
              <a:avLst/>
              <a:gdLst/>
              <a:ahLst/>
              <a:cxnLst/>
              <a:rect l="l" t="t" r="r" b="b"/>
              <a:pathLst>
                <a:path w="1152525" h="1001395">
                  <a:moveTo>
                    <a:pt x="1109201" y="37011"/>
                  </a:moveTo>
                  <a:lnTo>
                    <a:pt x="1081194" y="42700"/>
                  </a:lnTo>
                  <a:lnTo>
                    <a:pt x="0" y="979932"/>
                  </a:lnTo>
                  <a:lnTo>
                    <a:pt x="18288" y="1001268"/>
                  </a:lnTo>
                  <a:lnTo>
                    <a:pt x="1100282" y="63343"/>
                  </a:lnTo>
                  <a:lnTo>
                    <a:pt x="1109201" y="37011"/>
                  </a:lnTo>
                  <a:close/>
                </a:path>
                <a:path w="1152525" h="1001395">
                  <a:moveTo>
                    <a:pt x="1152144" y="0"/>
                  </a:moveTo>
                  <a:lnTo>
                    <a:pt x="1030224" y="22860"/>
                  </a:lnTo>
                  <a:lnTo>
                    <a:pt x="1022604" y="24384"/>
                  </a:lnTo>
                  <a:lnTo>
                    <a:pt x="1018032" y="32004"/>
                  </a:lnTo>
                  <a:lnTo>
                    <a:pt x="1021080" y="47244"/>
                  </a:lnTo>
                  <a:lnTo>
                    <a:pt x="1027176" y="51816"/>
                  </a:lnTo>
                  <a:lnTo>
                    <a:pt x="1036320" y="51816"/>
                  </a:lnTo>
                  <a:lnTo>
                    <a:pt x="1081194" y="42700"/>
                  </a:lnTo>
                  <a:lnTo>
                    <a:pt x="1121664" y="7620"/>
                  </a:lnTo>
                  <a:lnTo>
                    <a:pt x="1139952" y="28956"/>
                  </a:lnTo>
                  <a:lnTo>
                    <a:pt x="1139952" y="36107"/>
                  </a:lnTo>
                  <a:lnTo>
                    <a:pt x="1152144" y="0"/>
                  </a:lnTo>
                  <a:close/>
                </a:path>
                <a:path w="1152525" h="1001395">
                  <a:moveTo>
                    <a:pt x="1139952" y="28956"/>
                  </a:moveTo>
                  <a:lnTo>
                    <a:pt x="1121664" y="7620"/>
                  </a:lnTo>
                  <a:lnTo>
                    <a:pt x="1081194" y="42700"/>
                  </a:lnTo>
                  <a:lnTo>
                    <a:pt x="1109201" y="37011"/>
                  </a:lnTo>
                  <a:lnTo>
                    <a:pt x="1117092" y="13716"/>
                  </a:lnTo>
                  <a:lnTo>
                    <a:pt x="1133856" y="32004"/>
                  </a:lnTo>
                  <a:lnTo>
                    <a:pt x="1133856" y="34240"/>
                  </a:lnTo>
                  <a:lnTo>
                    <a:pt x="1139952" y="28956"/>
                  </a:lnTo>
                  <a:close/>
                </a:path>
                <a:path w="1152525" h="1001395">
                  <a:moveTo>
                    <a:pt x="1139952" y="36107"/>
                  </a:moveTo>
                  <a:lnTo>
                    <a:pt x="1139952" y="28956"/>
                  </a:lnTo>
                  <a:lnTo>
                    <a:pt x="1100282" y="63343"/>
                  </a:lnTo>
                  <a:lnTo>
                    <a:pt x="1085088" y="108204"/>
                  </a:lnTo>
                  <a:lnTo>
                    <a:pt x="1082040" y="115824"/>
                  </a:lnTo>
                  <a:lnTo>
                    <a:pt x="1086612" y="123444"/>
                  </a:lnTo>
                  <a:lnTo>
                    <a:pt x="1094232" y="126492"/>
                  </a:lnTo>
                  <a:lnTo>
                    <a:pt x="1101852" y="128016"/>
                  </a:lnTo>
                  <a:lnTo>
                    <a:pt x="1109472" y="124968"/>
                  </a:lnTo>
                  <a:lnTo>
                    <a:pt x="1112520" y="117348"/>
                  </a:lnTo>
                  <a:lnTo>
                    <a:pt x="1139952" y="36107"/>
                  </a:lnTo>
                  <a:close/>
                </a:path>
                <a:path w="1152525" h="1001395">
                  <a:moveTo>
                    <a:pt x="1133856" y="34240"/>
                  </a:moveTo>
                  <a:lnTo>
                    <a:pt x="1133856" y="32004"/>
                  </a:lnTo>
                  <a:lnTo>
                    <a:pt x="1109201" y="37011"/>
                  </a:lnTo>
                  <a:lnTo>
                    <a:pt x="1100282" y="63343"/>
                  </a:lnTo>
                  <a:lnTo>
                    <a:pt x="1133856" y="34240"/>
                  </a:lnTo>
                  <a:close/>
                </a:path>
                <a:path w="1152525" h="1001395">
                  <a:moveTo>
                    <a:pt x="1133856" y="32004"/>
                  </a:moveTo>
                  <a:lnTo>
                    <a:pt x="1117092" y="13716"/>
                  </a:lnTo>
                  <a:lnTo>
                    <a:pt x="1109201" y="37011"/>
                  </a:lnTo>
                  <a:lnTo>
                    <a:pt x="1133856" y="32004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955669" y="4006595"/>
              <a:ext cx="1828800" cy="1447800"/>
            </a:xfrm>
            <a:custGeom>
              <a:avLst/>
              <a:gdLst/>
              <a:ahLst/>
              <a:cxnLst/>
              <a:rect l="l" t="t" r="r" b="b"/>
              <a:pathLst>
                <a:path w="1828800" h="1447800">
                  <a:moveTo>
                    <a:pt x="0" y="1447799"/>
                  </a:moveTo>
                  <a:lnTo>
                    <a:pt x="18287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775326" y="3015996"/>
              <a:ext cx="1228725" cy="1001394"/>
            </a:xfrm>
            <a:custGeom>
              <a:avLst/>
              <a:gdLst/>
              <a:ahLst/>
              <a:cxnLst/>
              <a:rect l="l" t="t" r="r" b="b"/>
              <a:pathLst>
                <a:path w="1228725" h="1001395">
                  <a:moveTo>
                    <a:pt x="1184400" y="35774"/>
                  </a:moveTo>
                  <a:lnTo>
                    <a:pt x="1158119" y="39880"/>
                  </a:lnTo>
                  <a:lnTo>
                    <a:pt x="0" y="979932"/>
                  </a:lnTo>
                  <a:lnTo>
                    <a:pt x="18288" y="1001268"/>
                  </a:lnTo>
                  <a:lnTo>
                    <a:pt x="1174751" y="61365"/>
                  </a:lnTo>
                  <a:lnTo>
                    <a:pt x="1184400" y="35774"/>
                  </a:lnTo>
                  <a:close/>
                </a:path>
                <a:path w="1228725" h="1001395">
                  <a:moveTo>
                    <a:pt x="1228344" y="0"/>
                  </a:moveTo>
                  <a:lnTo>
                    <a:pt x="1106424" y="19812"/>
                  </a:lnTo>
                  <a:lnTo>
                    <a:pt x="1098804" y="19812"/>
                  </a:lnTo>
                  <a:lnTo>
                    <a:pt x="1092708" y="27432"/>
                  </a:lnTo>
                  <a:lnTo>
                    <a:pt x="1095756" y="42672"/>
                  </a:lnTo>
                  <a:lnTo>
                    <a:pt x="1101852" y="48768"/>
                  </a:lnTo>
                  <a:lnTo>
                    <a:pt x="1110996" y="47244"/>
                  </a:lnTo>
                  <a:lnTo>
                    <a:pt x="1158119" y="39880"/>
                  </a:lnTo>
                  <a:lnTo>
                    <a:pt x="1197864" y="7620"/>
                  </a:lnTo>
                  <a:lnTo>
                    <a:pt x="1214628" y="28956"/>
                  </a:lnTo>
                  <a:lnTo>
                    <a:pt x="1214628" y="35945"/>
                  </a:lnTo>
                  <a:lnTo>
                    <a:pt x="1228344" y="0"/>
                  </a:lnTo>
                  <a:close/>
                </a:path>
                <a:path w="1228725" h="1001395">
                  <a:moveTo>
                    <a:pt x="1214628" y="35945"/>
                  </a:moveTo>
                  <a:lnTo>
                    <a:pt x="1214628" y="28956"/>
                  </a:lnTo>
                  <a:lnTo>
                    <a:pt x="1174751" y="61365"/>
                  </a:lnTo>
                  <a:lnTo>
                    <a:pt x="1158240" y="105156"/>
                  </a:lnTo>
                  <a:lnTo>
                    <a:pt x="1155192" y="112776"/>
                  </a:lnTo>
                  <a:lnTo>
                    <a:pt x="1158240" y="121920"/>
                  </a:lnTo>
                  <a:lnTo>
                    <a:pt x="1165860" y="124968"/>
                  </a:lnTo>
                  <a:lnTo>
                    <a:pt x="1173480" y="126492"/>
                  </a:lnTo>
                  <a:lnTo>
                    <a:pt x="1181100" y="123444"/>
                  </a:lnTo>
                  <a:lnTo>
                    <a:pt x="1184148" y="115824"/>
                  </a:lnTo>
                  <a:lnTo>
                    <a:pt x="1214628" y="35945"/>
                  </a:lnTo>
                  <a:close/>
                </a:path>
                <a:path w="1228725" h="1001395">
                  <a:moveTo>
                    <a:pt x="1214628" y="28956"/>
                  </a:moveTo>
                  <a:lnTo>
                    <a:pt x="1197864" y="7620"/>
                  </a:lnTo>
                  <a:lnTo>
                    <a:pt x="1158119" y="39880"/>
                  </a:lnTo>
                  <a:lnTo>
                    <a:pt x="1184400" y="35774"/>
                  </a:lnTo>
                  <a:lnTo>
                    <a:pt x="1193292" y="12192"/>
                  </a:lnTo>
                  <a:lnTo>
                    <a:pt x="1208532" y="32004"/>
                  </a:lnTo>
                  <a:lnTo>
                    <a:pt x="1208532" y="33910"/>
                  </a:lnTo>
                  <a:lnTo>
                    <a:pt x="1214628" y="28956"/>
                  </a:lnTo>
                  <a:close/>
                </a:path>
                <a:path w="1228725" h="1001395">
                  <a:moveTo>
                    <a:pt x="1208532" y="33910"/>
                  </a:moveTo>
                  <a:lnTo>
                    <a:pt x="1208532" y="32004"/>
                  </a:lnTo>
                  <a:lnTo>
                    <a:pt x="1184400" y="35774"/>
                  </a:lnTo>
                  <a:lnTo>
                    <a:pt x="1174751" y="61365"/>
                  </a:lnTo>
                  <a:lnTo>
                    <a:pt x="1208532" y="33910"/>
                  </a:lnTo>
                  <a:close/>
                </a:path>
                <a:path w="1228725" h="1001395">
                  <a:moveTo>
                    <a:pt x="1208532" y="32004"/>
                  </a:moveTo>
                  <a:lnTo>
                    <a:pt x="1193292" y="12192"/>
                  </a:lnTo>
                  <a:lnTo>
                    <a:pt x="1184400" y="35774"/>
                  </a:lnTo>
                  <a:lnTo>
                    <a:pt x="1208532" y="32004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955669" y="4158995"/>
              <a:ext cx="1752600" cy="1295400"/>
            </a:xfrm>
            <a:custGeom>
              <a:avLst/>
              <a:gdLst/>
              <a:ahLst/>
              <a:cxnLst/>
              <a:rect l="l" t="t" r="r" b="b"/>
              <a:pathLst>
                <a:path w="1752600" h="1295400">
                  <a:moveTo>
                    <a:pt x="0" y="1295399"/>
                  </a:moveTo>
                  <a:lnTo>
                    <a:pt x="17525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699126" y="3092196"/>
              <a:ext cx="1457325" cy="1079500"/>
            </a:xfrm>
            <a:custGeom>
              <a:avLst/>
              <a:gdLst/>
              <a:ahLst/>
              <a:cxnLst/>
              <a:rect l="l" t="t" r="r" b="b"/>
              <a:pathLst>
                <a:path w="1457325" h="1079500">
                  <a:moveTo>
                    <a:pt x="1410616" y="33171"/>
                  </a:moveTo>
                  <a:lnTo>
                    <a:pt x="1384291" y="36006"/>
                  </a:lnTo>
                  <a:lnTo>
                    <a:pt x="0" y="1054608"/>
                  </a:lnTo>
                  <a:lnTo>
                    <a:pt x="18288" y="1078992"/>
                  </a:lnTo>
                  <a:lnTo>
                    <a:pt x="1398694" y="60683"/>
                  </a:lnTo>
                  <a:lnTo>
                    <a:pt x="1410616" y="33171"/>
                  </a:lnTo>
                  <a:close/>
                </a:path>
                <a:path w="1457325" h="1079500">
                  <a:moveTo>
                    <a:pt x="1456944" y="0"/>
                  </a:moveTo>
                  <a:lnTo>
                    <a:pt x="1333500" y="13716"/>
                  </a:lnTo>
                  <a:lnTo>
                    <a:pt x="1325880" y="13716"/>
                  </a:lnTo>
                  <a:lnTo>
                    <a:pt x="1319784" y="21336"/>
                  </a:lnTo>
                  <a:lnTo>
                    <a:pt x="1321308" y="28956"/>
                  </a:lnTo>
                  <a:lnTo>
                    <a:pt x="1321308" y="36576"/>
                  </a:lnTo>
                  <a:lnTo>
                    <a:pt x="1328928" y="42672"/>
                  </a:lnTo>
                  <a:lnTo>
                    <a:pt x="1336548" y="41148"/>
                  </a:lnTo>
                  <a:lnTo>
                    <a:pt x="1384291" y="36006"/>
                  </a:lnTo>
                  <a:lnTo>
                    <a:pt x="1424940" y="6096"/>
                  </a:lnTo>
                  <a:lnTo>
                    <a:pt x="1441704" y="28956"/>
                  </a:lnTo>
                  <a:lnTo>
                    <a:pt x="1441704" y="35718"/>
                  </a:lnTo>
                  <a:lnTo>
                    <a:pt x="1456944" y="0"/>
                  </a:lnTo>
                  <a:close/>
                </a:path>
                <a:path w="1457325" h="1079500">
                  <a:moveTo>
                    <a:pt x="1441704" y="35718"/>
                  </a:moveTo>
                  <a:lnTo>
                    <a:pt x="1441704" y="28956"/>
                  </a:lnTo>
                  <a:lnTo>
                    <a:pt x="1398694" y="60683"/>
                  </a:lnTo>
                  <a:lnTo>
                    <a:pt x="1380744" y="102108"/>
                  </a:lnTo>
                  <a:lnTo>
                    <a:pt x="1377696" y="109728"/>
                  </a:lnTo>
                  <a:lnTo>
                    <a:pt x="1382268" y="117348"/>
                  </a:lnTo>
                  <a:lnTo>
                    <a:pt x="1388364" y="120396"/>
                  </a:lnTo>
                  <a:lnTo>
                    <a:pt x="1395984" y="124968"/>
                  </a:lnTo>
                  <a:lnTo>
                    <a:pt x="1405128" y="120396"/>
                  </a:lnTo>
                  <a:lnTo>
                    <a:pt x="1408176" y="114300"/>
                  </a:lnTo>
                  <a:lnTo>
                    <a:pt x="1441704" y="35718"/>
                  </a:lnTo>
                  <a:close/>
                </a:path>
                <a:path w="1457325" h="1079500">
                  <a:moveTo>
                    <a:pt x="1441704" y="28956"/>
                  </a:moveTo>
                  <a:lnTo>
                    <a:pt x="1424940" y="6096"/>
                  </a:lnTo>
                  <a:lnTo>
                    <a:pt x="1384291" y="36006"/>
                  </a:lnTo>
                  <a:lnTo>
                    <a:pt x="1410616" y="33171"/>
                  </a:lnTo>
                  <a:lnTo>
                    <a:pt x="1420368" y="10668"/>
                  </a:lnTo>
                  <a:lnTo>
                    <a:pt x="1435608" y="30480"/>
                  </a:lnTo>
                  <a:lnTo>
                    <a:pt x="1435608" y="33452"/>
                  </a:lnTo>
                  <a:lnTo>
                    <a:pt x="1441704" y="28956"/>
                  </a:lnTo>
                  <a:close/>
                </a:path>
                <a:path w="1457325" h="1079500">
                  <a:moveTo>
                    <a:pt x="1435608" y="33452"/>
                  </a:moveTo>
                  <a:lnTo>
                    <a:pt x="1435608" y="30480"/>
                  </a:lnTo>
                  <a:lnTo>
                    <a:pt x="1410616" y="33171"/>
                  </a:lnTo>
                  <a:lnTo>
                    <a:pt x="1398694" y="60683"/>
                  </a:lnTo>
                  <a:lnTo>
                    <a:pt x="1435608" y="33452"/>
                  </a:lnTo>
                  <a:close/>
                </a:path>
                <a:path w="1457325" h="1079500">
                  <a:moveTo>
                    <a:pt x="1435608" y="30480"/>
                  </a:moveTo>
                  <a:lnTo>
                    <a:pt x="1420368" y="10668"/>
                  </a:lnTo>
                  <a:lnTo>
                    <a:pt x="1410616" y="33171"/>
                  </a:lnTo>
                  <a:lnTo>
                    <a:pt x="1435608" y="3048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116958" y="3244596"/>
              <a:ext cx="114300" cy="685800"/>
            </a:xfrm>
            <a:custGeom>
              <a:avLst/>
              <a:gdLst/>
              <a:ahLst/>
              <a:cxnLst/>
              <a:rect l="l" t="t" r="r" b="b"/>
              <a:pathLst>
                <a:path w="114300" h="685800">
                  <a:moveTo>
                    <a:pt x="114300" y="571500"/>
                  </a:moveTo>
                  <a:lnTo>
                    <a:pt x="0" y="571500"/>
                  </a:lnTo>
                  <a:lnTo>
                    <a:pt x="38100" y="646697"/>
                  </a:lnTo>
                  <a:lnTo>
                    <a:pt x="38100" y="589788"/>
                  </a:lnTo>
                  <a:lnTo>
                    <a:pt x="76200" y="589788"/>
                  </a:lnTo>
                  <a:lnTo>
                    <a:pt x="76200" y="648729"/>
                  </a:lnTo>
                  <a:lnTo>
                    <a:pt x="114300" y="571500"/>
                  </a:lnTo>
                  <a:close/>
                </a:path>
                <a:path w="114300" h="685800">
                  <a:moveTo>
                    <a:pt x="76200" y="571500"/>
                  </a:moveTo>
                  <a:lnTo>
                    <a:pt x="76200" y="0"/>
                  </a:lnTo>
                  <a:lnTo>
                    <a:pt x="38100" y="0"/>
                  </a:lnTo>
                  <a:lnTo>
                    <a:pt x="38100" y="571500"/>
                  </a:lnTo>
                  <a:lnTo>
                    <a:pt x="76200" y="571500"/>
                  </a:lnTo>
                  <a:close/>
                </a:path>
                <a:path w="114300" h="685800">
                  <a:moveTo>
                    <a:pt x="76200" y="648729"/>
                  </a:moveTo>
                  <a:lnTo>
                    <a:pt x="76200" y="589788"/>
                  </a:lnTo>
                  <a:lnTo>
                    <a:pt x="38100" y="589788"/>
                  </a:lnTo>
                  <a:lnTo>
                    <a:pt x="38100" y="646697"/>
                  </a:lnTo>
                  <a:lnTo>
                    <a:pt x="57912" y="685800"/>
                  </a:lnTo>
                  <a:lnTo>
                    <a:pt x="76200" y="64872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9158613" y="2128518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787014" y="34269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2526670" y="2292096"/>
            <a:ext cx="4938395" cy="1318895"/>
            <a:chOff x="2526670" y="2292096"/>
            <a:chExt cx="4938395" cy="1318895"/>
          </a:xfrm>
        </p:grpSpPr>
        <p:sp>
          <p:nvSpPr>
            <p:cNvPr id="52" name="object 52"/>
            <p:cNvSpPr/>
            <p:nvPr/>
          </p:nvSpPr>
          <p:spPr>
            <a:xfrm>
              <a:off x="7403469" y="3244596"/>
              <a:ext cx="47625" cy="352425"/>
            </a:xfrm>
            <a:custGeom>
              <a:avLst/>
              <a:gdLst/>
              <a:ahLst/>
              <a:cxnLst/>
              <a:rect l="l" t="t" r="r" b="b"/>
              <a:pathLst>
                <a:path w="47625" h="352425">
                  <a:moveTo>
                    <a:pt x="45719" y="0"/>
                  </a:moveTo>
                  <a:lnTo>
                    <a:pt x="25717" y="40457"/>
                  </a:lnTo>
                  <a:lnTo>
                    <a:pt x="11429" y="83629"/>
                  </a:lnTo>
                  <a:lnTo>
                    <a:pt x="2857" y="128801"/>
                  </a:lnTo>
                  <a:lnTo>
                    <a:pt x="0" y="175259"/>
                  </a:lnTo>
                  <a:lnTo>
                    <a:pt x="3095" y="221741"/>
                  </a:lnTo>
                  <a:lnTo>
                    <a:pt x="12191" y="267080"/>
                  </a:lnTo>
                  <a:lnTo>
                    <a:pt x="27003" y="310705"/>
                  </a:lnTo>
                  <a:lnTo>
                    <a:pt x="47243" y="35204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526670" y="2292096"/>
              <a:ext cx="4648200" cy="76200"/>
            </a:xfrm>
            <a:custGeom>
              <a:avLst/>
              <a:gdLst/>
              <a:ahLst/>
              <a:cxnLst/>
              <a:rect l="l" t="t" r="r" b="b"/>
              <a:pathLst>
                <a:path w="46482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4648200" h="76200">
                  <a:moveTo>
                    <a:pt x="4584192" y="47244"/>
                  </a:moveTo>
                  <a:lnTo>
                    <a:pt x="45841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4584192" y="47244"/>
                  </a:lnTo>
                  <a:close/>
                </a:path>
                <a:path w="46482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4648200" h="76200">
                  <a:moveTo>
                    <a:pt x="4648200" y="38100"/>
                  </a:moveTo>
                  <a:lnTo>
                    <a:pt x="4572000" y="0"/>
                  </a:lnTo>
                  <a:lnTo>
                    <a:pt x="4572000" y="28956"/>
                  </a:lnTo>
                  <a:lnTo>
                    <a:pt x="4584192" y="28956"/>
                  </a:lnTo>
                  <a:lnTo>
                    <a:pt x="4584192" y="70104"/>
                  </a:lnTo>
                  <a:lnTo>
                    <a:pt x="4648200" y="38100"/>
                  </a:lnTo>
                  <a:close/>
                </a:path>
                <a:path w="4648200" h="76200">
                  <a:moveTo>
                    <a:pt x="4584192" y="70104"/>
                  </a:moveTo>
                  <a:lnTo>
                    <a:pt x="4584192" y="47244"/>
                  </a:lnTo>
                  <a:lnTo>
                    <a:pt x="4572000" y="47244"/>
                  </a:lnTo>
                  <a:lnTo>
                    <a:pt x="4572000" y="76200"/>
                  </a:lnTo>
                  <a:lnTo>
                    <a:pt x="4584192" y="70104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5018415" y="1976119"/>
            <a:ext cx="245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71014" y="2905758"/>
            <a:ext cx="614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spc="337" baseline="-23148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796414" y="3041394"/>
            <a:ext cx="1016635" cy="545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290"/>
              </a:lnSpc>
              <a:spcBef>
                <a:spcPts val="95"/>
              </a:spcBef>
              <a:tabLst>
                <a:tab pos="316865" algn="l"/>
              </a:tabLst>
            </a:pPr>
            <a:r>
              <a:rPr sz="2200" b="1" spc="-5" dirty="0">
                <a:solidFill>
                  <a:srgbClr val="9965FF"/>
                </a:solidFill>
                <a:latin typeface="Arial"/>
                <a:cs typeface="Arial"/>
              </a:rPr>
              <a:t>•	•</a:t>
            </a:r>
            <a:endParaRPr sz="2200">
              <a:latin typeface="Arial"/>
              <a:cs typeface="Arial"/>
            </a:endParaRPr>
          </a:p>
          <a:p>
            <a:pPr marL="469265">
              <a:lnSpc>
                <a:spcPts val="1810"/>
              </a:lnSpc>
              <a:tabLst>
                <a:tab pos="850265" algn="l"/>
              </a:tabLst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β	</a:t>
            </a:r>
            <a:r>
              <a:rPr sz="1800" b="1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870070" y="2749296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914400" h="76200">
                <a:moveTo>
                  <a:pt x="850392" y="47244"/>
                </a:moveTo>
                <a:lnTo>
                  <a:pt x="8503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850392" y="47244"/>
                </a:lnTo>
                <a:close/>
              </a:path>
              <a:path w="9144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914400" h="76200">
                <a:moveTo>
                  <a:pt x="914400" y="38100"/>
                </a:moveTo>
                <a:lnTo>
                  <a:pt x="838200" y="0"/>
                </a:lnTo>
                <a:lnTo>
                  <a:pt x="838200" y="28956"/>
                </a:lnTo>
                <a:lnTo>
                  <a:pt x="850392" y="28956"/>
                </a:lnTo>
                <a:lnTo>
                  <a:pt x="850392" y="70104"/>
                </a:lnTo>
                <a:lnTo>
                  <a:pt x="914400" y="38100"/>
                </a:lnTo>
                <a:close/>
              </a:path>
              <a:path w="914400" h="76200">
                <a:moveTo>
                  <a:pt x="850392" y="70104"/>
                </a:moveTo>
                <a:lnTo>
                  <a:pt x="850392" y="47244"/>
                </a:lnTo>
                <a:lnTo>
                  <a:pt x="838200" y="47244"/>
                </a:lnTo>
                <a:lnTo>
                  <a:pt x="838200" y="76200"/>
                </a:lnTo>
                <a:lnTo>
                  <a:pt x="850392" y="70104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152014" y="2433318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3699578" y="3230308"/>
            <a:ext cx="4084954" cy="1576705"/>
            <a:chOff x="3699578" y="3230308"/>
            <a:chExt cx="4084954" cy="1576705"/>
          </a:xfrm>
        </p:grpSpPr>
        <p:sp>
          <p:nvSpPr>
            <p:cNvPr id="60" name="object 60"/>
            <p:cNvSpPr/>
            <p:nvPr/>
          </p:nvSpPr>
          <p:spPr>
            <a:xfrm>
              <a:off x="3713865" y="3244595"/>
              <a:ext cx="32384" cy="177165"/>
            </a:xfrm>
            <a:custGeom>
              <a:avLst/>
              <a:gdLst/>
              <a:ahLst/>
              <a:cxnLst/>
              <a:rect l="l" t="t" r="r" b="b"/>
              <a:pathLst>
                <a:path w="32385" h="177164">
                  <a:moveTo>
                    <a:pt x="0" y="0"/>
                  </a:moveTo>
                  <a:lnTo>
                    <a:pt x="13358" y="21407"/>
                  </a:lnTo>
                  <a:lnTo>
                    <a:pt x="23431" y="44386"/>
                  </a:lnTo>
                  <a:lnTo>
                    <a:pt x="29789" y="68794"/>
                  </a:lnTo>
                  <a:lnTo>
                    <a:pt x="32003" y="94487"/>
                  </a:lnTo>
                  <a:lnTo>
                    <a:pt x="30551" y="116133"/>
                  </a:lnTo>
                  <a:lnTo>
                    <a:pt x="26098" y="137350"/>
                  </a:lnTo>
                  <a:lnTo>
                    <a:pt x="18502" y="157710"/>
                  </a:lnTo>
                  <a:lnTo>
                    <a:pt x="7619" y="176783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174870" y="4730496"/>
              <a:ext cx="609600" cy="76200"/>
            </a:xfrm>
            <a:custGeom>
              <a:avLst/>
              <a:gdLst/>
              <a:ahLst/>
              <a:cxnLst/>
              <a:rect l="l" t="t" r="r" b="b"/>
              <a:pathLst>
                <a:path w="609600" h="76200">
                  <a:moveTo>
                    <a:pt x="76200" y="28956"/>
                  </a:moveTo>
                  <a:lnTo>
                    <a:pt x="76200" y="0"/>
                  </a:lnTo>
                  <a:lnTo>
                    <a:pt x="0" y="38100"/>
                  </a:lnTo>
                  <a:lnTo>
                    <a:pt x="64008" y="70104"/>
                  </a:lnTo>
                  <a:lnTo>
                    <a:pt x="64008" y="28956"/>
                  </a:lnTo>
                  <a:lnTo>
                    <a:pt x="76200" y="28956"/>
                  </a:lnTo>
                  <a:close/>
                </a:path>
                <a:path w="609600" h="76200">
                  <a:moveTo>
                    <a:pt x="545592" y="47244"/>
                  </a:moveTo>
                  <a:lnTo>
                    <a:pt x="545592" y="28956"/>
                  </a:lnTo>
                  <a:lnTo>
                    <a:pt x="64008" y="28956"/>
                  </a:lnTo>
                  <a:lnTo>
                    <a:pt x="64008" y="47244"/>
                  </a:lnTo>
                  <a:lnTo>
                    <a:pt x="545592" y="47244"/>
                  </a:lnTo>
                  <a:close/>
                </a:path>
                <a:path w="609600" h="76200">
                  <a:moveTo>
                    <a:pt x="76200" y="76200"/>
                  </a:moveTo>
                  <a:lnTo>
                    <a:pt x="76200" y="47244"/>
                  </a:lnTo>
                  <a:lnTo>
                    <a:pt x="64008" y="47244"/>
                  </a:lnTo>
                  <a:lnTo>
                    <a:pt x="64008" y="70104"/>
                  </a:lnTo>
                  <a:lnTo>
                    <a:pt x="76200" y="76200"/>
                  </a:lnTo>
                  <a:close/>
                </a:path>
                <a:path w="609600" h="76200">
                  <a:moveTo>
                    <a:pt x="609600" y="38100"/>
                  </a:moveTo>
                  <a:lnTo>
                    <a:pt x="533400" y="0"/>
                  </a:lnTo>
                  <a:lnTo>
                    <a:pt x="533400" y="28956"/>
                  </a:lnTo>
                  <a:lnTo>
                    <a:pt x="545592" y="28956"/>
                  </a:lnTo>
                  <a:lnTo>
                    <a:pt x="545592" y="70104"/>
                  </a:lnTo>
                  <a:lnTo>
                    <a:pt x="609600" y="38100"/>
                  </a:lnTo>
                  <a:close/>
                </a:path>
                <a:path w="609600" h="76200">
                  <a:moveTo>
                    <a:pt x="545592" y="70104"/>
                  </a:moveTo>
                  <a:lnTo>
                    <a:pt x="545592" y="47244"/>
                  </a:lnTo>
                  <a:lnTo>
                    <a:pt x="533400" y="47244"/>
                  </a:lnTo>
                  <a:lnTo>
                    <a:pt x="533400" y="76200"/>
                  </a:lnTo>
                  <a:lnTo>
                    <a:pt x="545592" y="70104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3824616" y="3134358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164714" y="3911598"/>
            <a:ext cx="1497965" cy="11074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59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481965">
              <a:lnSpc>
                <a:spcPct val="100000"/>
              </a:lnSpc>
              <a:spcBef>
                <a:spcPts val="360"/>
              </a:spcBef>
            </a:pP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Eyepiece</a:t>
            </a:r>
            <a:endParaRPr sz="1800">
              <a:latin typeface="Arial"/>
              <a:cs typeface="Arial"/>
            </a:endParaRPr>
          </a:p>
          <a:p>
            <a:pPr marL="253365">
              <a:lnSpc>
                <a:spcPct val="100000"/>
              </a:lnSpc>
              <a:spcBef>
                <a:spcPts val="132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u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955670" y="5721096"/>
            <a:ext cx="1828800" cy="76200"/>
          </a:xfrm>
          <a:custGeom>
            <a:avLst/>
            <a:gdLst/>
            <a:ahLst/>
            <a:cxnLst/>
            <a:rect l="l" t="t" r="r" b="b"/>
            <a:pathLst>
              <a:path w="18288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828800" h="76200">
                <a:moveTo>
                  <a:pt x="1764792" y="47244"/>
                </a:moveTo>
                <a:lnTo>
                  <a:pt x="17647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764792" y="47244"/>
                </a:lnTo>
                <a:close/>
              </a:path>
              <a:path w="18288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828800" h="76200">
                <a:moveTo>
                  <a:pt x="1828800" y="38100"/>
                </a:moveTo>
                <a:lnTo>
                  <a:pt x="1752600" y="0"/>
                </a:lnTo>
                <a:lnTo>
                  <a:pt x="1752600" y="28956"/>
                </a:lnTo>
                <a:lnTo>
                  <a:pt x="1764792" y="28956"/>
                </a:lnTo>
                <a:lnTo>
                  <a:pt x="1764792" y="70104"/>
                </a:lnTo>
                <a:lnTo>
                  <a:pt x="1828800" y="38100"/>
                </a:lnTo>
                <a:close/>
              </a:path>
              <a:path w="1828800" h="76200">
                <a:moveTo>
                  <a:pt x="1764792" y="70104"/>
                </a:moveTo>
                <a:lnTo>
                  <a:pt x="1764792" y="47244"/>
                </a:lnTo>
                <a:lnTo>
                  <a:pt x="1752600" y="47244"/>
                </a:lnTo>
                <a:lnTo>
                  <a:pt x="1752600" y="76200"/>
                </a:lnTo>
                <a:lnTo>
                  <a:pt x="1764792" y="70104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796414" y="5420357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5208" y="452119"/>
            <a:ext cx="8001000" cy="1124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Angular magnification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or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magnifying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power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a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telescope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this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case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is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defined as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ratio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the angle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β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subtended at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eye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by 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final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image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formed at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least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distance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distinct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vision to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α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subtended at 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eye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by the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object lying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at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infinity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when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seen</a:t>
            </a:r>
            <a:r>
              <a:rPr sz="1800" b="1" spc="-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directly.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40869" y="1872995"/>
            <a:ext cx="990600" cy="762000"/>
            <a:chOff x="1840869" y="1872995"/>
            <a:chExt cx="990600" cy="762000"/>
          </a:xfrm>
        </p:grpSpPr>
        <p:sp>
          <p:nvSpPr>
            <p:cNvPr id="4" name="object 4"/>
            <p:cNvSpPr/>
            <p:nvPr/>
          </p:nvSpPr>
          <p:spPr>
            <a:xfrm>
              <a:off x="1840869" y="1872995"/>
              <a:ext cx="990600" cy="762000"/>
            </a:xfrm>
            <a:custGeom>
              <a:avLst/>
              <a:gdLst/>
              <a:ahLst/>
              <a:cxnLst/>
              <a:rect l="l" t="t" r="r" b="b"/>
              <a:pathLst>
                <a:path w="990600" h="762000">
                  <a:moveTo>
                    <a:pt x="990599" y="761999"/>
                  </a:moveTo>
                  <a:lnTo>
                    <a:pt x="9905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990599" y="7619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0469" y="2267711"/>
              <a:ext cx="304800" cy="0"/>
            </a:xfrm>
            <a:custGeom>
              <a:avLst/>
              <a:gdLst/>
              <a:ahLst/>
              <a:cxnLst/>
              <a:rect l="l" t="t" r="r" b="b"/>
              <a:pathLst>
                <a:path w="304800">
                  <a:moveTo>
                    <a:pt x="0" y="0"/>
                  </a:moveTo>
                  <a:lnTo>
                    <a:pt x="3047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840869" y="1872995"/>
            <a:ext cx="990600" cy="762000"/>
          </a:xfrm>
          <a:prstGeom prst="rect">
            <a:avLst/>
          </a:prstGeom>
          <a:ln w="28574">
            <a:solidFill>
              <a:srgbClr val="6500FF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701040" marR="140970" indent="-609600" algn="r">
              <a:lnSpc>
                <a:spcPct val="78300"/>
              </a:lnSpc>
              <a:tabLst>
                <a:tab pos="70040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 =	</a:t>
            </a:r>
            <a:r>
              <a:rPr sz="2700" b="1" baseline="40123" dirty="0">
                <a:solidFill>
                  <a:srgbClr val="FF0000"/>
                </a:solidFill>
                <a:latin typeface="Arial"/>
                <a:cs typeface="Arial"/>
              </a:rPr>
              <a:t>β 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3812" y="2738118"/>
            <a:ext cx="2540000" cy="575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Since angles are</a:t>
            </a:r>
            <a:r>
              <a:rPr sz="1800" b="1" spc="-7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small,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089660" algn="l"/>
              </a:tabLst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α =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tan</a:t>
            </a:r>
            <a:r>
              <a:rPr sz="18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α	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β =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tan</a:t>
            </a:r>
            <a:r>
              <a:rPr sz="1800" b="1" spc="-8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2417" y="3515358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72019" y="3347718"/>
            <a:ext cx="572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tan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93269" y="3701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72016" y="3728718"/>
            <a:ext cx="573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tan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62417" y="4277358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46619" y="4109718"/>
            <a:ext cx="4375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157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93269" y="4463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072016" y="4490718"/>
            <a:ext cx="403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8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24416" y="4630926"/>
            <a:ext cx="34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125" algn="l"/>
              </a:tabLst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e	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06584" y="4262118"/>
            <a:ext cx="8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29241" y="4109718"/>
            <a:ext cx="4356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135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83869" y="4463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190632" y="4490718"/>
            <a:ext cx="4108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1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3032" y="4630926"/>
            <a:ext cx="351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o	o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62417" y="5039357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46619" y="4871718"/>
            <a:ext cx="554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P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F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93269" y="5225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046616" y="5252717"/>
            <a:ext cx="547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P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F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15016" y="5039357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99218" y="4871718"/>
            <a:ext cx="443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+</a:t>
            </a:r>
            <a:r>
              <a:rPr sz="1800" b="1" spc="-6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9932FF"/>
                </a:solidFill>
                <a:latin typeface="Arial"/>
                <a:cs typeface="Arial"/>
              </a:rPr>
              <a:t>o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45869" y="52257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863224" y="5252717"/>
            <a:ext cx="440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-</a:t>
            </a:r>
            <a:r>
              <a:rPr sz="1800" b="1" spc="-6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u</a:t>
            </a:r>
            <a:r>
              <a:rPr sz="1800" b="1" spc="-7" baseline="-23148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36469" y="1949195"/>
            <a:ext cx="0" cy="5105400"/>
          </a:xfrm>
          <a:custGeom>
            <a:avLst/>
            <a:gdLst/>
            <a:ahLst/>
            <a:cxnLst/>
            <a:rect l="l" t="t" r="r" b="b"/>
            <a:pathLst>
              <a:path h="5105400">
                <a:moveTo>
                  <a:pt x="0" y="0"/>
                </a:moveTo>
                <a:lnTo>
                  <a:pt x="0" y="5105399"/>
                </a:lnTo>
              </a:path>
            </a:pathLst>
          </a:custGeom>
          <a:ln w="2857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866011" y="3423918"/>
            <a:ext cx="386461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04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Multiplying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by f</a:t>
            </a:r>
            <a:r>
              <a:rPr sz="1800" b="1" baseline="-23148" dirty="0">
                <a:solidFill>
                  <a:srgbClr val="009900"/>
                </a:solidFill>
                <a:latin typeface="Arial"/>
                <a:cs typeface="Arial"/>
              </a:rPr>
              <a:t>o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on both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sides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and  rearranging, </a:t>
            </a:r>
            <a:r>
              <a:rPr sz="1800" b="1" spc="10" dirty="0">
                <a:solidFill>
                  <a:srgbClr val="009900"/>
                </a:solidFill>
                <a:latin typeface="Arial"/>
                <a:cs typeface="Arial"/>
              </a:rPr>
              <a:t>we</a:t>
            </a:r>
            <a:r>
              <a:rPr sz="1800" b="1" spc="-4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get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5179382" y="4144708"/>
            <a:ext cx="2238375" cy="942975"/>
            <a:chOff x="5179382" y="4144708"/>
            <a:chExt cx="2238375" cy="942975"/>
          </a:xfrm>
        </p:grpSpPr>
        <p:sp>
          <p:nvSpPr>
            <p:cNvPr id="33" name="object 33"/>
            <p:cNvSpPr/>
            <p:nvPr/>
          </p:nvSpPr>
          <p:spPr>
            <a:xfrm>
              <a:off x="5193669" y="4158995"/>
              <a:ext cx="2209800" cy="914400"/>
            </a:xfrm>
            <a:custGeom>
              <a:avLst/>
              <a:gdLst/>
              <a:ahLst/>
              <a:cxnLst/>
              <a:rect l="l" t="t" r="r" b="b"/>
              <a:pathLst>
                <a:path w="2209800" h="914400">
                  <a:moveTo>
                    <a:pt x="2209799" y="914399"/>
                  </a:moveTo>
                  <a:lnTo>
                    <a:pt x="22097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2209799" y="9143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93669" y="4158995"/>
              <a:ext cx="2209800" cy="914400"/>
            </a:xfrm>
            <a:custGeom>
              <a:avLst/>
              <a:gdLst/>
              <a:ahLst/>
              <a:cxnLst/>
              <a:rect l="l" t="t" r="r" b="b"/>
              <a:pathLst>
                <a:path w="2209800" h="914400">
                  <a:moveTo>
                    <a:pt x="0" y="0"/>
                  </a:moveTo>
                  <a:lnTo>
                    <a:pt x="0" y="914399"/>
                  </a:lnTo>
                  <a:lnTo>
                    <a:pt x="2209799" y="914399"/>
                  </a:lnTo>
                  <a:lnTo>
                    <a:pt x="2209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285115" y="4443474"/>
            <a:ext cx="401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18517" y="4277358"/>
            <a:ext cx="229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77869" y="4429758"/>
            <a:ext cx="985519" cy="5283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80340" marR="30480" indent="-155575">
              <a:lnSpc>
                <a:spcPts val="1800"/>
              </a:lnSpc>
              <a:spcBef>
                <a:spcPts val="459"/>
              </a:spcBef>
              <a:tabLst>
                <a:tab pos="256540" algn="l"/>
              </a:tabLst>
            </a:pPr>
            <a:r>
              <a:rPr sz="1800" b="1" u="heavy" baseline="32407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		o</a:t>
            </a:r>
            <a:r>
              <a:rPr sz="1800" b="1" baseline="32407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( 1 +  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68469" y="4283454"/>
            <a:ext cx="368300" cy="6597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34"/>
              </a:spcBef>
            </a:pPr>
            <a:r>
              <a:rPr sz="1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1200" b="1" u="heavy" spc="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700" b="1" baseline="15432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e</a:t>
            </a:r>
            <a:r>
              <a:rPr sz="1200" b="1" u="heavy" spc="7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pPr marL="116839">
              <a:lnSpc>
                <a:spcPct val="100000"/>
              </a:lnSpc>
              <a:spcBef>
                <a:spcPts val="335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90116" y="4414518"/>
            <a:ext cx="88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67203" y="6487157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069469" y="6673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986418" y="633475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907669" y="66873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986416" y="6715757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86213" y="6319517"/>
            <a:ext cx="915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	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307473" y="66735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6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386217" y="6700517"/>
            <a:ext cx="927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	u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05421" y="6487157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031869" y="2177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238631" y="234492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48814" y="18389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870069" y="21915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948814" y="2219959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25014" y="236016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348615" y="1823719"/>
            <a:ext cx="915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1	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269869" y="2177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5272415" y="2204718"/>
            <a:ext cx="991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7865" algn="l"/>
              </a:tabLst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- D	-</a:t>
            </a:r>
            <a:r>
              <a:rPr sz="1800" b="1" spc="-8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05815" y="1991359"/>
            <a:ext cx="921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-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34016" y="502411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233813" y="5786117"/>
            <a:ext cx="1600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Lens</a:t>
            </a: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Equation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19816" y="6548117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becomes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91415" y="281431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96414" y="2890518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501014" y="26619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422269" y="30159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451231" y="3042918"/>
            <a:ext cx="299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7" baseline="-23148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39214" y="267715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6260469" y="30297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313814" y="3058158"/>
            <a:ext cx="237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253614" y="26619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174869" y="30159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7241423" y="30429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958208" y="2829558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891415" y="5100318"/>
            <a:ext cx="4634230" cy="18116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8575">
              <a:lnSpc>
                <a:spcPct val="100299"/>
              </a:lnSpc>
              <a:spcBef>
                <a:spcPts val="9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Clearly focal length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objective must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be 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greater than that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the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eyepiece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larger  magnifying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power.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95"/>
              </a:spcBef>
            </a:pP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Also,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it is to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be noted that in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this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case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M is 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larger than that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normal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adjustment  position.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56389" y="5246957"/>
            <a:ext cx="790575" cy="667385"/>
            <a:chOff x="5456389" y="5246957"/>
            <a:chExt cx="790575" cy="667385"/>
          </a:xfrm>
        </p:grpSpPr>
        <p:sp>
          <p:nvSpPr>
            <p:cNvPr id="3" name="object 3"/>
            <p:cNvSpPr/>
            <p:nvPr/>
          </p:nvSpPr>
          <p:spPr>
            <a:xfrm>
              <a:off x="5508477" y="5266007"/>
              <a:ext cx="719455" cy="329565"/>
            </a:xfrm>
            <a:custGeom>
              <a:avLst/>
              <a:gdLst/>
              <a:ahLst/>
              <a:cxnLst/>
              <a:rect l="l" t="t" r="r" b="b"/>
              <a:pathLst>
                <a:path w="719454" h="329564">
                  <a:moveTo>
                    <a:pt x="719177" y="278131"/>
                  </a:moveTo>
                  <a:lnTo>
                    <a:pt x="687928" y="229931"/>
                  </a:lnTo>
                  <a:lnTo>
                    <a:pt x="657747" y="203022"/>
                  </a:lnTo>
                  <a:lnTo>
                    <a:pt x="619049" y="175109"/>
                  </a:lnTo>
                  <a:lnTo>
                    <a:pt x="572725" y="146845"/>
                  </a:lnTo>
                  <a:lnTo>
                    <a:pt x="519665" y="118882"/>
                  </a:lnTo>
                  <a:lnTo>
                    <a:pt x="460760" y="91872"/>
                  </a:lnTo>
                  <a:lnTo>
                    <a:pt x="396900" y="66468"/>
                  </a:lnTo>
                  <a:lnTo>
                    <a:pt x="331784" y="44244"/>
                  </a:lnTo>
                  <a:lnTo>
                    <a:pt x="269277" y="26397"/>
                  </a:lnTo>
                  <a:lnTo>
                    <a:pt x="210521" y="13015"/>
                  </a:lnTo>
                  <a:lnTo>
                    <a:pt x="156656" y="4187"/>
                  </a:lnTo>
                  <a:lnTo>
                    <a:pt x="108824" y="0"/>
                  </a:lnTo>
                  <a:lnTo>
                    <a:pt x="68168" y="541"/>
                  </a:lnTo>
                  <a:lnTo>
                    <a:pt x="35827" y="5899"/>
                  </a:lnTo>
                  <a:lnTo>
                    <a:pt x="12944" y="16161"/>
                  </a:lnTo>
                  <a:lnTo>
                    <a:pt x="660" y="31416"/>
                  </a:lnTo>
                  <a:lnTo>
                    <a:pt x="0" y="51402"/>
                  </a:lnTo>
                  <a:lnTo>
                    <a:pt x="10615" y="74347"/>
                  </a:lnTo>
                  <a:lnTo>
                    <a:pt x="62013" y="126510"/>
                  </a:lnTo>
                  <a:lnTo>
                    <a:pt x="100964" y="154423"/>
                  </a:lnTo>
                  <a:lnTo>
                    <a:pt x="147529" y="182687"/>
                  </a:lnTo>
                  <a:lnTo>
                    <a:pt x="200791" y="210650"/>
                  </a:lnTo>
                  <a:lnTo>
                    <a:pt x="259836" y="237660"/>
                  </a:lnTo>
                  <a:lnTo>
                    <a:pt x="323748" y="263064"/>
                  </a:lnTo>
                  <a:lnTo>
                    <a:pt x="388812" y="285289"/>
                  </a:lnTo>
                  <a:lnTo>
                    <a:pt x="451179" y="303135"/>
                  </a:lnTo>
                  <a:lnTo>
                    <a:pt x="509733" y="316517"/>
                  </a:lnTo>
                  <a:lnTo>
                    <a:pt x="563357" y="325345"/>
                  </a:lnTo>
                  <a:lnTo>
                    <a:pt x="610935" y="329533"/>
                  </a:lnTo>
                  <a:lnTo>
                    <a:pt x="651352" y="328991"/>
                  </a:lnTo>
                  <a:lnTo>
                    <a:pt x="683489" y="323633"/>
                  </a:lnTo>
                  <a:lnTo>
                    <a:pt x="706232" y="313371"/>
                  </a:lnTo>
                  <a:lnTo>
                    <a:pt x="718464" y="298116"/>
                  </a:lnTo>
                  <a:lnTo>
                    <a:pt x="719177" y="2781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508477" y="5266007"/>
              <a:ext cx="719455" cy="329565"/>
            </a:xfrm>
            <a:custGeom>
              <a:avLst/>
              <a:gdLst/>
              <a:ahLst/>
              <a:cxnLst/>
              <a:rect l="l" t="t" r="r" b="b"/>
              <a:pathLst>
                <a:path w="719454" h="329564">
                  <a:moveTo>
                    <a:pt x="718464" y="298116"/>
                  </a:moveTo>
                  <a:lnTo>
                    <a:pt x="708701" y="255185"/>
                  </a:lnTo>
                  <a:lnTo>
                    <a:pt x="657747" y="203022"/>
                  </a:lnTo>
                  <a:lnTo>
                    <a:pt x="619049" y="175109"/>
                  </a:lnTo>
                  <a:lnTo>
                    <a:pt x="572725" y="146845"/>
                  </a:lnTo>
                  <a:lnTo>
                    <a:pt x="519665" y="118882"/>
                  </a:lnTo>
                  <a:lnTo>
                    <a:pt x="460760" y="91872"/>
                  </a:lnTo>
                  <a:lnTo>
                    <a:pt x="396900" y="66468"/>
                  </a:lnTo>
                  <a:lnTo>
                    <a:pt x="331784" y="44244"/>
                  </a:lnTo>
                  <a:lnTo>
                    <a:pt x="269277" y="26397"/>
                  </a:lnTo>
                  <a:lnTo>
                    <a:pt x="210521" y="13015"/>
                  </a:lnTo>
                  <a:lnTo>
                    <a:pt x="156656" y="4187"/>
                  </a:lnTo>
                  <a:lnTo>
                    <a:pt x="108824" y="0"/>
                  </a:lnTo>
                  <a:lnTo>
                    <a:pt x="68168" y="541"/>
                  </a:lnTo>
                  <a:lnTo>
                    <a:pt x="35827" y="5899"/>
                  </a:lnTo>
                  <a:lnTo>
                    <a:pt x="12944" y="16161"/>
                  </a:lnTo>
                  <a:lnTo>
                    <a:pt x="660" y="31416"/>
                  </a:lnTo>
                  <a:lnTo>
                    <a:pt x="0" y="51402"/>
                  </a:lnTo>
                  <a:lnTo>
                    <a:pt x="10615" y="74347"/>
                  </a:lnTo>
                  <a:lnTo>
                    <a:pt x="62013" y="126510"/>
                  </a:lnTo>
                  <a:lnTo>
                    <a:pt x="100964" y="154423"/>
                  </a:lnTo>
                  <a:lnTo>
                    <a:pt x="147529" y="182687"/>
                  </a:lnTo>
                  <a:lnTo>
                    <a:pt x="200791" y="210650"/>
                  </a:lnTo>
                  <a:lnTo>
                    <a:pt x="259836" y="237660"/>
                  </a:lnTo>
                  <a:lnTo>
                    <a:pt x="323748" y="263064"/>
                  </a:lnTo>
                  <a:lnTo>
                    <a:pt x="388812" y="285289"/>
                  </a:lnTo>
                  <a:lnTo>
                    <a:pt x="451179" y="303135"/>
                  </a:lnTo>
                  <a:lnTo>
                    <a:pt x="509733" y="316517"/>
                  </a:lnTo>
                  <a:lnTo>
                    <a:pt x="563357" y="325345"/>
                  </a:lnTo>
                  <a:lnTo>
                    <a:pt x="610935" y="329533"/>
                  </a:lnTo>
                  <a:lnTo>
                    <a:pt x="651352" y="328991"/>
                  </a:lnTo>
                  <a:lnTo>
                    <a:pt x="683489" y="323633"/>
                  </a:lnTo>
                  <a:lnTo>
                    <a:pt x="706232" y="313371"/>
                  </a:lnTo>
                  <a:lnTo>
                    <a:pt x="718464" y="298116"/>
                  </a:lnTo>
                  <a:close/>
                </a:path>
              </a:pathLst>
            </a:custGeom>
            <a:ln w="38099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75439" y="5311139"/>
              <a:ext cx="744220" cy="584200"/>
            </a:xfrm>
            <a:custGeom>
              <a:avLst/>
              <a:gdLst/>
              <a:ahLst/>
              <a:cxnLst/>
              <a:rect l="l" t="t" r="r" b="b"/>
              <a:pathLst>
                <a:path w="744220" h="584200">
                  <a:moveTo>
                    <a:pt x="743881" y="271271"/>
                  </a:moveTo>
                  <a:lnTo>
                    <a:pt x="725097" y="314990"/>
                  </a:lnTo>
                  <a:lnTo>
                    <a:pt x="701979" y="356008"/>
                  </a:lnTo>
                  <a:lnTo>
                    <a:pt x="674796" y="394166"/>
                  </a:lnTo>
                  <a:lnTo>
                    <a:pt x="643812" y="429307"/>
                  </a:lnTo>
                  <a:lnTo>
                    <a:pt x="609295" y="461272"/>
                  </a:lnTo>
                  <a:lnTo>
                    <a:pt x="571511" y="489903"/>
                  </a:lnTo>
                  <a:lnTo>
                    <a:pt x="530725" y="515043"/>
                  </a:lnTo>
                  <a:lnTo>
                    <a:pt x="487206" y="536532"/>
                  </a:lnTo>
                  <a:lnTo>
                    <a:pt x="441218" y="554213"/>
                  </a:lnTo>
                  <a:lnTo>
                    <a:pt x="393028" y="567928"/>
                  </a:lnTo>
                  <a:lnTo>
                    <a:pt x="342904" y="577518"/>
                  </a:lnTo>
                  <a:lnTo>
                    <a:pt x="291110" y="582825"/>
                  </a:lnTo>
                  <a:lnTo>
                    <a:pt x="237913" y="583691"/>
                  </a:lnTo>
                </a:path>
                <a:path w="744220" h="584200">
                  <a:moveTo>
                    <a:pt x="27601" y="0"/>
                  </a:moveTo>
                  <a:lnTo>
                    <a:pt x="13682" y="43901"/>
                  </a:lnTo>
                  <a:lnTo>
                    <a:pt x="4515" y="88556"/>
                  </a:lnTo>
                  <a:lnTo>
                    <a:pt x="0" y="133691"/>
                  </a:lnTo>
                  <a:lnTo>
                    <a:pt x="36" y="179032"/>
                  </a:lnTo>
                  <a:lnTo>
                    <a:pt x="4525" y="224306"/>
                  </a:lnTo>
                  <a:lnTo>
                    <a:pt x="13366" y="269241"/>
                  </a:lnTo>
                  <a:lnTo>
                    <a:pt x="26458" y="313562"/>
                  </a:lnTo>
                  <a:lnTo>
                    <a:pt x="43703" y="356998"/>
                  </a:lnTo>
                  <a:lnTo>
                    <a:pt x="65001" y="399273"/>
                  </a:lnTo>
                  <a:lnTo>
                    <a:pt x="90250" y="440116"/>
                  </a:lnTo>
                  <a:lnTo>
                    <a:pt x="119351" y="479252"/>
                  </a:lnTo>
                  <a:lnTo>
                    <a:pt x="152205" y="516409"/>
                  </a:lnTo>
                  <a:lnTo>
                    <a:pt x="188711" y="551313"/>
                  </a:lnTo>
                  <a:lnTo>
                    <a:pt x="228769" y="583691"/>
                  </a:lnTo>
                </a:path>
              </a:pathLst>
            </a:custGeom>
            <a:ln w="38099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612769" y="5275579"/>
              <a:ext cx="539750" cy="232410"/>
            </a:xfrm>
            <a:custGeom>
              <a:avLst/>
              <a:gdLst/>
              <a:ahLst/>
              <a:cxnLst/>
              <a:rect l="l" t="t" r="r" b="b"/>
              <a:pathLst>
                <a:path w="539750" h="232410">
                  <a:moveTo>
                    <a:pt x="539495" y="215391"/>
                  </a:moveTo>
                  <a:lnTo>
                    <a:pt x="513700" y="172268"/>
                  </a:lnTo>
                  <a:lnTo>
                    <a:pt x="475868" y="144716"/>
                  </a:lnTo>
                  <a:lnTo>
                    <a:pt x="424575" y="115259"/>
                  </a:lnTo>
                  <a:lnTo>
                    <a:pt x="362189" y="85463"/>
                  </a:lnTo>
                  <a:lnTo>
                    <a:pt x="291083" y="56895"/>
                  </a:lnTo>
                  <a:lnTo>
                    <a:pt x="219039" y="32575"/>
                  </a:lnTo>
                  <a:lnTo>
                    <a:pt x="152625" y="14731"/>
                  </a:lnTo>
                  <a:lnTo>
                    <a:pt x="94678" y="3746"/>
                  </a:lnTo>
                  <a:lnTo>
                    <a:pt x="48034" y="0"/>
                  </a:lnTo>
                  <a:lnTo>
                    <a:pt x="15529" y="3873"/>
                  </a:lnTo>
                  <a:lnTo>
                    <a:pt x="0" y="15747"/>
                  </a:lnTo>
                  <a:lnTo>
                    <a:pt x="3795" y="35320"/>
                  </a:lnTo>
                  <a:lnTo>
                    <a:pt x="63626" y="86994"/>
                  </a:lnTo>
                  <a:lnTo>
                    <a:pt x="114920" y="116219"/>
                  </a:lnTo>
                  <a:lnTo>
                    <a:pt x="177306" y="145781"/>
                  </a:lnTo>
                  <a:lnTo>
                    <a:pt x="248411" y="174243"/>
                  </a:lnTo>
                  <a:lnTo>
                    <a:pt x="320456" y="199199"/>
                  </a:lnTo>
                  <a:lnTo>
                    <a:pt x="386870" y="217423"/>
                  </a:lnTo>
                  <a:lnTo>
                    <a:pt x="444817" y="228536"/>
                  </a:lnTo>
                  <a:lnTo>
                    <a:pt x="491461" y="232155"/>
                  </a:lnTo>
                  <a:lnTo>
                    <a:pt x="523966" y="227901"/>
                  </a:lnTo>
                  <a:lnTo>
                    <a:pt x="539495" y="215391"/>
                  </a:lnTo>
                  <a:close/>
                </a:path>
              </a:pathLst>
            </a:custGeom>
            <a:solidFill>
              <a:srgbClr val="3232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5897757" y="1984247"/>
            <a:ext cx="2971800" cy="3020695"/>
            <a:chOff x="5897757" y="1984247"/>
            <a:chExt cx="2971800" cy="3020695"/>
          </a:xfrm>
        </p:grpSpPr>
        <p:sp>
          <p:nvSpPr>
            <p:cNvPr id="8" name="object 8"/>
            <p:cNvSpPr/>
            <p:nvPr/>
          </p:nvSpPr>
          <p:spPr>
            <a:xfrm>
              <a:off x="6565079" y="2592075"/>
              <a:ext cx="2124660" cy="20670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705155" y="2697479"/>
              <a:ext cx="2164715" cy="2283460"/>
            </a:xfrm>
            <a:custGeom>
              <a:avLst/>
              <a:gdLst/>
              <a:ahLst/>
              <a:cxnLst/>
              <a:rect l="l" t="t" r="r" b="b"/>
              <a:pathLst>
                <a:path w="2164715" h="2283460">
                  <a:moveTo>
                    <a:pt x="2164397" y="211836"/>
                  </a:moveTo>
                  <a:lnTo>
                    <a:pt x="1592897" y="0"/>
                  </a:lnTo>
                  <a:lnTo>
                    <a:pt x="1521256" y="191376"/>
                  </a:lnTo>
                  <a:lnTo>
                    <a:pt x="1490611" y="169341"/>
                  </a:lnTo>
                  <a:lnTo>
                    <a:pt x="1452054" y="144360"/>
                  </a:lnTo>
                  <a:lnTo>
                    <a:pt x="1412036" y="121119"/>
                  </a:lnTo>
                  <a:lnTo>
                    <a:pt x="1370584" y="99682"/>
                  </a:lnTo>
                  <a:lnTo>
                    <a:pt x="1327734" y="80111"/>
                  </a:lnTo>
                  <a:lnTo>
                    <a:pt x="1283525" y="62484"/>
                  </a:lnTo>
                  <a:lnTo>
                    <a:pt x="1238631" y="47053"/>
                  </a:lnTo>
                  <a:lnTo>
                    <a:pt x="1193495" y="33972"/>
                  </a:lnTo>
                  <a:lnTo>
                    <a:pt x="1148194" y="23202"/>
                  </a:lnTo>
                  <a:lnTo>
                    <a:pt x="1102791" y="14732"/>
                  </a:lnTo>
                  <a:lnTo>
                    <a:pt x="1057363" y="8509"/>
                  </a:lnTo>
                  <a:lnTo>
                    <a:pt x="1011974" y="4521"/>
                  </a:lnTo>
                  <a:lnTo>
                    <a:pt x="966685" y="2730"/>
                  </a:lnTo>
                  <a:lnTo>
                    <a:pt x="921600" y="3098"/>
                  </a:lnTo>
                  <a:lnTo>
                    <a:pt x="876757" y="5600"/>
                  </a:lnTo>
                  <a:lnTo>
                    <a:pt x="832231" y="10210"/>
                  </a:lnTo>
                  <a:lnTo>
                    <a:pt x="788111" y="16878"/>
                  </a:lnTo>
                  <a:lnTo>
                    <a:pt x="744448" y="25590"/>
                  </a:lnTo>
                  <a:lnTo>
                    <a:pt x="701332" y="36309"/>
                  </a:lnTo>
                  <a:lnTo>
                    <a:pt x="658812" y="48996"/>
                  </a:lnTo>
                  <a:lnTo>
                    <a:pt x="616966" y="63639"/>
                  </a:lnTo>
                  <a:lnTo>
                    <a:pt x="575868" y="80175"/>
                  </a:lnTo>
                  <a:lnTo>
                    <a:pt x="535584" y="98602"/>
                  </a:lnTo>
                  <a:lnTo>
                    <a:pt x="496201" y="118884"/>
                  </a:lnTo>
                  <a:lnTo>
                    <a:pt x="457771" y="140970"/>
                  </a:lnTo>
                  <a:lnTo>
                    <a:pt x="420357" y="164846"/>
                  </a:lnTo>
                  <a:lnTo>
                    <a:pt x="384048" y="190474"/>
                  </a:lnTo>
                  <a:lnTo>
                    <a:pt x="348919" y="217830"/>
                  </a:lnTo>
                  <a:lnTo>
                    <a:pt x="315023" y="246862"/>
                  </a:lnTo>
                  <a:lnTo>
                    <a:pt x="282435" y="277571"/>
                  </a:lnTo>
                  <a:lnTo>
                    <a:pt x="251231" y="309892"/>
                  </a:lnTo>
                  <a:lnTo>
                    <a:pt x="221475" y="343814"/>
                  </a:lnTo>
                  <a:lnTo>
                    <a:pt x="193243" y="379310"/>
                  </a:lnTo>
                  <a:lnTo>
                    <a:pt x="166598" y="416331"/>
                  </a:lnTo>
                  <a:lnTo>
                    <a:pt x="141617" y="454850"/>
                  </a:lnTo>
                  <a:lnTo>
                    <a:pt x="118376" y="494842"/>
                  </a:lnTo>
                  <a:lnTo>
                    <a:pt x="96939" y="536270"/>
                  </a:lnTo>
                  <a:lnTo>
                    <a:pt x="77368" y="579107"/>
                  </a:lnTo>
                  <a:lnTo>
                    <a:pt x="59753" y="623316"/>
                  </a:lnTo>
                  <a:lnTo>
                    <a:pt x="44310" y="668350"/>
                  </a:lnTo>
                  <a:lnTo>
                    <a:pt x="31229" y="713600"/>
                  </a:lnTo>
                  <a:lnTo>
                    <a:pt x="20459" y="759002"/>
                  </a:lnTo>
                  <a:lnTo>
                    <a:pt x="11988" y="804481"/>
                  </a:lnTo>
                  <a:lnTo>
                    <a:pt x="5778" y="849998"/>
                  </a:lnTo>
                  <a:lnTo>
                    <a:pt x="1790" y="895438"/>
                  </a:lnTo>
                  <a:lnTo>
                    <a:pt x="0" y="940777"/>
                  </a:lnTo>
                  <a:lnTo>
                    <a:pt x="368" y="985913"/>
                  </a:lnTo>
                  <a:lnTo>
                    <a:pt x="2870" y="1030782"/>
                  </a:lnTo>
                  <a:lnTo>
                    <a:pt x="7467" y="1075321"/>
                  </a:lnTo>
                  <a:lnTo>
                    <a:pt x="14147" y="1119466"/>
                  </a:lnTo>
                  <a:lnTo>
                    <a:pt x="22860" y="1163142"/>
                  </a:lnTo>
                  <a:lnTo>
                    <a:pt x="33566" y="1206271"/>
                  </a:lnTo>
                  <a:lnTo>
                    <a:pt x="46266" y="1248791"/>
                  </a:lnTo>
                  <a:lnTo>
                    <a:pt x="60896" y="1290637"/>
                  </a:lnTo>
                  <a:lnTo>
                    <a:pt x="77444" y="1331734"/>
                  </a:lnTo>
                  <a:lnTo>
                    <a:pt x="95872" y="1372019"/>
                  </a:lnTo>
                  <a:lnTo>
                    <a:pt x="116141" y="1411414"/>
                  </a:lnTo>
                  <a:lnTo>
                    <a:pt x="138226" y="1449844"/>
                  </a:lnTo>
                  <a:lnTo>
                    <a:pt x="162102" y="1487258"/>
                  </a:lnTo>
                  <a:lnTo>
                    <a:pt x="187731" y="1523568"/>
                  </a:lnTo>
                  <a:lnTo>
                    <a:pt x="215087" y="1558721"/>
                  </a:lnTo>
                  <a:lnTo>
                    <a:pt x="244132" y="1592630"/>
                  </a:lnTo>
                  <a:lnTo>
                    <a:pt x="274828" y="1625244"/>
                  </a:lnTo>
                  <a:lnTo>
                    <a:pt x="307162" y="1656486"/>
                  </a:lnTo>
                  <a:lnTo>
                    <a:pt x="341083" y="1686280"/>
                  </a:lnTo>
                  <a:lnTo>
                    <a:pt x="376567" y="1714563"/>
                  </a:lnTo>
                  <a:lnTo>
                    <a:pt x="413588" y="1741271"/>
                  </a:lnTo>
                  <a:lnTo>
                    <a:pt x="452107" y="1766316"/>
                  </a:lnTo>
                  <a:lnTo>
                    <a:pt x="492099" y="1789645"/>
                  </a:lnTo>
                  <a:lnTo>
                    <a:pt x="533539" y="1811185"/>
                  </a:lnTo>
                  <a:lnTo>
                    <a:pt x="576376" y="1830870"/>
                  </a:lnTo>
                  <a:lnTo>
                    <a:pt x="620585" y="1848612"/>
                  </a:lnTo>
                  <a:lnTo>
                    <a:pt x="665607" y="1864055"/>
                  </a:lnTo>
                  <a:lnTo>
                    <a:pt x="710857" y="1877123"/>
                  </a:lnTo>
                  <a:lnTo>
                    <a:pt x="756259" y="1887867"/>
                  </a:lnTo>
                  <a:lnTo>
                    <a:pt x="801751" y="1896313"/>
                  </a:lnTo>
                  <a:lnTo>
                    <a:pt x="847255" y="1902498"/>
                  </a:lnTo>
                  <a:lnTo>
                    <a:pt x="884301" y="1905723"/>
                  </a:lnTo>
                  <a:lnTo>
                    <a:pt x="823277" y="2071116"/>
                  </a:lnTo>
                  <a:lnTo>
                    <a:pt x="1394777" y="2282952"/>
                  </a:lnTo>
                  <a:lnTo>
                    <a:pt x="1499933" y="1997964"/>
                  </a:lnTo>
                  <a:lnTo>
                    <a:pt x="1181265" y="1879854"/>
                  </a:lnTo>
                  <a:lnTo>
                    <a:pt x="1203540" y="1874278"/>
                  </a:lnTo>
                  <a:lnTo>
                    <a:pt x="1246060" y="1861515"/>
                  </a:lnTo>
                  <a:lnTo>
                    <a:pt x="1287907" y="1846821"/>
                  </a:lnTo>
                  <a:lnTo>
                    <a:pt x="1329004" y="1830197"/>
                  </a:lnTo>
                  <a:lnTo>
                    <a:pt x="1369275" y="1811705"/>
                  </a:lnTo>
                  <a:lnTo>
                    <a:pt x="1408671" y="1791360"/>
                  </a:lnTo>
                  <a:lnTo>
                    <a:pt x="1447101" y="1769198"/>
                  </a:lnTo>
                  <a:lnTo>
                    <a:pt x="1484515" y="1745259"/>
                  </a:lnTo>
                  <a:lnTo>
                    <a:pt x="1520837" y="1719567"/>
                  </a:lnTo>
                  <a:lnTo>
                    <a:pt x="1555978" y="1692148"/>
                  </a:lnTo>
                  <a:lnTo>
                    <a:pt x="1589900" y="1663052"/>
                  </a:lnTo>
                  <a:lnTo>
                    <a:pt x="1622513" y="1632292"/>
                  </a:lnTo>
                  <a:lnTo>
                    <a:pt x="1653743" y="1599907"/>
                  </a:lnTo>
                  <a:lnTo>
                    <a:pt x="1683537" y="1565935"/>
                  </a:lnTo>
                  <a:lnTo>
                    <a:pt x="1711820" y="1530413"/>
                  </a:lnTo>
                  <a:lnTo>
                    <a:pt x="1738528" y="1493354"/>
                  </a:lnTo>
                  <a:lnTo>
                    <a:pt x="1763572" y="1454797"/>
                  </a:lnTo>
                  <a:lnTo>
                    <a:pt x="1786902" y="1414780"/>
                  </a:lnTo>
                  <a:lnTo>
                    <a:pt x="1808441" y="1373327"/>
                  </a:lnTo>
                  <a:lnTo>
                    <a:pt x="1828126" y="1330477"/>
                  </a:lnTo>
                  <a:lnTo>
                    <a:pt x="1845881" y="1286256"/>
                  </a:lnTo>
                  <a:lnTo>
                    <a:pt x="1861312" y="1241374"/>
                  </a:lnTo>
                  <a:lnTo>
                    <a:pt x="1874393" y="1196238"/>
                  </a:lnTo>
                  <a:lnTo>
                    <a:pt x="1885137" y="1150924"/>
                  </a:lnTo>
                  <a:lnTo>
                    <a:pt x="1893582" y="1105522"/>
                  </a:lnTo>
                  <a:lnTo>
                    <a:pt x="1899767" y="1060094"/>
                  </a:lnTo>
                  <a:lnTo>
                    <a:pt x="1903717" y="1014704"/>
                  </a:lnTo>
                  <a:lnTo>
                    <a:pt x="1905457" y="969429"/>
                  </a:lnTo>
                  <a:lnTo>
                    <a:pt x="1905038" y="924331"/>
                  </a:lnTo>
                  <a:lnTo>
                    <a:pt x="1902485" y="879487"/>
                  </a:lnTo>
                  <a:lnTo>
                    <a:pt x="1897824" y="834974"/>
                  </a:lnTo>
                  <a:lnTo>
                    <a:pt x="1891093" y="790854"/>
                  </a:lnTo>
                  <a:lnTo>
                    <a:pt x="1882317" y="747191"/>
                  </a:lnTo>
                  <a:lnTo>
                    <a:pt x="1871535" y="704062"/>
                  </a:lnTo>
                  <a:lnTo>
                    <a:pt x="1858784" y="661543"/>
                  </a:lnTo>
                  <a:lnTo>
                    <a:pt x="1844078" y="619709"/>
                  </a:lnTo>
                  <a:lnTo>
                    <a:pt x="1827466" y="578612"/>
                  </a:lnTo>
                  <a:lnTo>
                    <a:pt x="1808962" y="538327"/>
                  </a:lnTo>
                  <a:lnTo>
                    <a:pt x="1788629" y="498932"/>
                  </a:lnTo>
                  <a:lnTo>
                    <a:pt x="1766468" y="460502"/>
                  </a:lnTo>
                  <a:lnTo>
                    <a:pt x="1742528" y="423100"/>
                  </a:lnTo>
                  <a:lnTo>
                    <a:pt x="1716824" y="386791"/>
                  </a:lnTo>
                  <a:lnTo>
                    <a:pt x="1699526" y="364629"/>
                  </a:lnTo>
                  <a:lnTo>
                    <a:pt x="2057717" y="498348"/>
                  </a:lnTo>
                  <a:lnTo>
                    <a:pt x="2164397" y="211836"/>
                  </a:lnTo>
                  <a:close/>
                </a:path>
              </a:pathLst>
            </a:custGeom>
            <a:solidFill>
              <a:srgbClr val="FFEC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05156" y="2700206"/>
              <a:ext cx="1905635" cy="1905635"/>
            </a:xfrm>
            <a:custGeom>
              <a:avLst/>
              <a:gdLst/>
              <a:ahLst/>
              <a:cxnLst/>
              <a:rect l="l" t="t" r="r" b="b"/>
              <a:pathLst>
                <a:path w="1905634" h="1905635">
                  <a:moveTo>
                    <a:pt x="1283529" y="59757"/>
                  </a:moveTo>
                  <a:lnTo>
                    <a:pt x="1238635" y="44319"/>
                  </a:lnTo>
                  <a:lnTo>
                    <a:pt x="1193501" y="31234"/>
                  </a:lnTo>
                  <a:lnTo>
                    <a:pt x="1148198" y="20470"/>
                  </a:lnTo>
                  <a:lnTo>
                    <a:pt x="1102795" y="11996"/>
                  </a:lnTo>
                  <a:lnTo>
                    <a:pt x="1057363" y="5781"/>
                  </a:lnTo>
                  <a:lnTo>
                    <a:pt x="1011973" y="1792"/>
                  </a:lnTo>
                  <a:lnTo>
                    <a:pt x="966695" y="0"/>
                  </a:lnTo>
                  <a:lnTo>
                    <a:pt x="921600" y="370"/>
                  </a:lnTo>
                  <a:lnTo>
                    <a:pt x="876759" y="2873"/>
                  </a:lnTo>
                  <a:lnTo>
                    <a:pt x="832240" y="7477"/>
                  </a:lnTo>
                  <a:lnTo>
                    <a:pt x="788116" y="14150"/>
                  </a:lnTo>
                  <a:lnTo>
                    <a:pt x="744457" y="22861"/>
                  </a:lnTo>
                  <a:lnTo>
                    <a:pt x="701332" y="33577"/>
                  </a:lnTo>
                  <a:lnTo>
                    <a:pt x="658814" y="46268"/>
                  </a:lnTo>
                  <a:lnTo>
                    <a:pt x="616971" y="60902"/>
                  </a:lnTo>
                  <a:lnTo>
                    <a:pt x="575875" y="77448"/>
                  </a:lnTo>
                  <a:lnTo>
                    <a:pt x="535596" y="95873"/>
                  </a:lnTo>
                  <a:lnTo>
                    <a:pt x="496204" y="116146"/>
                  </a:lnTo>
                  <a:lnTo>
                    <a:pt x="457770" y="138237"/>
                  </a:lnTo>
                  <a:lnTo>
                    <a:pt x="420365" y="162112"/>
                  </a:lnTo>
                  <a:lnTo>
                    <a:pt x="384059" y="187741"/>
                  </a:lnTo>
                  <a:lnTo>
                    <a:pt x="348922" y="215092"/>
                  </a:lnTo>
                  <a:lnTo>
                    <a:pt x="315025" y="244134"/>
                  </a:lnTo>
                  <a:lnTo>
                    <a:pt x="282439" y="274835"/>
                  </a:lnTo>
                  <a:lnTo>
                    <a:pt x="251233" y="307163"/>
                  </a:lnTo>
                  <a:lnTo>
                    <a:pt x="221479" y="341087"/>
                  </a:lnTo>
                  <a:lnTo>
                    <a:pt x="193246" y="376575"/>
                  </a:lnTo>
                  <a:lnTo>
                    <a:pt x="166606" y="413596"/>
                  </a:lnTo>
                  <a:lnTo>
                    <a:pt x="141629" y="452119"/>
                  </a:lnTo>
                  <a:lnTo>
                    <a:pt x="118385" y="492111"/>
                  </a:lnTo>
                  <a:lnTo>
                    <a:pt x="96945" y="533541"/>
                  </a:lnTo>
                  <a:lnTo>
                    <a:pt x="77378" y="576377"/>
                  </a:lnTo>
                  <a:lnTo>
                    <a:pt x="59757" y="620589"/>
                  </a:lnTo>
                  <a:lnTo>
                    <a:pt x="44319" y="665613"/>
                  </a:lnTo>
                  <a:lnTo>
                    <a:pt x="31234" y="710862"/>
                  </a:lnTo>
                  <a:lnTo>
                    <a:pt x="20470" y="756265"/>
                  </a:lnTo>
                  <a:lnTo>
                    <a:pt x="11996" y="801754"/>
                  </a:lnTo>
                  <a:lnTo>
                    <a:pt x="5781" y="847259"/>
                  </a:lnTo>
                  <a:lnTo>
                    <a:pt x="1792" y="892711"/>
                  </a:lnTo>
                  <a:lnTo>
                    <a:pt x="0" y="938039"/>
                  </a:lnTo>
                  <a:lnTo>
                    <a:pt x="370" y="983176"/>
                  </a:lnTo>
                  <a:lnTo>
                    <a:pt x="2873" y="1028050"/>
                  </a:lnTo>
                  <a:lnTo>
                    <a:pt x="7477" y="1072593"/>
                  </a:lnTo>
                  <a:lnTo>
                    <a:pt x="14150" y="1116736"/>
                  </a:lnTo>
                  <a:lnTo>
                    <a:pt x="22861" y="1160408"/>
                  </a:lnTo>
                  <a:lnTo>
                    <a:pt x="33577" y="1203541"/>
                  </a:lnTo>
                  <a:lnTo>
                    <a:pt x="46268" y="1246064"/>
                  </a:lnTo>
                  <a:lnTo>
                    <a:pt x="60902" y="1287909"/>
                  </a:lnTo>
                  <a:lnTo>
                    <a:pt x="77448" y="1329006"/>
                  </a:lnTo>
                  <a:lnTo>
                    <a:pt x="95873" y="1369285"/>
                  </a:lnTo>
                  <a:lnTo>
                    <a:pt x="116146" y="1408677"/>
                  </a:lnTo>
                  <a:lnTo>
                    <a:pt x="138237" y="1447113"/>
                  </a:lnTo>
                  <a:lnTo>
                    <a:pt x="162112" y="1484522"/>
                  </a:lnTo>
                  <a:lnTo>
                    <a:pt x="187741" y="1520837"/>
                  </a:lnTo>
                  <a:lnTo>
                    <a:pt x="215092" y="1555986"/>
                  </a:lnTo>
                  <a:lnTo>
                    <a:pt x="244134" y="1589902"/>
                  </a:lnTo>
                  <a:lnTo>
                    <a:pt x="274835" y="1622513"/>
                  </a:lnTo>
                  <a:lnTo>
                    <a:pt x="307163" y="1653751"/>
                  </a:lnTo>
                  <a:lnTo>
                    <a:pt x="341087" y="1683547"/>
                  </a:lnTo>
                  <a:lnTo>
                    <a:pt x="376575" y="1711830"/>
                  </a:lnTo>
                  <a:lnTo>
                    <a:pt x="413596" y="1738532"/>
                  </a:lnTo>
                  <a:lnTo>
                    <a:pt x="452119" y="1763583"/>
                  </a:lnTo>
                  <a:lnTo>
                    <a:pt x="492111" y="1786913"/>
                  </a:lnTo>
                  <a:lnTo>
                    <a:pt x="533541" y="1808453"/>
                  </a:lnTo>
                  <a:lnTo>
                    <a:pt x="576377" y="1828133"/>
                  </a:lnTo>
                  <a:lnTo>
                    <a:pt x="620589" y="1845885"/>
                  </a:lnTo>
                  <a:lnTo>
                    <a:pt x="665613" y="1861319"/>
                  </a:lnTo>
                  <a:lnTo>
                    <a:pt x="710862" y="1874393"/>
                  </a:lnTo>
                  <a:lnTo>
                    <a:pt x="756265" y="1885137"/>
                  </a:lnTo>
                  <a:lnTo>
                    <a:pt x="801754" y="1893584"/>
                  </a:lnTo>
                  <a:lnTo>
                    <a:pt x="847259" y="1899767"/>
                  </a:lnTo>
                  <a:lnTo>
                    <a:pt x="892711" y="1903717"/>
                  </a:lnTo>
                  <a:lnTo>
                    <a:pt x="938039" y="1905466"/>
                  </a:lnTo>
                  <a:lnTo>
                    <a:pt x="983176" y="1905047"/>
                  </a:lnTo>
                  <a:lnTo>
                    <a:pt x="1028050" y="1902491"/>
                  </a:lnTo>
                  <a:lnTo>
                    <a:pt x="1072593" y="1897830"/>
                  </a:lnTo>
                  <a:lnTo>
                    <a:pt x="1116736" y="1891097"/>
                  </a:lnTo>
                  <a:lnTo>
                    <a:pt x="1160408" y="1882324"/>
                  </a:lnTo>
                  <a:lnTo>
                    <a:pt x="1203541" y="1871542"/>
                  </a:lnTo>
                  <a:lnTo>
                    <a:pt x="1246064" y="1858784"/>
                  </a:lnTo>
                  <a:lnTo>
                    <a:pt x="1287909" y="1844082"/>
                  </a:lnTo>
                  <a:lnTo>
                    <a:pt x="1329006" y="1827467"/>
                  </a:lnTo>
                  <a:lnTo>
                    <a:pt x="1369285" y="1808973"/>
                  </a:lnTo>
                  <a:lnTo>
                    <a:pt x="1408677" y="1788630"/>
                  </a:lnTo>
                  <a:lnTo>
                    <a:pt x="1447113" y="1766472"/>
                  </a:lnTo>
                  <a:lnTo>
                    <a:pt x="1484522" y="1742529"/>
                  </a:lnTo>
                  <a:lnTo>
                    <a:pt x="1520837" y="1716835"/>
                  </a:lnTo>
                  <a:lnTo>
                    <a:pt x="1555986" y="1689421"/>
                  </a:lnTo>
                  <a:lnTo>
                    <a:pt x="1589902" y="1660319"/>
                  </a:lnTo>
                  <a:lnTo>
                    <a:pt x="1622513" y="1629562"/>
                  </a:lnTo>
                  <a:lnTo>
                    <a:pt x="1653751" y="1597181"/>
                  </a:lnTo>
                  <a:lnTo>
                    <a:pt x="1683547" y="1563208"/>
                  </a:lnTo>
                  <a:lnTo>
                    <a:pt x="1711830" y="1527676"/>
                  </a:lnTo>
                  <a:lnTo>
                    <a:pt x="1738532" y="1490616"/>
                  </a:lnTo>
                  <a:lnTo>
                    <a:pt x="1763583" y="1452061"/>
                  </a:lnTo>
                  <a:lnTo>
                    <a:pt x="1786913" y="1412043"/>
                  </a:lnTo>
                  <a:lnTo>
                    <a:pt x="1808453" y="1370594"/>
                  </a:lnTo>
                  <a:lnTo>
                    <a:pt x="1828133" y="1327745"/>
                  </a:lnTo>
                  <a:lnTo>
                    <a:pt x="1845885" y="1283529"/>
                  </a:lnTo>
                  <a:lnTo>
                    <a:pt x="1861319" y="1238635"/>
                  </a:lnTo>
                  <a:lnTo>
                    <a:pt x="1874393" y="1193501"/>
                  </a:lnTo>
                  <a:lnTo>
                    <a:pt x="1885137" y="1148198"/>
                  </a:lnTo>
                  <a:lnTo>
                    <a:pt x="1893584" y="1102795"/>
                  </a:lnTo>
                  <a:lnTo>
                    <a:pt x="1899767" y="1057363"/>
                  </a:lnTo>
                  <a:lnTo>
                    <a:pt x="1903717" y="1011973"/>
                  </a:lnTo>
                  <a:lnTo>
                    <a:pt x="1905466" y="966695"/>
                  </a:lnTo>
                  <a:lnTo>
                    <a:pt x="1905047" y="921600"/>
                  </a:lnTo>
                  <a:lnTo>
                    <a:pt x="1902491" y="876759"/>
                  </a:lnTo>
                  <a:lnTo>
                    <a:pt x="1897830" y="832240"/>
                  </a:lnTo>
                  <a:lnTo>
                    <a:pt x="1891097" y="788116"/>
                  </a:lnTo>
                  <a:lnTo>
                    <a:pt x="1882324" y="744457"/>
                  </a:lnTo>
                  <a:lnTo>
                    <a:pt x="1871542" y="701332"/>
                  </a:lnTo>
                  <a:lnTo>
                    <a:pt x="1858784" y="658814"/>
                  </a:lnTo>
                  <a:lnTo>
                    <a:pt x="1844082" y="616971"/>
                  </a:lnTo>
                  <a:lnTo>
                    <a:pt x="1827467" y="575875"/>
                  </a:lnTo>
                  <a:lnTo>
                    <a:pt x="1808973" y="535596"/>
                  </a:lnTo>
                  <a:lnTo>
                    <a:pt x="1788630" y="496204"/>
                  </a:lnTo>
                  <a:lnTo>
                    <a:pt x="1766472" y="457770"/>
                  </a:lnTo>
                  <a:lnTo>
                    <a:pt x="1742529" y="420365"/>
                  </a:lnTo>
                  <a:lnTo>
                    <a:pt x="1716835" y="384059"/>
                  </a:lnTo>
                  <a:lnTo>
                    <a:pt x="1689421" y="348922"/>
                  </a:lnTo>
                  <a:lnTo>
                    <a:pt x="1660319" y="315025"/>
                  </a:lnTo>
                  <a:lnTo>
                    <a:pt x="1629562" y="282439"/>
                  </a:lnTo>
                  <a:lnTo>
                    <a:pt x="1597181" y="251233"/>
                  </a:lnTo>
                  <a:lnTo>
                    <a:pt x="1563208" y="221479"/>
                  </a:lnTo>
                  <a:lnTo>
                    <a:pt x="1527676" y="193246"/>
                  </a:lnTo>
                  <a:lnTo>
                    <a:pt x="1490616" y="166606"/>
                  </a:lnTo>
                  <a:lnTo>
                    <a:pt x="1452061" y="141629"/>
                  </a:lnTo>
                  <a:lnTo>
                    <a:pt x="1412043" y="118385"/>
                  </a:lnTo>
                  <a:lnTo>
                    <a:pt x="1370594" y="96945"/>
                  </a:lnTo>
                  <a:lnTo>
                    <a:pt x="1327745" y="77378"/>
                  </a:lnTo>
                  <a:lnTo>
                    <a:pt x="1283529" y="59757"/>
                  </a:lnTo>
                  <a:close/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97757" y="1984247"/>
              <a:ext cx="2662555" cy="3020695"/>
            </a:xfrm>
            <a:custGeom>
              <a:avLst/>
              <a:gdLst/>
              <a:ahLst/>
              <a:cxnLst/>
              <a:rect l="l" t="t" r="r" b="b"/>
              <a:pathLst>
                <a:path w="2662554" h="3020695">
                  <a:moveTo>
                    <a:pt x="2662427" y="662939"/>
                  </a:moveTo>
                  <a:lnTo>
                    <a:pt x="876299" y="0"/>
                  </a:lnTo>
                  <a:lnTo>
                    <a:pt x="0" y="2356103"/>
                  </a:lnTo>
                  <a:lnTo>
                    <a:pt x="1786127" y="3020567"/>
                  </a:lnTo>
                  <a:lnTo>
                    <a:pt x="2662427" y="662939"/>
                  </a:lnTo>
                  <a:close/>
                </a:path>
              </a:pathLst>
            </a:custGeom>
            <a:solidFill>
              <a:srgbClr val="FFEC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005212" y="449071"/>
            <a:ext cx="5418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500FF"/>
                </a:solidFill>
              </a:rPr>
              <a:t>Newtonian Telescope: (</a:t>
            </a:r>
            <a:r>
              <a:rPr sz="2000" spc="-5" dirty="0">
                <a:solidFill>
                  <a:srgbClr val="6500FF"/>
                </a:solidFill>
              </a:rPr>
              <a:t>Reflecting</a:t>
            </a:r>
            <a:r>
              <a:rPr sz="2000" spc="-45" dirty="0">
                <a:solidFill>
                  <a:srgbClr val="6500FF"/>
                </a:solidFill>
              </a:rPr>
              <a:t> </a:t>
            </a:r>
            <a:r>
              <a:rPr sz="2000" spc="-5" dirty="0">
                <a:solidFill>
                  <a:srgbClr val="6500FF"/>
                </a:solidFill>
              </a:rPr>
              <a:t>Type</a:t>
            </a:r>
            <a:r>
              <a:rPr sz="2400" spc="-5" dirty="0">
                <a:solidFill>
                  <a:srgbClr val="6500FF"/>
                </a:solidFill>
              </a:rPr>
              <a:t>)</a:t>
            </a:r>
            <a:endParaRPr sz="2400"/>
          </a:p>
        </p:txBody>
      </p:sp>
      <p:sp>
        <p:nvSpPr>
          <p:cNvPr id="13" name="object 13"/>
          <p:cNvSpPr txBox="1"/>
          <p:nvPr/>
        </p:nvSpPr>
        <p:spPr>
          <a:xfrm>
            <a:off x="7558414" y="5024118"/>
            <a:ext cx="1703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Concave</a:t>
            </a:r>
            <a:r>
              <a:rPr sz="18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Mirror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022219" y="1777745"/>
            <a:ext cx="4000500" cy="3676650"/>
            <a:chOff x="5022219" y="1777745"/>
            <a:chExt cx="4000500" cy="3676650"/>
          </a:xfrm>
        </p:grpSpPr>
        <p:sp>
          <p:nvSpPr>
            <p:cNvPr id="15" name="object 15"/>
            <p:cNvSpPr/>
            <p:nvPr/>
          </p:nvSpPr>
          <p:spPr>
            <a:xfrm>
              <a:off x="5990721" y="3125723"/>
              <a:ext cx="513715" cy="196850"/>
            </a:xfrm>
            <a:custGeom>
              <a:avLst/>
              <a:gdLst/>
              <a:ahLst/>
              <a:cxnLst/>
              <a:rect l="l" t="t" r="r" b="b"/>
              <a:pathLst>
                <a:path w="513715" h="196850">
                  <a:moveTo>
                    <a:pt x="513587" y="0"/>
                  </a:moveTo>
                  <a:lnTo>
                    <a:pt x="0" y="196595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951097" y="3051047"/>
              <a:ext cx="527303" cy="2575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469257" y="2942843"/>
              <a:ext cx="512445" cy="196850"/>
            </a:xfrm>
            <a:custGeom>
              <a:avLst/>
              <a:gdLst/>
              <a:ahLst/>
              <a:cxnLst/>
              <a:rect l="l" t="t" r="r" b="b"/>
              <a:pathLst>
                <a:path w="512445" h="196850">
                  <a:moveTo>
                    <a:pt x="512063" y="0"/>
                  </a:moveTo>
                  <a:lnTo>
                    <a:pt x="0" y="196595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29633" y="2868167"/>
              <a:ext cx="525779" cy="2575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41269" y="1796795"/>
              <a:ext cx="3962400" cy="3048000"/>
            </a:xfrm>
            <a:custGeom>
              <a:avLst/>
              <a:gdLst/>
              <a:ahLst/>
              <a:cxnLst/>
              <a:rect l="l" t="t" r="r" b="b"/>
              <a:pathLst>
                <a:path w="3962400" h="3048000">
                  <a:moveTo>
                    <a:pt x="0" y="1752599"/>
                  </a:moveTo>
                  <a:lnTo>
                    <a:pt x="3276599" y="3047999"/>
                  </a:lnTo>
                </a:path>
                <a:path w="3962400" h="3048000">
                  <a:moveTo>
                    <a:pt x="3276599" y="3047999"/>
                  </a:moveTo>
                  <a:lnTo>
                    <a:pt x="3962399" y="1295399"/>
                  </a:lnTo>
                </a:path>
                <a:path w="3962400" h="3048000">
                  <a:moveTo>
                    <a:pt x="685799" y="0"/>
                  </a:moveTo>
                  <a:lnTo>
                    <a:pt x="3962399" y="1295399"/>
                  </a:lnTo>
                </a:path>
              </a:pathLst>
            </a:custGeom>
            <a:ln w="38099">
              <a:solidFill>
                <a:srgbClr val="A400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43534" y="3961364"/>
              <a:ext cx="862965" cy="852169"/>
            </a:xfrm>
            <a:custGeom>
              <a:avLst/>
              <a:gdLst/>
              <a:ahLst/>
              <a:cxnLst/>
              <a:rect l="l" t="t" r="r" b="b"/>
              <a:pathLst>
                <a:path w="862965" h="852170">
                  <a:moveTo>
                    <a:pt x="588207" y="78759"/>
                  </a:moveTo>
                  <a:lnTo>
                    <a:pt x="524511" y="52149"/>
                  </a:lnTo>
                  <a:lnTo>
                    <a:pt x="463548" y="30753"/>
                  </a:lnTo>
                  <a:lnTo>
                    <a:pt x="406765" y="14787"/>
                  </a:lnTo>
                  <a:lnTo>
                    <a:pt x="355606" y="4464"/>
                  </a:lnTo>
                  <a:lnTo>
                    <a:pt x="311521" y="0"/>
                  </a:lnTo>
                  <a:lnTo>
                    <a:pt x="275954" y="1607"/>
                  </a:lnTo>
                  <a:lnTo>
                    <a:pt x="250352" y="9501"/>
                  </a:lnTo>
                  <a:lnTo>
                    <a:pt x="236163" y="23895"/>
                  </a:lnTo>
                  <a:lnTo>
                    <a:pt x="1467" y="545103"/>
                  </a:lnTo>
                  <a:lnTo>
                    <a:pt x="0" y="565740"/>
                  </a:lnTo>
                  <a:lnTo>
                    <a:pt x="10873" y="590466"/>
                  </a:lnTo>
                  <a:lnTo>
                    <a:pt x="65284" y="648545"/>
                  </a:lnTo>
                  <a:lnTo>
                    <a:pt x="106644" y="680076"/>
                  </a:lnTo>
                  <a:lnTo>
                    <a:pt x="155986" y="712053"/>
                  </a:lnTo>
                  <a:lnTo>
                    <a:pt x="212222" y="743566"/>
                  </a:lnTo>
                  <a:lnTo>
                    <a:pt x="274263" y="773703"/>
                  </a:lnTo>
                  <a:lnTo>
                    <a:pt x="337958" y="800311"/>
                  </a:lnTo>
                  <a:lnTo>
                    <a:pt x="398921" y="821686"/>
                  </a:lnTo>
                  <a:lnTo>
                    <a:pt x="455705" y="837595"/>
                  </a:lnTo>
                  <a:lnTo>
                    <a:pt x="506863" y="847808"/>
                  </a:lnTo>
                  <a:lnTo>
                    <a:pt x="550949" y="852091"/>
                  </a:lnTo>
                  <a:lnTo>
                    <a:pt x="586516" y="850213"/>
                  </a:lnTo>
                  <a:lnTo>
                    <a:pt x="612118" y="841941"/>
                  </a:lnTo>
                  <a:lnTo>
                    <a:pt x="626307" y="827043"/>
                  </a:lnTo>
                  <a:lnTo>
                    <a:pt x="861003" y="307359"/>
                  </a:lnTo>
                  <a:lnTo>
                    <a:pt x="862470" y="286723"/>
                  </a:lnTo>
                  <a:lnTo>
                    <a:pt x="851597" y="261997"/>
                  </a:lnTo>
                  <a:lnTo>
                    <a:pt x="797185" y="203918"/>
                  </a:lnTo>
                  <a:lnTo>
                    <a:pt x="755826" y="172387"/>
                  </a:lnTo>
                  <a:lnTo>
                    <a:pt x="706484" y="140410"/>
                  </a:lnTo>
                  <a:lnTo>
                    <a:pt x="650247" y="108897"/>
                  </a:lnTo>
                  <a:lnTo>
                    <a:pt x="588207" y="78759"/>
                  </a:lnTo>
                  <a:close/>
                </a:path>
                <a:path w="862965" h="852170">
                  <a:moveTo>
                    <a:pt x="236163" y="23895"/>
                  </a:moveTo>
                  <a:lnTo>
                    <a:pt x="245569" y="69258"/>
                  </a:lnTo>
                  <a:lnTo>
                    <a:pt x="299980" y="127337"/>
                  </a:lnTo>
                  <a:lnTo>
                    <a:pt x="341340" y="158868"/>
                  </a:lnTo>
                  <a:lnTo>
                    <a:pt x="390682" y="190845"/>
                  </a:lnTo>
                  <a:lnTo>
                    <a:pt x="446918" y="222358"/>
                  </a:lnTo>
                  <a:lnTo>
                    <a:pt x="508959" y="252495"/>
                  </a:lnTo>
                  <a:lnTo>
                    <a:pt x="573092" y="279106"/>
                  </a:lnTo>
                  <a:lnTo>
                    <a:pt x="634260" y="300501"/>
                  </a:lnTo>
                  <a:lnTo>
                    <a:pt x="691071" y="316468"/>
                  </a:lnTo>
                  <a:lnTo>
                    <a:pt x="742131" y="326790"/>
                  </a:lnTo>
                  <a:lnTo>
                    <a:pt x="786047" y="331255"/>
                  </a:lnTo>
                  <a:lnTo>
                    <a:pt x="821427" y="329648"/>
                  </a:lnTo>
                  <a:lnTo>
                    <a:pt x="846876" y="321754"/>
                  </a:lnTo>
                  <a:lnTo>
                    <a:pt x="861003" y="30735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78230" y="3959840"/>
              <a:ext cx="628015" cy="331470"/>
            </a:xfrm>
            <a:custGeom>
              <a:avLst/>
              <a:gdLst/>
              <a:ahLst/>
              <a:cxnLst/>
              <a:rect l="l" t="t" r="r" b="b"/>
              <a:pathLst>
                <a:path w="628015" h="331470">
                  <a:moveTo>
                    <a:pt x="627774" y="286723"/>
                  </a:moveTo>
                  <a:lnTo>
                    <a:pt x="594776" y="234091"/>
                  </a:lnTo>
                  <a:lnTo>
                    <a:pt x="562489" y="203918"/>
                  </a:lnTo>
                  <a:lnTo>
                    <a:pt x="521130" y="172387"/>
                  </a:lnTo>
                  <a:lnTo>
                    <a:pt x="471788" y="140410"/>
                  </a:lnTo>
                  <a:lnTo>
                    <a:pt x="415551" y="108897"/>
                  </a:lnTo>
                  <a:lnTo>
                    <a:pt x="353511" y="78759"/>
                  </a:lnTo>
                  <a:lnTo>
                    <a:pt x="289815" y="52149"/>
                  </a:lnTo>
                  <a:lnTo>
                    <a:pt x="228853" y="30753"/>
                  </a:lnTo>
                  <a:lnTo>
                    <a:pt x="172069" y="14787"/>
                  </a:lnTo>
                  <a:lnTo>
                    <a:pt x="120910" y="4464"/>
                  </a:lnTo>
                  <a:lnTo>
                    <a:pt x="76825" y="0"/>
                  </a:lnTo>
                  <a:lnTo>
                    <a:pt x="41258" y="1607"/>
                  </a:lnTo>
                  <a:lnTo>
                    <a:pt x="15656" y="9501"/>
                  </a:lnTo>
                  <a:lnTo>
                    <a:pt x="1467" y="23895"/>
                  </a:lnTo>
                  <a:lnTo>
                    <a:pt x="0" y="44532"/>
                  </a:lnTo>
                  <a:lnTo>
                    <a:pt x="10873" y="69258"/>
                  </a:lnTo>
                  <a:lnTo>
                    <a:pt x="65284" y="127337"/>
                  </a:lnTo>
                  <a:lnTo>
                    <a:pt x="106644" y="158868"/>
                  </a:lnTo>
                  <a:lnTo>
                    <a:pt x="155986" y="190845"/>
                  </a:lnTo>
                  <a:lnTo>
                    <a:pt x="212222" y="222358"/>
                  </a:lnTo>
                  <a:lnTo>
                    <a:pt x="274263" y="252495"/>
                  </a:lnTo>
                  <a:lnTo>
                    <a:pt x="338396" y="279106"/>
                  </a:lnTo>
                  <a:lnTo>
                    <a:pt x="399564" y="300501"/>
                  </a:lnTo>
                  <a:lnTo>
                    <a:pt x="456375" y="316468"/>
                  </a:lnTo>
                  <a:lnTo>
                    <a:pt x="507435" y="326790"/>
                  </a:lnTo>
                  <a:lnTo>
                    <a:pt x="551351" y="331255"/>
                  </a:lnTo>
                  <a:lnTo>
                    <a:pt x="586731" y="329648"/>
                  </a:lnTo>
                  <a:lnTo>
                    <a:pt x="612180" y="321754"/>
                  </a:lnTo>
                  <a:lnTo>
                    <a:pt x="626307" y="307359"/>
                  </a:lnTo>
                  <a:lnTo>
                    <a:pt x="627774" y="286723"/>
                  </a:lnTo>
                  <a:close/>
                </a:path>
              </a:pathLst>
            </a:custGeom>
            <a:solidFill>
              <a:srgbClr val="98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178230" y="3959840"/>
              <a:ext cx="628015" cy="331470"/>
            </a:xfrm>
            <a:custGeom>
              <a:avLst/>
              <a:gdLst/>
              <a:ahLst/>
              <a:cxnLst/>
              <a:rect l="l" t="t" r="r" b="b"/>
              <a:pathLst>
                <a:path w="628015" h="331470">
                  <a:moveTo>
                    <a:pt x="353511" y="78759"/>
                  </a:moveTo>
                  <a:lnTo>
                    <a:pt x="289815" y="52149"/>
                  </a:lnTo>
                  <a:lnTo>
                    <a:pt x="228853" y="30753"/>
                  </a:lnTo>
                  <a:lnTo>
                    <a:pt x="172069" y="14787"/>
                  </a:lnTo>
                  <a:lnTo>
                    <a:pt x="120910" y="4464"/>
                  </a:lnTo>
                  <a:lnTo>
                    <a:pt x="76825" y="0"/>
                  </a:lnTo>
                  <a:lnTo>
                    <a:pt x="41258" y="1607"/>
                  </a:lnTo>
                  <a:lnTo>
                    <a:pt x="15656" y="9501"/>
                  </a:lnTo>
                  <a:lnTo>
                    <a:pt x="1467" y="23895"/>
                  </a:lnTo>
                  <a:lnTo>
                    <a:pt x="0" y="44532"/>
                  </a:lnTo>
                  <a:lnTo>
                    <a:pt x="10873" y="69258"/>
                  </a:lnTo>
                  <a:lnTo>
                    <a:pt x="65284" y="127337"/>
                  </a:lnTo>
                  <a:lnTo>
                    <a:pt x="106644" y="158868"/>
                  </a:lnTo>
                  <a:lnTo>
                    <a:pt x="155986" y="190845"/>
                  </a:lnTo>
                  <a:lnTo>
                    <a:pt x="212222" y="222358"/>
                  </a:lnTo>
                  <a:lnTo>
                    <a:pt x="274263" y="252495"/>
                  </a:lnTo>
                  <a:lnTo>
                    <a:pt x="338396" y="279106"/>
                  </a:lnTo>
                  <a:lnTo>
                    <a:pt x="399564" y="300501"/>
                  </a:lnTo>
                  <a:lnTo>
                    <a:pt x="456375" y="316468"/>
                  </a:lnTo>
                  <a:lnTo>
                    <a:pt x="507435" y="326790"/>
                  </a:lnTo>
                  <a:lnTo>
                    <a:pt x="551351" y="331255"/>
                  </a:lnTo>
                  <a:lnTo>
                    <a:pt x="586731" y="329648"/>
                  </a:lnTo>
                  <a:lnTo>
                    <a:pt x="612180" y="321754"/>
                  </a:lnTo>
                  <a:lnTo>
                    <a:pt x="626307" y="307359"/>
                  </a:lnTo>
                  <a:lnTo>
                    <a:pt x="627774" y="286723"/>
                  </a:lnTo>
                  <a:lnTo>
                    <a:pt x="616901" y="261997"/>
                  </a:lnTo>
                  <a:lnTo>
                    <a:pt x="562489" y="203918"/>
                  </a:lnTo>
                  <a:lnTo>
                    <a:pt x="521130" y="172387"/>
                  </a:lnTo>
                  <a:lnTo>
                    <a:pt x="471788" y="140410"/>
                  </a:lnTo>
                  <a:lnTo>
                    <a:pt x="415551" y="108897"/>
                  </a:lnTo>
                  <a:lnTo>
                    <a:pt x="353511" y="78759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942010" y="4482572"/>
              <a:ext cx="628015" cy="331470"/>
            </a:xfrm>
            <a:custGeom>
              <a:avLst/>
              <a:gdLst/>
              <a:ahLst/>
              <a:cxnLst/>
              <a:rect l="l" t="t" r="r" b="b"/>
              <a:pathLst>
                <a:path w="628015" h="331470">
                  <a:moveTo>
                    <a:pt x="627774" y="285702"/>
                  </a:moveTo>
                  <a:lnTo>
                    <a:pt x="594776" y="233719"/>
                  </a:lnTo>
                  <a:lnTo>
                    <a:pt x="562489" y="203727"/>
                  </a:lnTo>
                  <a:lnTo>
                    <a:pt x="521130" y="172307"/>
                  </a:lnTo>
                  <a:lnTo>
                    <a:pt x="471788" y="140386"/>
                  </a:lnTo>
                  <a:lnTo>
                    <a:pt x="415551" y="108894"/>
                  </a:lnTo>
                  <a:lnTo>
                    <a:pt x="353511" y="78759"/>
                  </a:lnTo>
                  <a:lnTo>
                    <a:pt x="289378" y="52149"/>
                  </a:lnTo>
                  <a:lnTo>
                    <a:pt x="228210" y="30753"/>
                  </a:lnTo>
                  <a:lnTo>
                    <a:pt x="171399" y="14787"/>
                  </a:lnTo>
                  <a:lnTo>
                    <a:pt x="120339" y="4464"/>
                  </a:lnTo>
                  <a:lnTo>
                    <a:pt x="76423" y="0"/>
                  </a:lnTo>
                  <a:lnTo>
                    <a:pt x="41043" y="1607"/>
                  </a:lnTo>
                  <a:lnTo>
                    <a:pt x="15594" y="9501"/>
                  </a:lnTo>
                  <a:lnTo>
                    <a:pt x="1467" y="23895"/>
                  </a:lnTo>
                  <a:lnTo>
                    <a:pt x="0" y="44532"/>
                  </a:lnTo>
                  <a:lnTo>
                    <a:pt x="10873" y="69258"/>
                  </a:lnTo>
                  <a:lnTo>
                    <a:pt x="65284" y="127337"/>
                  </a:lnTo>
                  <a:lnTo>
                    <a:pt x="106644" y="158868"/>
                  </a:lnTo>
                  <a:lnTo>
                    <a:pt x="155986" y="190845"/>
                  </a:lnTo>
                  <a:lnTo>
                    <a:pt x="212222" y="222358"/>
                  </a:lnTo>
                  <a:lnTo>
                    <a:pt x="274263" y="252495"/>
                  </a:lnTo>
                  <a:lnTo>
                    <a:pt x="337958" y="279103"/>
                  </a:lnTo>
                  <a:lnTo>
                    <a:pt x="398921" y="300478"/>
                  </a:lnTo>
                  <a:lnTo>
                    <a:pt x="455705" y="316387"/>
                  </a:lnTo>
                  <a:lnTo>
                    <a:pt x="506863" y="326600"/>
                  </a:lnTo>
                  <a:lnTo>
                    <a:pt x="550949" y="330883"/>
                  </a:lnTo>
                  <a:lnTo>
                    <a:pt x="586516" y="329005"/>
                  </a:lnTo>
                  <a:lnTo>
                    <a:pt x="612118" y="320733"/>
                  </a:lnTo>
                  <a:lnTo>
                    <a:pt x="626307" y="305835"/>
                  </a:lnTo>
                  <a:lnTo>
                    <a:pt x="627774" y="285702"/>
                  </a:lnTo>
                  <a:close/>
                </a:path>
              </a:pathLst>
            </a:custGeom>
            <a:solidFill>
              <a:srgbClr val="98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942010" y="4482572"/>
              <a:ext cx="628015" cy="331470"/>
            </a:xfrm>
            <a:custGeom>
              <a:avLst/>
              <a:gdLst/>
              <a:ahLst/>
              <a:cxnLst/>
              <a:rect l="l" t="t" r="r" b="b"/>
              <a:pathLst>
                <a:path w="628015" h="331470">
                  <a:moveTo>
                    <a:pt x="353511" y="78759"/>
                  </a:moveTo>
                  <a:lnTo>
                    <a:pt x="289378" y="52149"/>
                  </a:lnTo>
                  <a:lnTo>
                    <a:pt x="228210" y="30753"/>
                  </a:lnTo>
                  <a:lnTo>
                    <a:pt x="171399" y="14787"/>
                  </a:lnTo>
                  <a:lnTo>
                    <a:pt x="120339" y="4464"/>
                  </a:lnTo>
                  <a:lnTo>
                    <a:pt x="76423" y="0"/>
                  </a:lnTo>
                  <a:lnTo>
                    <a:pt x="41043" y="1607"/>
                  </a:lnTo>
                  <a:lnTo>
                    <a:pt x="15594" y="9501"/>
                  </a:lnTo>
                  <a:lnTo>
                    <a:pt x="1467" y="23895"/>
                  </a:lnTo>
                  <a:lnTo>
                    <a:pt x="0" y="44532"/>
                  </a:lnTo>
                  <a:lnTo>
                    <a:pt x="10873" y="69258"/>
                  </a:lnTo>
                  <a:lnTo>
                    <a:pt x="65284" y="127337"/>
                  </a:lnTo>
                  <a:lnTo>
                    <a:pt x="106644" y="158868"/>
                  </a:lnTo>
                  <a:lnTo>
                    <a:pt x="155986" y="190845"/>
                  </a:lnTo>
                  <a:lnTo>
                    <a:pt x="212222" y="222358"/>
                  </a:lnTo>
                  <a:lnTo>
                    <a:pt x="274263" y="252495"/>
                  </a:lnTo>
                  <a:lnTo>
                    <a:pt x="337958" y="279103"/>
                  </a:lnTo>
                  <a:lnTo>
                    <a:pt x="398921" y="300478"/>
                  </a:lnTo>
                  <a:lnTo>
                    <a:pt x="455705" y="316387"/>
                  </a:lnTo>
                  <a:lnTo>
                    <a:pt x="506863" y="326600"/>
                  </a:lnTo>
                  <a:lnTo>
                    <a:pt x="550949" y="330883"/>
                  </a:lnTo>
                  <a:lnTo>
                    <a:pt x="586516" y="329005"/>
                  </a:lnTo>
                  <a:lnTo>
                    <a:pt x="612118" y="320733"/>
                  </a:lnTo>
                  <a:lnTo>
                    <a:pt x="626307" y="305835"/>
                  </a:lnTo>
                  <a:lnTo>
                    <a:pt x="627774" y="285702"/>
                  </a:lnTo>
                  <a:lnTo>
                    <a:pt x="616901" y="261354"/>
                  </a:lnTo>
                  <a:lnTo>
                    <a:pt x="562489" y="203727"/>
                  </a:lnTo>
                  <a:lnTo>
                    <a:pt x="521130" y="172307"/>
                  </a:lnTo>
                  <a:lnTo>
                    <a:pt x="471788" y="140386"/>
                  </a:lnTo>
                  <a:lnTo>
                    <a:pt x="415551" y="108894"/>
                  </a:lnTo>
                  <a:lnTo>
                    <a:pt x="353511" y="78759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713349" y="4081284"/>
              <a:ext cx="935990" cy="1373505"/>
            </a:xfrm>
            <a:custGeom>
              <a:avLst/>
              <a:gdLst/>
              <a:ahLst/>
              <a:cxnLst/>
              <a:rect l="l" t="t" r="r" b="b"/>
              <a:pathLst>
                <a:path w="935990" h="1373504">
                  <a:moveTo>
                    <a:pt x="332232" y="541020"/>
                  </a:moveTo>
                  <a:lnTo>
                    <a:pt x="318516" y="534924"/>
                  </a:lnTo>
                  <a:lnTo>
                    <a:pt x="304800" y="528828"/>
                  </a:lnTo>
                  <a:lnTo>
                    <a:pt x="38100" y="1130312"/>
                  </a:lnTo>
                  <a:lnTo>
                    <a:pt x="38100" y="1200912"/>
                  </a:lnTo>
                  <a:lnTo>
                    <a:pt x="12192" y="1188720"/>
                  </a:lnTo>
                  <a:lnTo>
                    <a:pt x="16764" y="1190866"/>
                  </a:lnTo>
                  <a:lnTo>
                    <a:pt x="38100" y="1200912"/>
                  </a:lnTo>
                  <a:lnTo>
                    <a:pt x="38100" y="1130312"/>
                  </a:lnTo>
                  <a:lnTo>
                    <a:pt x="33870" y="1139837"/>
                  </a:lnTo>
                  <a:lnTo>
                    <a:pt x="28956" y="1094232"/>
                  </a:lnTo>
                  <a:lnTo>
                    <a:pt x="27432" y="1086612"/>
                  </a:lnTo>
                  <a:lnTo>
                    <a:pt x="21336" y="1080516"/>
                  </a:lnTo>
                  <a:lnTo>
                    <a:pt x="12192" y="1082040"/>
                  </a:lnTo>
                  <a:lnTo>
                    <a:pt x="4572" y="1082040"/>
                  </a:lnTo>
                  <a:lnTo>
                    <a:pt x="0" y="1089660"/>
                  </a:lnTo>
                  <a:lnTo>
                    <a:pt x="0" y="1097280"/>
                  </a:lnTo>
                  <a:lnTo>
                    <a:pt x="12192" y="1207008"/>
                  </a:lnTo>
                  <a:lnTo>
                    <a:pt x="13716" y="1220724"/>
                  </a:lnTo>
                  <a:lnTo>
                    <a:pt x="114300" y="1147572"/>
                  </a:lnTo>
                  <a:lnTo>
                    <a:pt x="120396" y="1143000"/>
                  </a:lnTo>
                  <a:lnTo>
                    <a:pt x="121920" y="1133856"/>
                  </a:lnTo>
                  <a:lnTo>
                    <a:pt x="112776" y="1121664"/>
                  </a:lnTo>
                  <a:lnTo>
                    <a:pt x="103632" y="1120140"/>
                  </a:lnTo>
                  <a:lnTo>
                    <a:pt x="97536" y="1124712"/>
                  </a:lnTo>
                  <a:lnTo>
                    <a:pt x="60096" y="1151547"/>
                  </a:lnTo>
                  <a:lnTo>
                    <a:pt x="332232" y="541020"/>
                  </a:lnTo>
                  <a:close/>
                </a:path>
                <a:path w="935990" h="1373504">
                  <a:moveTo>
                    <a:pt x="713232" y="693420"/>
                  </a:moveTo>
                  <a:lnTo>
                    <a:pt x="699516" y="687324"/>
                  </a:lnTo>
                  <a:lnTo>
                    <a:pt x="685800" y="681228"/>
                  </a:lnTo>
                  <a:lnTo>
                    <a:pt x="419100" y="1282712"/>
                  </a:lnTo>
                  <a:lnTo>
                    <a:pt x="419100" y="1353312"/>
                  </a:lnTo>
                  <a:lnTo>
                    <a:pt x="393192" y="1341120"/>
                  </a:lnTo>
                  <a:lnTo>
                    <a:pt x="397764" y="1343266"/>
                  </a:lnTo>
                  <a:lnTo>
                    <a:pt x="419100" y="1353312"/>
                  </a:lnTo>
                  <a:lnTo>
                    <a:pt x="419100" y="1282712"/>
                  </a:lnTo>
                  <a:lnTo>
                    <a:pt x="414870" y="1292237"/>
                  </a:lnTo>
                  <a:lnTo>
                    <a:pt x="409956" y="1246632"/>
                  </a:lnTo>
                  <a:lnTo>
                    <a:pt x="408432" y="1239012"/>
                  </a:lnTo>
                  <a:lnTo>
                    <a:pt x="402336" y="1232916"/>
                  </a:lnTo>
                  <a:lnTo>
                    <a:pt x="393192" y="1234440"/>
                  </a:lnTo>
                  <a:lnTo>
                    <a:pt x="385572" y="1234440"/>
                  </a:lnTo>
                  <a:lnTo>
                    <a:pt x="381000" y="1242060"/>
                  </a:lnTo>
                  <a:lnTo>
                    <a:pt x="381000" y="1249680"/>
                  </a:lnTo>
                  <a:lnTo>
                    <a:pt x="393192" y="1359408"/>
                  </a:lnTo>
                  <a:lnTo>
                    <a:pt x="394716" y="1373124"/>
                  </a:lnTo>
                  <a:lnTo>
                    <a:pt x="495300" y="1299972"/>
                  </a:lnTo>
                  <a:lnTo>
                    <a:pt x="501396" y="1295400"/>
                  </a:lnTo>
                  <a:lnTo>
                    <a:pt x="502920" y="1286256"/>
                  </a:lnTo>
                  <a:lnTo>
                    <a:pt x="493776" y="1274064"/>
                  </a:lnTo>
                  <a:lnTo>
                    <a:pt x="484632" y="1272540"/>
                  </a:lnTo>
                  <a:lnTo>
                    <a:pt x="478536" y="1277112"/>
                  </a:lnTo>
                  <a:lnTo>
                    <a:pt x="441096" y="1303947"/>
                  </a:lnTo>
                  <a:lnTo>
                    <a:pt x="713232" y="693420"/>
                  </a:lnTo>
                  <a:close/>
                </a:path>
                <a:path w="935990" h="1373504">
                  <a:moveTo>
                    <a:pt x="935736" y="166116"/>
                  </a:moveTo>
                  <a:lnTo>
                    <a:pt x="920496" y="141732"/>
                  </a:lnTo>
                  <a:lnTo>
                    <a:pt x="670318" y="298094"/>
                  </a:lnTo>
                  <a:lnTo>
                    <a:pt x="637032" y="0"/>
                  </a:lnTo>
                  <a:lnTo>
                    <a:pt x="609600" y="3048"/>
                  </a:lnTo>
                  <a:lnTo>
                    <a:pt x="643623" y="314782"/>
                  </a:lnTo>
                  <a:lnTo>
                    <a:pt x="384048" y="477012"/>
                  </a:lnTo>
                  <a:lnTo>
                    <a:pt x="368808" y="452628"/>
                  </a:lnTo>
                  <a:lnTo>
                    <a:pt x="318516" y="534924"/>
                  </a:lnTo>
                  <a:lnTo>
                    <a:pt x="371856" y="529844"/>
                  </a:lnTo>
                  <a:lnTo>
                    <a:pt x="414528" y="525780"/>
                  </a:lnTo>
                  <a:lnTo>
                    <a:pt x="399288" y="501396"/>
                  </a:lnTo>
                  <a:lnTo>
                    <a:pt x="647090" y="346519"/>
                  </a:lnTo>
                  <a:lnTo>
                    <a:pt x="675170" y="603605"/>
                  </a:lnTo>
                  <a:lnTo>
                    <a:pt x="647700" y="606552"/>
                  </a:lnTo>
                  <a:lnTo>
                    <a:pt x="699516" y="687324"/>
                  </a:lnTo>
                  <a:lnTo>
                    <a:pt x="705612" y="670966"/>
                  </a:lnTo>
                  <a:lnTo>
                    <a:pt x="733044" y="597408"/>
                  </a:lnTo>
                  <a:lnTo>
                    <a:pt x="704088" y="600506"/>
                  </a:lnTo>
                  <a:lnTo>
                    <a:pt x="673849" y="329793"/>
                  </a:lnTo>
                  <a:lnTo>
                    <a:pt x="935736" y="166116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080126" y="4463796"/>
              <a:ext cx="180340" cy="611505"/>
            </a:xfrm>
            <a:custGeom>
              <a:avLst/>
              <a:gdLst/>
              <a:ahLst/>
              <a:cxnLst/>
              <a:rect l="l" t="t" r="r" b="b"/>
              <a:pathLst>
                <a:path w="180340" h="611504">
                  <a:moveTo>
                    <a:pt x="152347" y="76376"/>
                  </a:moveTo>
                  <a:lnTo>
                    <a:pt x="134148" y="71447"/>
                  </a:lnTo>
                  <a:lnTo>
                    <a:pt x="0" y="606552"/>
                  </a:lnTo>
                  <a:lnTo>
                    <a:pt x="18288" y="611124"/>
                  </a:lnTo>
                  <a:lnTo>
                    <a:pt x="152347" y="76376"/>
                  </a:lnTo>
                  <a:close/>
                </a:path>
                <a:path w="180340" h="611504">
                  <a:moveTo>
                    <a:pt x="179832" y="83820"/>
                  </a:moveTo>
                  <a:lnTo>
                    <a:pt x="161544" y="0"/>
                  </a:lnTo>
                  <a:lnTo>
                    <a:pt x="106680" y="64008"/>
                  </a:lnTo>
                  <a:lnTo>
                    <a:pt x="134148" y="71447"/>
                  </a:lnTo>
                  <a:lnTo>
                    <a:pt x="137160" y="59436"/>
                  </a:lnTo>
                  <a:lnTo>
                    <a:pt x="155448" y="64008"/>
                  </a:lnTo>
                  <a:lnTo>
                    <a:pt x="155448" y="77216"/>
                  </a:lnTo>
                  <a:lnTo>
                    <a:pt x="179832" y="83820"/>
                  </a:lnTo>
                  <a:close/>
                </a:path>
                <a:path w="180340" h="611504">
                  <a:moveTo>
                    <a:pt x="155448" y="64008"/>
                  </a:moveTo>
                  <a:lnTo>
                    <a:pt x="137160" y="59436"/>
                  </a:lnTo>
                  <a:lnTo>
                    <a:pt x="134148" y="71447"/>
                  </a:lnTo>
                  <a:lnTo>
                    <a:pt x="152347" y="76376"/>
                  </a:lnTo>
                  <a:lnTo>
                    <a:pt x="155448" y="64008"/>
                  </a:lnTo>
                  <a:close/>
                </a:path>
                <a:path w="180340" h="611504">
                  <a:moveTo>
                    <a:pt x="155448" y="77216"/>
                  </a:moveTo>
                  <a:lnTo>
                    <a:pt x="155448" y="64008"/>
                  </a:lnTo>
                  <a:lnTo>
                    <a:pt x="152347" y="76376"/>
                  </a:lnTo>
                  <a:lnTo>
                    <a:pt x="155448" y="7721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796414" y="1442719"/>
            <a:ext cx="1359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Plane</a:t>
            </a: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Mirror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641470" y="1792224"/>
            <a:ext cx="693420" cy="1148080"/>
          </a:xfrm>
          <a:custGeom>
            <a:avLst/>
            <a:gdLst/>
            <a:ahLst/>
            <a:cxnLst/>
            <a:rect l="l" t="t" r="r" b="b"/>
            <a:pathLst>
              <a:path w="693420" h="1148080">
                <a:moveTo>
                  <a:pt x="30928" y="1077243"/>
                </a:moveTo>
                <a:lnTo>
                  <a:pt x="6096" y="1062228"/>
                </a:lnTo>
                <a:lnTo>
                  <a:pt x="0" y="1147572"/>
                </a:lnTo>
                <a:lnTo>
                  <a:pt x="24384" y="1132007"/>
                </a:lnTo>
                <a:lnTo>
                  <a:pt x="24384" y="1088136"/>
                </a:lnTo>
                <a:lnTo>
                  <a:pt x="30928" y="1077243"/>
                </a:lnTo>
                <a:close/>
              </a:path>
              <a:path w="693420" h="1148080">
                <a:moveTo>
                  <a:pt x="47245" y="1087108"/>
                </a:moveTo>
                <a:lnTo>
                  <a:pt x="30928" y="1077243"/>
                </a:lnTo>
                <a:lnTo>
                  <a:pt x="24384" y="1088136"/>
                </a:lnTo>
                <a:lnTo>
                  <a:pt x="41148" y="1097280"/>
                </a:lnTo>
                <a:lnTo>
                  <a:pt x="47245" y="1087108"/>
                </a:lnTo>
                <a:close/>
              </a:path>
              <a:path w="693420" h="1148080">
                <a:moveTo>
                  <a:pt x="71628" y="1101852"/>
                </a:moveTo>
                <a:lnTo>
                  <a:pt x="47245" y="1087108"/>
                </a:lnTo>
                <a:lnTo>
                  <a:pt x="41148" y="1097280"/>
                </a:lnTo>
                <a:lnTo>
                  <a:pt x="24384" y="1088136"/>
                </a:lnTo>
                <a:lnTo>
                  <a:pt x="24384" y="1132007"/>
                </a:lnTo>
                <a:lnTo>
                  <a:pt x="71628" y="1101852"/>
                </a:lnTo>
                <a:close/>
              </a:path>
              <a:path w="693420" h="1148080">
                <a:moveTo>
                  <a:pt x="693420" y="9144"/>
                </a:moveTo>
                <a:lnTo>
                  <a:pt x="678180" y="0"/>
                </a:lnTo>
                <a:lnTo>
                  <a:pt x="30928" y="1077243"/>
                </a:lnTo>
                <a:lnTo>
                  <a:pt x="47245" y="1087108"/>
                </a:lnTo>
                <a:lnTo>
                  <a:pt x="693420" y="914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784735" y="4262118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Eyepiece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63014" y="5633717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48405" y="1869438"/>
            <a:ext cx="1015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Light 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sz="1800" b="1" spc="-8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star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883982" y="1477708"/>
            <a:ext cx="4600575" cy="3076575"/>
            <a:chOff x="3883982" y="1477708"/>
            <a:chExt cx="4600575" cy="3076575"/>
          </a:xfrm>
        </p:grpSpPr>
        <p:sp>
          <p:nvSpPr>
            <p:cNvPr id="33" name="object 33"/>
            <p:cNvSpPr/>
            <p:nvPr/>
          </p:nvSpPr>
          <p:spPr>
            <a:xfrm>
              <a:off x="4355469" y="1491995"/>
              <a:ext cx="4114800" cy="1676400"/>
            </a:xfrm>
            <a:custGeom>
              <a:avLst/>
              <a:gdLst/>
              <a:ahLst/>
              <a:cxnLst/>
              <a:rect l="l" t="t" r="r" b="b"/>
              <a:pathLst>
                <a:path w="4114800" h="1676400">
                  <a:moveTo>
                    <a:pt x="0" y="0"/>
                  </a:moveTo>
                  <a:lnTo>
                    <a:pt x="4114799" y="1676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204338" y="1789176"/>
              <a:ext cx="140208" cy="12801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898269" y="2863595"/>
              <a:ext cx="4114800" cy="1676400"/>
            </a:xfrm>
            <a:custGeom>
              <a:avLst/>
              <a:gdLst/>
              <a:ahLst/>
              <a:cxnLst/>
              <a:rect l="l" t="t" r="r" b="b"/>
              <a:pathLst>
                <a:path w="4114800" h="1676400">
                  <a:moveTo>
                    <a:pt x="0" y="0"/>
                  </a:moveTo>
                  <a:lnTo>
                    <a:pt x="4114799" y="1676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747138" y="3160776"/>
              <a:ext cx="140208" cy="12801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260469" y="3244595"/>
              <a:ext cx="1752600" cy="1295400"/>
            </a:xfrm>
            <a:custGeom>
              <a:avLst/>
              <a:gdLst/>
              <a:ahLst/>
              <a:cxnLst/>
              <a:rect l="l" t="t" r="r" b="b"/>
              <a:pathLst>
                <a:path w="1752600" h="1295400">
                  <a:moveTo>
                    <a:pt x="1752599" y="12953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722242" y="3601212"/>
              <a:ext cx="138684" cy="12039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336669" y="3015995"/>
              <a:ext cx="533400" cy="1066800"/>
            </a:xfrm>
            <a:custGeom>
              <a:avLst/>
              <a:gdLst/>
              <a:ahLst/>
              <a:cxnLst/>
              <a:rect l="l" t="t" r="r" b="b"/>
              <a:pathLst>
                <a:path w="533400" h="1066800">
                  <a:moveTo>
                    <a:pt x="533399" y="0"/>
                  </a:moveTo>
                  <a:lnTo>
                    <a:pt x="0" y="10667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697858" y="3217164"/>
              <a:ext cx="117348" cy="13868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0469" y="3244595"/>
              <a:ext cx="381000" cy="990600"/>
            </a:xfrm>
            <a:custGeom>
              <a:avLst/>
              <a:gdLst/>
              <a:ahLst/>
              <a:cxnLst/>
              <a:rect l="l" t="t" r="r" b="b"/>
              <a:pathLst>
                <a:path w="381000" h="990600">
                  <a:moveTo>
                    <a:pt x="0" y="0"/>
                  </a:moveTo>
                  <a:lnTo>
                    <a:pt x="380999" y="9905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275710" y="3406140"/>
              <a:ext cx="117348" cy="13716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70069" y="3015995"/>
              <a:ext cx="1600200" cy="152400"/>
            </a:xfrm>
            <a:custGeom>
              <a:avLst/>
              <a:gdLst/>
              <a:ahLst/>
              <a:cxnLst/>
              <a:rect l="l" t="t" r="r" b="b"/>
              <a:pathLst>
                <a:path w="1600200" h="152400">
                  <a:moveTo>
                    <a:pt x="1600199" y="1523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632070" y="3035808"/>
              <a:ext cx="135636" cy="13106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1597982" y="4678108"/>
            <a:ext cx="1171575" cy="866775"/>
            <a:chOff x="1597982" y="4678108"/>
            <a:chExt cx="1171575" cy="866775"/>
          </a:xfrm>
        </p:grpSpPr>
        <p:sp>
          <p:nvSpPr>
            <p:cNvPr id="46" name="object 46"/>
            <p:cNvSpPr/>
            <p:nvPr/>
          </p:nvSpPr>
          <p:spPr>
            <a:xfrm>
              <a:off x="1612269" y="4692395"/>
              <a:ext cx="1143000" cy="838200"/>
            </a:xfrm>
            <a:custGeom>
              <a:avLst/>
              <a:gdLst/>
              <a:ahLst/>
              <a:cxnLst/>
              <a:rect l="l" t="t" r="r" b="b"/>
              <a:pathLst>
                <a:path w="1143000" h="838200">
                  <a:moveTo>
                    <a:pt x="1142999" y="838199"/>
                  </a:moveTo>
                  <a:lnTo>
                    <a:pt x="1142999" y="0"/>
                  </a:lnTo>
                  <a:lnTo>
                    <a:pt x="0" y="0"/>
                  </a:lnTo>
                  <a:lnTo>
                    <a:pt x="0" y="838199"/>
                  </a:lnTo>
                  <a:lnTo>
                    <a:pt x="1142999" y="8381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612269" y="4692395"/>
              <a:ext cx="1143000" cy="838200"/>
            </a:xfrm>
            <a:custGeom>
              <a:avLst/>
              <a:gdLst/>
              <a:ahLst/>
              <a:cxnLst/>
              <a:rect l="l" t="t" r="r" b="b"/>
              <a:pathLst>
                <a:path w="1143000" h="838200">
                  <a:moveTo>
                    <a:pt x="0" y="0"/>
                  </a:moveTo>
                  <a:lnTo>
                    <a:pt x="0" y="838199"/>
                  </a:lnTo>
                  <a:lnTo>
                    <a:pt x="1142999" y="838199"/>
                  </a:lnTo>
                  <a:lnTo>
                    <a:pt x="11429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703716" y="4900674"/>
            <a:ext cx="401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51926" y="4643118"/>
            <a:ext cx="2368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 marR="30480" indent="-12700">
              <a:lnSpc>
                <a:spcPct val="1333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o 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221869" y="5073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233812" y="4201158"/>
            <a:ext cx="2058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Magnifying</a:t>
            </a:r>
            <a:r>
              <a:rPr sz="1800" b="1" spc="-5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Power: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49071"/>
            <a:ext cx="4982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500FF"/>
                </a:solidFill>
              </a:rPr>
              <a:t>Resolving Power of </a:t>
            </a:r>
            <a:r>
              <a:rPr sz="2400" dirty="0">
                <a:solidFill>
                  <a:srgbClr val="6500FF"/>
                </a:solidFill>
              </a:rPr>
              <a:t>a</a:t>
            </a:r>
            <a:r>
              <a:rPr sz="2400" spc="-70" dirty="0">
                <a:solidFill>
                  <a:srgbClr val="6500FF"/>
                </a:solidFill>
              </a:rPr>
              <a:t> </a:t>
            </a:r>
            <a:r>
              <a:rPr sz="2400" spc="-5" dirty="0">
                <a:solidFill>
                  <a:srgbClr val="6500FF"/>
                </a:solidFill>
              </a:rPr>
              <a:t>Microscope: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05212" y="909319"/>
            <a:ext cx="7762240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resolving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power of a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microscope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defined as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reciprocal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the  distance between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two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objects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which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can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be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just resolved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when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seen 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through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the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microscope.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507869" y="1872995"/>
            <a:ext cx="1295400" cy="914400"/>
            <a:chOff x="4507869" y="1872995"/>
            <a:chExt cx="1295400" cy="914400"/>
          </a:xfrm>
        </p:grpSpPr>
        <p:sp>
          <p:nvSpPr>
            <p:cNvPr id="5" name="object 5"/>
            <p:cNvSpPr/>
            <p:nvPr/>
          </p:nvSpPr>
          <p:spPr>
            <a:xfrm>
              <a:off x="4507869" y="1872995"/>
              <a:ext cx="1295400" cy="914400"/>
            </a:xfrm>
            <a:custGeom>
              <a:avLst/>
              <a:gdLst/>
              <a:ahLst/>
              <a:cxnLst/>
              <a:rect l="l" t="t" r="r" b="b"/>
              <a:pathLst>
                <a:path w="1295400" h="914400">
                  <a:moveTo>
                    <a:pt x="1295399" y="914399"/>
                  </a:moveTo>
                  <a:lnTo>
                    <a:pt x="12953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1295399" y="9143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84069" y="2330195"/>
              <a:ext cx="1066800" cy="0"/>
            </a:xfrm>
            <a:custGeom>
              <a:avLst/>
              <a:gdLst/>
              <a:ahLst/>
              <a:cxnLst/>
              <a:rect l="l" t="t" r="r" b="b"/>
              <a:pathLst>
                <a:path w="1066800">
                  <a:moveTo>
                    <a:pt x="0" y="0"/>
                  </a:moveTo>
                  <a:lnTo>
                    <a:pt x="1066799" y="0"/>
                  </a:lnTo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660033" y="199135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6025" y="2357118"/>
            <a:ext cx="330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90" dirty="0">
                <a:solidFill>
                  <a:srgbClr val="FF0000"/>
                </a:solidFill>
                <a:latin typeface="Arial"/>
                <a:cs typeface="Arial"/>
              </a:rPr>
              <a:t>∆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3469" y="23439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0017" y="2204718"/>
            <a:ext cx="2978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1465" algn="l"/>
              </a:tabLst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07869" y="1872995"/>
            <a:ext cx="1295400" cy="914400"/>
          </a:xfrm>
          <a:prstGeom prst="rect">
            <a:avLst/>
          </a:prstGeom>
          <a:ln w="28574">
            <a:solidFill>
              <a:srgbClr val="6500FF"/>
            </a:solidFill>
          </a:ln>
        </p:spPr>
        <p:txBody>
          <a:bodyPr vert="horz" wrap="square" lIns="0" tIns="115570" rIns="0" bIns="0" rtlCol="0">
            <a:spAutoFit/>
          </a:bodyPr>
          <a:lstStyle/>
          <a:p>
            <a:pPr marR="39370" algn="ctr">
              <a:lnSpc>
                <a:spcPct val="100000"/>
              </a:lnSpc>
              <a:spcBef>
                <a:spcPts val="91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spc="60" dirty="0">
                <a:solidFill>
                  <a:srgbClr val="FF0000"/>
                </a:solidFill>
                <a:latin typeface="Arial"/>
                <a:cs typeface="Arial"/>
              </a:rPr>
              <a:t>µ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sin</a:t>
            </a:r>
            <a:r>
              <a:rPr sz="18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  <a:p>
            <a:pPr marR="62865" algn="ct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λ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7500" marR="217170" indent="-635">
              <a:lnSpc>
                <a:spcPct val="100299"/>
              </a:lnSpc>
              <a:spcBef>
                <a:spcPts val="90"/>
              </a:spcBef>
            </a:pPr>
            <a:r>
              <a:rPr spc="-5" dirty="0"/>
              <a:t>Resolving </a:t>
            </a:r>
            <a:r>
              <a:rPr dirty="0"/>
              <a:t>power </a:t>
            </a:r>
            <a:r>
              <a:rPr spc="-5" dirty="0"/>
              <a:t>depends </a:t>
            </a:r>
            <a:r>
              <a:rPr dirty="0"/>
              <a:t>on i) </a:t>
            </a:r>
            <a:r>
              <a:rPr spc="-5" dirty="0"/>
              <a:t>wavelength λ, </a:t>
            </a:r>
            <a:r>
              <a:rPr dirty="0"/>
              <a:t>ii) </a:t>
            </a:r>
            <a:r>
              <a:rPr spc="-10" dirty="0"/>
              <a:t>refractive </a:t>
            </a:r>
            <a:r>
              <a:rPr spc="-5" dirty="0"/>
              <a:t>index </a:t>
            </a:r>
            <a:r>
              <a:rPr dirty="0"/>
              <a:t>of the  </a:t>
            </a:r>
            <a:r>
              <a:rPr spc="-5" dirty="0"/>
              <a:t>medium </a:t>
            </a:r>
            <a:r>
              <a:rPr spc="-10" dirty="0"/>
              <a:t>between </a:t>
            </a:r>
            <a:r>
              <a:rPr dirty="0"/>
              <a:t>the </a:t>
            </a:r>
            <a:r>
              <a:rPr spc="-5" dirty="0"/>
              <a:t>object and </a:t>
            </a:r>
            <a:r>
              <a:rPr dirty="0"/>
              <a:t>the </a:t>
            </a:r>
            <a:r>
              <a:rPr spc="-5" dirty="0"/>
              <a:t>objective and </a:t>
            </a:r>
            <a:r>
              <a:rPr dirty="0"/>
              <a:t>iii) </a:t>
            </a:r>
            <a:r>
              <a:rPr spc="-5" dirty="0"/>
              <a:t>half angle </a:t>
            </a:r>
            <a:r>
              <a:rPr dirty="0"/>
              <a:t>of the  </a:t>
            </a:r>
            <a:r>
              <a:rPr spc="-5" dirty="0"/>
              <a:t>cone </a:t>
            </a:r>
            <a:r>
              <a:rPr dirty="0"/>
              <a:t>of </a:t>
            </a:r>
            <a:r>
              <a:rPr spc="-5" dirty="0"/>
              <a:t>light from </a:t>
            </a:r>
            <a:r>
              <a:rPr dirty="0"/>
              <a:t>one of </a:t>
            </a:r>
            <a:r>
              <a:rPr spc="-10" dirty="0"/>
              <a:t>the </a:t>
            </a:r>
            <a:r>
              <a:rPr spc="-5" dirty="0"/>
              <a:t>objects</a:t>
            </a:r>
            <a:r>
              <a:rPr spc="-10" dirty="0"/>
              <a:t> </a:t>
            </a:r>
            <a:r>
              <a:rPr spc="-5" dirty="0"/>
              <a:t>θ.</a:t>
            </a: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400" spc="-5" dirty="0">
                <a:solidFill>
                  <a:srgbClr val="007F00"/>
                </a:solidFill>
              </a:rPr>
              <a:t>Resolving Power of </a:t>
            </a:r>
            <a:r>
              <a:rPr sz="2400" dirty="0">
                <a:solidFill>
                  <a:srgbClr val="007F00"/>
                </a:solidFill>
              </a:rPr>
              <a:t>a</a:t>
            </a:r>
            <a:r>
              <a:rPr sz="2400" spc="-45" dirty="0">
                <a:solidFill>
                  <a:srgbClr val="007F00"/>
                </a:solidFill>
              </a:rPr>
              <a:t> </a:t>
            </a:r>
            <a:r>
              <a:rPr sz="2400" spc="-5" dirty="0">
                <a:solidFill>
                  <a:srgbClr val="007F00"/>
                </a:solidFill>
              </a:rPr>
              <a:t>Telescope:</a:t>
            </a:r>
            <a:endParaRPr sz="2400"/>
          </a:p>
          <a:p>
            <a:pPr marL="12700" marR="5080">
              <a:lnSpc>
                <a:spcPct val="100299"/>
              </a:lnSpc>
              <a:spcBef>
                <a:spcPts val="740"/>
              </a:spcBef>
            </a:pPr>
            <a:r>
              <a:rPr dirty="0">
                <a:solidFill>
                  <a:srgbClr val="990000"/>
                </a:solidFill>
              </a:rPr>
              <a:t>The </a:t>
            </a:r>
            <a:r>
              <a:rPr spc="-5" dirty="0">
                <a:solidFill>
                  <a:srgbClr val="990000"/>
                </a:solidFill>
              </a:rPr>
              <a:t>resolving </a:t>
            </a:r>
            <a:r>
              <a:rPr dirty="0">
                <a:solidFill>
                  <a:srgbClr val="990000"/>
                </a:solidFill>
              </a:rPr>
              <a:t>power of a </a:t>
            </a:r>
            <a:r>
              <a:rPr spc="-5" dirty="0">
                <a:solidFill>
                  <a:srgbClr val="990000"/>
                </a:solidFill>
              </a:rPr>
              <a:t>telescope </a:t>
            </a:r>
            <a:r>
              <a:rPr dirty="0">
                <a:solidFill>
                  <a:srgbClr val="990000"/>
                </a:solidFill>
              </a:rPr>
              <a:t>is </a:t>
            </a:r>
            <a:r>
              <a:rPr spc="-5" dirty="0">
                <a:solidFill>
                  <a:srgbClr val="990000"/>
                </a:solidFill>
              </a:rPr>
              <a:t>defined as </a:t>
            </a:r>
            <a:r>
              <a:rPr dirty="0">
                <a:solidFill>
                  <a:srgbClr val="990000"/>
                </a:solidFill>
              </a:rPr>
              <a:t>the </a:t>
            </a:r>
            <a:r>
              <a:rPr spc="-5" dirty="0">
                <a:solidFill>
                  <a:srgbClr val="990000"/>
                </a:solidFill>
              </a:rPr>
              <a:t>reciprocal </a:t>
            </a:r>
            <a:r>
              <a:rPr dirty="0">
                <a:solidFill>
                  <a:srgbClr val="990000"/>
                </a:solidFill>
              </a:rPr>
              <a:t>of </a:t>
            </a:r>
            <a:r>
              <a:rPr spc="-5" dirty="0">
                <a:solidFill>
                  <a:srgbClr val="990000"/>
                </a:solidFill>
              </a:rPr>
              <a:t>the  </a:t>
            </a:r>
            <a:r>
              <a:rPr spc="-10" dirty="0">
                <a:solidFill>
                  <a:srgbClr val="990000"/>
                </a:solidFill>
              </a:rPr>
              <a:t>smallest </a:t>
            </a:r>
            <a:r>
              <a:rPr spc="-5" dirty="0">
                <a:solidFill>
                  <a:srgbClr val="990000"/>
                </a:solidFill>
              </a:rPr>
              <a:t>angular separation between </a:t>
            </a:r>
            <a:r>
              <a:rPr dirty="0">
                <a:solidFill>
                  <a:srgbClr val="990000"/>
                </a:solidFill>
              </a:rPr>
              <a:t>two </a:t>
            </a:r>
            <a:r>
              <a:rPr spc="-5" dirty="0">
                <a:solidFill>
                  <a:srgbClr val="990000"/>
                </a:solidFill>
              </a:rPr>
              <a:t>distant objects </a:t>
            </a:r>
            <a:r>
              <a:rPr dirty="0">
                <a:solidFill>
                  <a:srgbClr val="990000"/>
                </a:solidFill>
              </a:rPr>
              <a:t>whose </a:t>
            </a:r>
            <a:r>
              <a:rPr spc="-10" dirty="0">
                <a:solidFill>
                  <a:srgbClr val="990000"/>
                </a:solidFill>
              </a:rPr>
              <a:t>images </a:t>
            </a:r>
            <a:r>
              <a:rPr spc="-5" dirty="0">
                <a:solidFill>
                  <a:srgbClr val="990000"/>
                </a:solidFill>
              </a:rPr>
              <a:t>are  </a:t>
            </a:r>
            <a:r>
              <a:rPr spc="-10" dirty="0">
                <a:solidFill>
                  <a:srgbClr val="990000"/>
                </a:solidFill>
              </a:rPr>
              <a:t>seen</a:t>
            </a:r>
            <a:r>
              <a:rPr dirty="0">
                <a:solidFill>
                  <a:srgbClr val="990000"/>
                </a:solidFill>
              </a:rPr>
              <a:t> </a:t>
            </a:r>
            <a:r>
              <a:rPr spc="-5" dirty="0">
                <a:solidFill>
                  <a:srgbClr val="990000"/>
                </a:solidFill>
              </a:rPr>
              <a:t>separately.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660033" y="526795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6025" y="5633717"/>
            <a:ext cx="289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dθ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3469" y="56205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431669" y="5149595"/>
            <a:ext cx="990600" cy="914400"/>
            <a:chOff x="4431669" y="5149595"/>
            <a:chExt cx="990600" cy="914400"/>
          </a:xfrm>
        </p:grpSpPr>
        <p:sp>
          <p:nvSpPr>
            <p:cNvPr id="17" name="object 17"/>
            <p:cNvSpPr/>
            <p:nvPr/>
          </p:nvSpPr>
          <p:spPr>
            <a:xfrm>
              <a:off x="4431669" y="5149595"/>
              <a:ext cx="990600" cy="914400"/>
            </a:xfrm>
            <a:custGeom>
              <a:avLst/>
              <a:gdLst/>
              <a:ahLst/>
              <a:cxnLst/>
              <a:rect l="l" t="t" r="r" b="b"/>
              <a:pathLst>
                <a:path w="990600" h="914400">
                  <a:moveTo>
                    <a:pt x="990599" y="914399"/>
                  </a:moveTo>
                  <a:lnTo>
                    <a:pt x="990599" y="0"/>
                  </a:lnTo>
                  <a:lnTo>
                    <a:pt x="0" y="0"/>
                  </a:lnTo>
                  <a:lnTo>
                    <a:pt x="0" y="914399"/>
                  </a:lnTo>
                  <a:lnTo>
                    <a:pt x="990599" y="914399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84069" y="5606795"/>
              <a:ext cx="685800" cy="0"/>
            </a:xfrm>
            <a:custGeom>
              <a:avLst/>
              <a:gdLst/>
              <a:ahLst/>
              <a:cxnLst/>
              <a:rect l="l" t="t" r="r" b="b"/>
              <a:pathLst>
                <a:path w="685800">
                  <a:moveTo>
                    <a:pt x="0" y="0"/>
                  </a:moveTo>
                  <a:lnTo>
                    <a:pt x="685799" y="0"/>
                  </a:lnTo>
                </a:path>
              </a:pathLst>
            </a:custGeom>
            <a:ln w="19049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310017" y="5481317"/>
            <a:ext cx="2978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1465" algn="l"/>
              </a:tabLst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es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25" dirty="0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sz="1800" b="1" spc="-45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25" dirty="0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31669" y="5149595"/>
            <a:ext cx="990600" cy="914400"/>
          </a:xfrm>
          <a:prstGeom prst="rect">
            <a:avLst/>
          </a:prstGeom>
          <a:ln w="28574">
            <a:solidFill>
              <a:srgbClr val="6500F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R="62865" algn="ctr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6764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1.22</a:t>
            </a:r>
            <a:r>
              <a:rPr sz="1800" b="1" spc="-3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λ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6289037"/>
            <a:ext cx="6936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Resolving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power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depends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on i)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wavelength λ,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ii)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diameter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the 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objective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a.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312982" y="1782508"/>
            <a:ext cx="714375" cy="593725"/>
            <a:chOff x="7312982" y="1782508"/>
            <a:chExt cx="714375" cy="593725"/>
          </a:xfrm>
        </p:grpSpPr>
        <p:sp>
          <p:nvSpPr>
            <p:cNvPr id="23" name="object 23"/>
            <p:cNvSpPr/>
            <p:nvPr/>
          </p:nvSpPr>
          <p:spPr>
            <a:xfrm>
              <a:off x="7327269" y="1872995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0"/>
                  </a:moveTo>
                  <a:lnTo>
                    <a:pt x="0" y="0"/>
                  </a:lnTo>
                  <a:lnTo>
                    <a:pt x="52877" y="16217"/>
                  </a:lnTo>
                  <a:lnTo>
                    <a:pt x="105595" y="31768"/>
                  </a:lnTo>
                  <a:lnTo>
                    <a:pt x="157993" y="45986"/>
                  </a:lnTo>
                  <a:lnTo>
                    <a:pt x="209912" y="58205"/>
                  </a:lnTo>
                  <a:lnTo>
                    <a:pt x="261190" y="67758"/>
                  </a:lnTo>
                  <a:lnTo>
                    <a:pt x="311669" y="73978"/>
                  </a:lnTo>
                  <a:lnTo>
                    <a:pt x="361187" y="76199"/>
                  </a:lnTo>
                  <a:lnTo>
                    <a:pt x="409640" y="73978"/>
                  </a:lnTo>
                  <a:lnTo>
                    <a:pt x="457133" y="67758"/>
                  </a:lnTo>
                  <a:lnTo>
                    <a:pt x="503826" y="58205"/>
                  </a:lnTo>
                  <a:lnTo>
                    <a:pt x="549879" y="45986"/>
                  </a:lnTo>
                  <a:lnTo>
                    <a:pt x="595453" y="31768"/>
                  </a:lnTo>
                  <a:lnTo>
                    <a:pt x="640706" y="16217"/>
                  </a:lnTo>
                  <a:lnTo>
                    <a:pt x="685799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327269" y="1872995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0"/>
                  </a:moveTo>
                  <a:lnTo>
                    <a:pt x="640706" y="16217"/>
                  </a:lnTo>
                  <a:lnTo>
                    <a:pt x="595453" y="31768"/>
                  </a:lnTo>
                  <a:lnTo>
                    <a:pt x="549879" y="45986"/>
                  </a:lnTo>
                  <a:lnTo>
                    <a:pt x="503826" y="58205"/>
                  </a:lnTo>
                  <a:lnTo>
                    <a:pt x="457133" y="67758"/>
                  </a:lnTo>
                  <a:lnTo>
                    <a:pt x="409640" y="73978"/>
                  </a:lnTo>
                  <a:lnTo>
                    <a:pt x="361187" y="76199"/>
                  </a:lnTo>
                  <a:lnTo>
                    <a:pt x="311669" y="73978"/>
                  </a:lnTo>
                  <a:lnTo>
                    <a:pt x="261190" y="67758"/>
                  </a:lnTo>
                  <a:lnTo>
                    <a:pt x="209912" y="58205"/>
                  </a:lnTo>
                  <a:lnTo>
                    <a:pt x="157993" y="45986"/>
                  </a:lnTo>
                  <a:lnTo>
                    <a:pt x="105595" y="31768"/>
                  </a:lnTo>
                  <a:lnTo>
                    <a:pt x="52877" y="16217"/>
                  </a:lnTo>
                  <a:lnTo>
                    <a:pt x="0" y="0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327269" y="1796795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76199"/>
                  </a:moveTo>
                  <a:lnTo>
                    <a:pt x="640706" y="59982"/>
                  </a:lnTo>
                  <a:lnTo>
                    <a:pt x="595453" y="44431"/>
                  </a:lnTo>
                  <a:lnTo>
                    <a:pt x="549879" y="30213"/>
                  </a:lnTo>
                  <a:lnTo>
                    <a:pt x="503826" y="17994"/>
                  </a:lnTo>
                  <a:lnTo>
                    <a:pt x="457133" y="8441"/>
                  </a:lnTo>
                  <a:lnTo>
                    <a:pt x="409640" y="2221"/>
                  </a:lnTo>
                  <a:lnTo>
                    <a:pt x="361187" y="0"/>
                  </a:lnTo>
                  <a:lnTo>
                    <a:pt x="311669" y="2221"/>
                  </a:lnTo>
                  <a:lnTo>
                    <a:pt x="261190" y="8441"/>
                  </a:lnTo>
                  <a:lnTo>
                    <a:pt x="209912" y="17994"/>
                  </a:lnTo>
                  <a:lnTo>
                    <a:pt x="157993" y="30213"/>
                  </a:lnTo>
                  <a:lnTo>
                    <a:pt x="105595" y="44431"/>
                  </a:lnTo>
                  <a:lnTo>
                    <a:pt x="52877" y="59982"/>
                  </a:lnTo>
                  <a:lnTo>
                    <a:pt x="0" y="76199"/>
                  </a:lnTo>
                  <a:lnTo>
                    <a:pt x="685799" y="761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327269" y="1796795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76199"/>
                  </a:moveTo>
                  <a:lnTo>
                    <a:pt x="640706" y="59982"/>
                  </a:lnTo>
                  <a:lnTo>
                    <a:pt x="595453" y="44431"/>
                  </a:lnTo>
                  <a:lnTo>
                    <a:pt x="549879" y="30213"/>
                  </a:lnTo>
                  <a:lnTo>
                    <a:pt x="503826" y="17994"/>
                  </a:lnTo>
                  <a:lnTo>
                    <a:pt x="457133" y="8441"/>
                  </a:lnTo>
                  <a:lnTo>
                    <a:pt x="409640" y="2221"/>
                  </a:lnTo>
                  <a:lnTo>
                    <a:pt x="361187" y="0"/>
                  </a:lnTo>
                  <a:lnTo>
                    <a:pt x="311669" y="2221"/>
                  </a:lnTo>
                  <a:lnTo>
                    <a:pt x="261190" y="8441"/>
                  </a:lnTo>
                  <a:lnTo>
                    <a:pt x="209912" y="17994"/>
                  </a:lnTo>
                  <a:lnTo>
                    <a:pt x="157993" y="30213"/>
                  </a:lnTo>
                  <a:lnTo>
                    <a:pt x="105595" y="44431"/>
                  </a:lnTo>
                  <a:lnTo>
                    <a:pt x="52877" y="59982"/>
                  </a:lnTo>
                  <a:lnTo>
                    <a:pt x="0" y="761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397369" y="1834908"/>
              <a:ext cx="558165" cy="541020"/>
            </a:xfrm>
            <a:custGeom>
              <a:avLst/>
              <a:gdLst/>
              <a:ahLst/>
              <a:cxnLst/>
              <a:rect l="l" t="t" r="r" b="b"/>
              <a:pathLst>
                <a:path w="558165" h="541019">
                  <a:moveTo>
                    <a:pt x="557784" y="94488"/>
                  </a:moveTo>
                  <a:lnTo>
                    <a:pt x="539496" y="0"/>
                  </a:lnTo>
                  <a:lnTo>
                    <a:pt x="492696" y="31508"/>
                  </a:lnTo>
                  <a:lnTo>
                    <a:pt x="492696" y="110502"/>
                  </a:lnTo>
                  <a:lnTo>
                    <a:pt x="381381" y="500748"/>
                  </a:lnTo>
                  <a:lnTo>
                    <a:pt x="319392" y="414020"/>
                  </a:lnTo>
                  <a:lnTo>
                    <a:pt x="492696" y="110502"/>
                  </a:lnTo>
                  <a:lnTo>
                    <a:pt x="492696" y="31508"/>
                  </a:lnTo>
                  <a:lnTo>
                    <a:pt x="460248" y="53340"/>
                  </a:lnTo>
                  <a:lnTo>
                    <a:pt x="479259" y="64439"/>
                  </a:lnTo>
                  <a:lnTo>
                    <a:pt x="473964" y="70104"/>
                  </a:lnTo>
                  <a:lnTo>
                    <a:pt x="482142" y="72491"/>
                  </a:lnTo>
                  <a:lnTo>
                    <a:pt x="301142" y="388480"/>
                  </a:lnTo>
                  <a:lnTo>
                    <a:pt x="285496" y="366598"/>
                  </a:lnTo>
                  <a:lnTo>
                    <a:pt x="285496" y="415785"/>
                  </a:lnTo>
                  <a:lnTo>
                    <a:pt x="236918" y="500608"/>
                  </a:lnTo>
                  <a:lnTo>
                    <a:pt x="71628" y="116179"/>
                  </a:lnTo>
                  <a:lnTo>
                    <a:pt x="285496" y="415785"/>
                  </a:lnTo>
                  <a:lnTo>
                    <a:pt x="285496" y="366598"/>
                  </a:lnTo>
                  <a:lnTo>
                    <a:pt x="70726" y="66090"/>
                  </a:lnTo>
                  <a:lnTo>
                    <a:pt x="79248" y="62484"/>
                  </a:lnTo>
                  <a:lnTo>
                    <a:pt x="73164" y="57302"/>
                  </a:lnTo>
                  <a:lnTo>
                    <a:pt x="91440" y="44196"/>
                  </a:lnTo>
                  <a:lnTo>
                    <a:pt x="6096" y="0"/>
                  </a:lnTo>
                  <a:lnTo>
                    <a:pt x="0" y="96012"/>
                  </a:lnTo>
                  <a:lnTo>
                    <a:pt x="20193" y="87464"/>
                  </a:lnTo>
                  <a:lnTo>
                    <a:pt x="21336" y="94488"/>
                  </a:lnTo>
                  <a:lnTo>
                    <a:pt x="28803" y="89141"/>
                  </a:lnTo>
                  <a:lnTo>
                    <a:pt x="220980" y="539496"/>
                  </a:lnTo>
                  <a:lnTo>
                    <a:pt x="234696" y="533400"/>
                  </a:lnTo>
                  <a:lnTo>
                    <a:pt x="246888" y="541020"/>
                  </a:lnTo>
                  <a:lnTo>
                    <a:pt x="303771" y="441388"/>
                  </a:lnTo>
                  <a:lnTo>
                    <a:pt x="374904" y="541020"/>
                  </a:lnTo>
                  <a:lnTo>
                    <a:pt x="387096" y="533400"/>
                  </a:lnTo>
                  <a:lnTo>
                    <a:pt x="400812" y="537972"/>
                  </a:lnTo>
                  <a:lnTo>
                    <a:pt x="527799" y="92760"/>
                  </a:lnTo>
                  <a:lnTo>
                    <a:pt x="533400" y="96012"/>
                  </a:lnTo>
                  <a:lnTo>
                    <a:pt x="533933" y="87553"/>
                  </a:lnTo>
                  <a:lnTo>
                    <a:pt x="557784" y="9448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7558414" y="2165094"/>
            <a:ext cx="299085" cy="58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29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r>
              <a:rPr sz="2200" b="1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48895">
              <a:lnSpc>
                <a:spcPct val="100000"/>
              </a:lnSpc>
              <a:spcBef>
                <a:spcPts val="80"/>
              </a:spcBef>
            </a:pPr>
            <a:r>
              <a:rPr sz="1400" b="1" spc="145" dirty="0">
                <a:solidFill>
                  <a:srgbClr val="FF0000"/>
                </a:solidFill>
                <a:latin typeface="Arial"/>
                <a:cs typeface="Arial"/>
              </a:rPr>
              <a:t>∆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698744" y="1863470"/>
            <a:ext cx="176530" cy="476250"/>
            <a:chOff x="7698744" y="1863470"/>
            <a:chExt cx="176530" cy="476250"/>
          </a:xfrm>
        </p:grpSpPr>
        <p:sp>
          <p:nvSpPr>
            <p:cNvPr id="30" name="object 30"/>
            <p:cNvSpPr/>
            <p:nvPr/>
          </p:nvSpPr>
          <p:spPr>
            <a:xfrm>
              <a:off x="7708269" y="1872995"/>
              <a:ext cx="76200" cy="457200"/>
            </a:xfrm>
            <a:custGeom>
              <a:avLst/>
              <a:gdLst/>
              <a:ahLst/>
              <a:cxnLst/>
              <a:rect l="l" t="t" r="r" b="b"/>
              <a:pathLst>
                <a:path w="76200" h="457200">
                  <a:moveTo>
                    <a:pt x="76199" y="457199"/>
                  </a:moveTo>
                  <a:lnTo>
                    <a:pt x="0" y="0"/>
                  </a:lnTo>
                </a:path>
              </a:pathLst>
            </a:custGeom>
            <a:ln w="19049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760085" y="2101595"/>
              <a:ext cx="100965" cy="32384"/>
            </a:xfrm>
            <a:custGeom>
              <a:avLst/>
              <a:gdLst/>
              <a:ahLst/>
              <a:cxnLst/>
              <a:rect l="l" t="t" r="r" b="b"/>
              <a:pathLst>
                <a:path w="100965" h="32385">
                  <a:moveTo>
                    <a:pt x="0" y="32003"/>
                  </a:moveTo>
                  <a:lnTo>
                    <a:pt x="12215" y="18002"/>
                  </a:lnTo>
                  <a:lnTo>
                    <a:pt x="25717" y="8000"/>
                  </a:lnTo>
                  <a:lnTo>
                    <a:pt x="40076" y="2000"/>
                  </a:lnTo>
                  <a:lnTo>
                    <a:pt x="54863" y="0"/>
                  </a:lnTo>
                  <a:lnTo>
                    <a:pt x="66508" y="1428"/>
                  </a:lnTo>
                  <a:lnTo>
                    <a:pt x="78295" y="5714"/>
                  </a:lnTo>
                  <a:lnTo>
                    <a:pt x="89796" y="12858"/>
                  </a:lnTo>
                  <a:lnTo>
                    <a:pt x="100583" y="22859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863214" y="2055367"/>
            <a:ext cx="1352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θ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14569" y="1718563"/>
            <a:ext cx="171703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1205" algn="l"/>
              </a:tabLst>
            </a:pPr>
            <a:r>
              <a:rPr sz="1600" b="1" u="dash" spc="-5" dirty="0">
                <a:solidFill>
                  <a:srgbClr val="6500FF"/>
                </a:solidFill>
                <a:uFill>
                  <a:solidFill>
                    <a:srgbClr val="6500FF"/>
                  </a:solidFill>
                </a:uFill>
                <a:latin typeface="Arial"/>
                <a:cs typeface="Arial"/>
              </a:rPr>
              <a:t> 	</a:t>
            </a:r>
            <a:r>
              <a:rPr sz="1600" b="1" spc="-14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6500FF"/>
                </a:solidFill>
                <a:latin typeface="Arial"/>
                <a:cs typeface="Arial"/>
              </a:rPr>
              <a:t>Objective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779582" y="5091112"/>
            <a:ext cx="714375" cy="180975"/>
            <a:chOff x="6779582" y="5091112"/>
            <a:chExt cx="714375" cy="180975"/>
          </a:xfrm>
        </p:grpSpPr>
        <p:sp>
          <p:nvSpPr>
            <p:cNvPr id="35" name="object 35"/>
            <p:cNvSpPr/>
            <p:nvPr/>
          </p:nvSpPr>
          <p:spPr>
            <a:xfrm>
              <a:off x="6793869" y="5181600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0"/>
                  </a:moveTo>
                  <a:lnTo>
                    <a:pt x="0" y="0"/>
                  </a:lnTo>
                  <a:lnTo>
                    <a:pt x="52877" y="16217"/>
                  </a:lnTo>
                  <a:lnTo>
                    <a:pt x="105595" y="31768"/>
                  </a:lnTo>
                  <a:lnTo>
                    <a:pt x="157993" y="45986"/>
                  </a:lnTo>
                  <a:lnTo>
                    <a:pt x="209912" y="58205"/>
                  </a:lnTo>
                  <a:lnTo>
                    <a:pt x="261190" y="67758"/>
                  </a:lnTo>
                  <a:lnTo>
                    <a:pt x="311669" y="73978"/>
                  </a:lnTo>
                  <a:lnTo>
                    <a:pt x="361187" y="76199"/>
                  </a:lnTo>
                  <a:lnTo>
                    <a:pt x="409640" y="73978"/>
                  </a:lnTo>
                  <a:lnTo>
                    <a:pt x="457133" y="67758"/>
                  </a:lnTo>
                  <a:lnTo>
                    <a:pt x="503826" y="58205"/>
                  </a:lnTo>
                  <a:lnTo>
                    <a:pt x="549879" y="45986"/>
                  </a:lnTo>
                  <a:lnTo>
                    <a:pt x="595453" y="31768"/>
                  </a:lnTo>
                  <a:lnTo>
                    <a:pt x="640706" y="16217"/>
                  </a:lnTo>
                  <a:lnTo>
                    <a:pt x="685799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793869" y="5181600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0"/>
                  </a:moveTo>
                  <a:lnTo>
                    <a:pt x="640706" y="16217"/>
                  </a:lnTo>
                  <a:lnTo>
                    <a:pt x="595453" y="31768"/>
                  </a:lnTo>
                  <a:lnTo>
                    <a:pt x="549879" y="45986"/>
                  </a:lnTo>
                  <a:lnTo>
                    <a:pt x="503826" y="58205"/>
                  </a:lnTo>
                  <a:lnTo>
                    <a:pt x="457133" y="67758"/>
                  </a:lnTo>
                  <a:lnTo>
                    <a:pt x="409640" y="73978"/>
                  </a:lnTo>
                  <a:lnTo>
                    <a:pt x="361187" y="76199"/>
                  </a:lnTo>
                  <a:lnTo>
                    <a:pt x="311669" y="73978"/>
                  </a:lnTo>
                  <a:lnTo>
                    <a:pt x="261190" y="67758"/>
                  </a:lnTo>
                  <a:lnTo>
                    <a:pt x="209912" y="58205"/>
                  </a:lnTo>
                  <a:lnTo>
                    <a:pt x="157993" y="45986"/>
                  </a:lnTo>
                  <a:lnTo>
                    <a:pt x="105595" y="31768"/>
                  </a:lnTo>
                  <a:lnTo>
                    <a:pt x="52877" y="16217"/>
                  </a:lnTo>
                  <a:lnTo>
                    <a:pt x="0" y="0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793869" y="5105400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76199"/>
                  </a:moveTo>
                  <a:lnTo>
                    <a:pt x="640706" y="59982"/>
                  </a:lnTo>
                  <a:lnTo>
                    <a:pt x="595453" y="44431"/>
                  </a:lnTo>
                  <a:lnTo>
                    <a:pt x="549879" y="30213"/>
                  </a:lnTo>
                  <a:lnTo>
                    <a:pt x="503826" y="17994"/>
                  </a:lnTo>
                  <a:lnTo>
                    <a:pt x="457133" y="8441"/>
                  </a:lnTo>
                  <a:lnTo>
                    <a:pt x="409640" y="2221"/>
                  </a:lnTo>
                  <a:lnTo>
                    <a:pt x="361187" y="0"/>
                  </a:lnTo>
                  <a:lnTo>
                    <a:pt x="311669" y="2221"/>
                  </a:lnTo>
                  <a:lnTo>
                    <a:pt x="261190" y="8441"/>
                  </a:lnTo>
                  <a:lnTo>
                    <a:pt x="209912" y="17994"/>
                  </a:lnTo>
                  <a:lnTo>
                    <a:pt x="157993" y="30213"/>
                  </a:lnTo>
                  <a:lnTo>
                    <a:pt x="105595" y="44431"/>
                  </a:lnTo>
                  <a:lnTo>
                    <a:pt x="52877" y="59982"/>
                  </a:lnTo>
                  <a:lnTo>
                    <a:pt x="0" y="76199"/>
                  </a:lnTo>
                  <a:lnTo>
                    <a:pt x="685799" y="761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793869" y="5105400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685799" y="76199"/>
                  </a:moveTo>
                  <a:lnTo>
                    <a:pt x="640706" y="59982"/>
                  </a:lnTo>
                  <a:lnTo>
                    <a:pt x="595453" y="44431"/>
                  </a:lnTo>
                  <a:lnTo>
                    <a:pt x="549879" y="30213"/>
                  </a:lnTo>
                  <a:lnTo>
                    <a:pt x="503826" y="17994"/>
                  </a:lnTo>
                  <a:lnTo>
                    <a:pt x="457133" y="8441"/>
                  </a:lnTo>
                  <a:lnTo>
                    <a:pt x="409640" y="2221"/>
                  </a:lnTo>
                  <a:lnTo>
                    <a:pt x="361187" y="0"/>
                  </a:lnTo>
                  <a:lnTo>
                    <a:pt x="311669" y="2221"/>
                  </a:lnTo>
                  <a:lnTo>
                    <a:pt x="261190" y="8441"/>
                  </a:lnTo>
                  <a:lnTo>
                    <a:pt x="209912" y="17994"/>
                  </a:lnTo>
                  <a:lnTo>
                    <a:pt x="157993" y="30213"/>
                  </a:lnTo>
                  <a:lnTo>
                    <a:pt x="105595" y="44431"/>
                  </a:lnTo>
                  <a:lnTo>
                    <a:pt x="52877" y="59982"/>
                  </a:lnTo>
                  <a:lnTo>
                    <a:pt x="0" y="761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7025014" y="5473698"/>
            <a:ext cx="2755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r>
              <a:rPr sz="2200" b="1" spc="-2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098669" y="5574791"/>
            <a:ext cx="152400" cy="32384"/>
          </a:xfrm>
          <a:custGeom>
            <a:avLst/>
            <a:gdLst/>
            <a:ahLst/>
            <a:cxnLst/>
            <a:rect l="l" t="t" r="r" b="b"/>
            <a:pathLst>
              <a:path w="152400" h="32385">
                <a:moveTo>
                  <a:pt x="0" y="0"/>
                </a:moveTo>
                <a:lnTo>
                  <a:pt x="18216" y="13358"/>
                </a:lnTo>
                <a:lnTo>
                  <a:pt x="38290" y="23431"/>
                </a:lnTo>
                <a:lnTo>
                  <a:pt x="59793" y="29789"/>
                </a:lnTo>
                <a:lnTo>
                  <a:pt x="82295" y="32003"/>
                </a:lnTo>
                <a:lnTo>
                  <a:pt x="100536" y="30551"/>
                </a:lnTo>
                <a:lnTo>
                  <a:pt x="118490" y="26098"/>
                </a:lnTo>
                <a:lnTo>
                  <a:pt x="135874" y="18502"/>
                </a:lnTo>
                <a:lnTo>
                  <a:pt x="152399" y="7619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025014" y="5712965"/>
            <a:ext cx="25907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θ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81169" y="5027166"/>
            <a:ext cx="171703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1205" algn="l"/>
              </a:tabLst>
            </a:pPr>
            <a:r>
              <a:rPr sz="1600" b="1" u="dash" spc="-5" dirty="0">
                <a:solidFill>
                  <a:srgbClr val="6500FF"/>
                </a:solidFill>
                <a:uFill>
                  <a:solidFill>
                    <a:srgbClr val="6500FF"/>
                  </a:solidFill>
                </a:uFill>
                <a:latin typeface="Arial"/>
                <a:cs typeface="Arial"/>
              </a:rPr>
              <a:t> 	</a:t>
            </a:r>
            <a:r>
              <a:rPr sz="1600" b="1" spc="-14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6500FF"/>
                </a:solidFill>
                <a:latin typeface="Arial"/>
                <a:cs typeface="Arial"/>
              </a:rPr>
              <a:t>Objective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098669" y="5149595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533399"/>
                </a:moveTo>
                <a:lnTo>
                  <a:pt x="76199" y="0"/>
                </a:lnTo>
              </a:path>
              <a:path w="152400" h="533400">
                <a:moveTo>
                  <a:pt x="0" y="533399"/>
                </a:moveTo>
                <a:lnTo>
                  <a:pt x="76199" y="0"/>
                </a:lnTo>
              </a:path>
            </a:pathLst>
          </a:custGeom>
          <a:ln w="28574">
            <a:solidFill>
              <a:srgbClr val="0065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04875"/>
            <a:ext cx="46126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9900"/>
                </a:solidFill>
              </a:rPr>
              <a:t>Refraction </a:t>
            </a:r>
            <a:r>
              <a:rPr dirty="0">
                <a:solidFill>
                  <a:srgbClr val="009900"/>
                </a:solidFill>
              </a:rPr>
              <a:t>through </a:t>
            </a:r>
            <a:r>
              <a:rPr spc="-5" dirty="0">
                <a:solidFill>
                  <a:srgbClr val="009900"/>
                </a:solidFill>
              </a:rPr>
              <a:t>a Parallel</a:t>
            </a:r>
            <a:r>
              <a:rPr spc="20" dirty="0">
                <a:solidFill>
                  <a:srgbClr val="009900"/>
                </a:solidFill>
              </a:rPr>
              <a:t> </a:t>
            </a:r>
            <a:r>
              <a:rPr spc="-5" dirty="0">
                <a:solidFill>
                  <a:srgbClr val="009900"/>
                </a:solidFill>
              </a:rPr>
              <a:t>Slab: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555744" y="715708"/>
            <a:ext cx="2686050" cy="3381375"/>
            <a:chOff x="6555744" y="715708"/>
            <a:chExt cx="2686050" cy="3381375"/>
          </a:xfrm>
        </p:grpSpPr>
        <p:sp>
          <p:nvSpPr>
            <p:cNvPr id="4" name="object 4"/>
            <p:cNvSpPr/>
            <p:nvPr/>
          </p:nvSpPr>
          <p:spPr>
            <a:xfrm>
              <a:off x="6565269" y="1568195"/>
              <a:ext cx="2667000" cy="1600200"/>
            </a:xfrm>
            <a:custGeom>
              <a:avLst/>
              <a:gdLst/>
              <a:ahLst/>
              <a:cxnLst/>
              <a:rect l="l" t="t" r="r" b="b"/>
              <a:pathLst>
                <a:path w="2667000" h="1600200">
                  <a:moveTo>
                    <a:pt x="2666999" y="1600199"/>
                  </a:moveTo>
                  <a:lnTo>
                    <a:pt x="2666999" y="0"/>
                  </a:lnTo>
                  <a:lnTo>
                    <a:pt x="0" y="0"/>
                  </a:lnTo>
                  <a:lnTo>
                    <a:pt x="0" y="1600199"/>
                  </a:lnTo>
                  <a:lnTo>
                    <a:pt x="2666999" y="1600199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65269" y="1568195"/>
              <a:ext cx="2667000" cy="1600200"/>
            </a:xfrm>
            <a:custGeom>
              <a:avLst/>
              <a:gdLst/>
              <a:ahLst/>
              <a:cxnLst/>
              <a:rect l="l" t="t" r="r" b="b"/>
              <a:pathLst>
                <a:path w="2667000" h="1600200">
                  <a:moveTo>
                    <a:pt x="0" y="0"/>
                  </a:moveTo>
                  <a:lnTo>
                    <a:pt x="0" y="1600199"/>
                  </a:lnTo>
                  <a:lnTo>
                    <a:pt x="2666999" y="1600199"/>
                  </a:lnTo>
                  <a:lnTo>
                    <a:pt x="26669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27269" y="729995"/>
              <a:ext cx="685800" cy="3352800"/>
            </a:xfrm>
            <a:custGeom>
              <a:avLst/>
              <a:gdLst/>
              <a:ahLst/>
              <a:cxnLst/>
              <a:rect l="l" t="t" r="r" b="b"/>
              <a:pathLst>
                <a:path w="685800" h="3352800">
                  <a:moveTo>
                    <a:pt x="0" y="0"/>
                  </a:moveTo>
                  <a:lnTo>
                    <a:pt x="0" y="2438399"/>
                  </a:lnTo>
                </a:path>
                <a:path w="685800" h="3352800">
                  <a:moveTo>
                    <a:pt x="685799" y="1142999"/>
                  </a:moveTo>
                  <a:lnTo>
                    <a:pt x="685799" y="33527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41469" y="8823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79214" y="1120140"/>
              <a:ext cx="129540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27269" y="1568195"/>
              <a:ext cx="685800" cy="1600200"/>
            </a:xfrm>
            <a:custGeom>
              <a:avLst/>
              <a:gdLst/>
              <a:ahLst/>
              <a:cxnLst/>
              <a:rect l="l" t="t" r="r" b="b"/>
              <a:pathLst>
                <a:path w="685800" h="1600200">
                  <a:moveTo>
                    <a:pt x="0" y="0"/>
                  </a:moveTo>
                  <a:lnTo>
                    <a:pt x="685799" y="1600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42154" y="2188464"/>
              <a:ext cx="124968" cy="1386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13069" y="31683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50814" y="3406140"/>
              <a:ext cx="129540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799714" y="1061719"/>
            <a:ext cx="951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Rarer</a:t>
            </a:r>
            <a:r>
              <a:rPr sz="1800" b="1" spc="-7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9111" y="3652518"/>
            <a:ext cx="951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Rarer</a:t>
            </a:r>
            <a:r>
              <a:rPr sz="1800" b="1" spc="-7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56914" y="1717039"/>
            <a:ext cx="786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  (b)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18714" y="68071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174869" y="1263395"/>
            <a:ext cx="304800" cy="838200"/>
          </a:xfrm>
          <a:custGeom>
            <a:avLst/>
            <a:gdLst/>
            <a:ahLst/>
            <a:cxnLst/>
            <a:rect l="l" t="t" r="r" b="b"/>
            <a:pathLst>
              <a:path w="304800" h="838200">
                <a:moveTo>
                  <a:pt x="304799" y="685799"/>
                </a:moveTo>
                <a:lnTo>
                  <a:pt x="296997" y="733836"/>
                </a:lnTo>
                <a:lnTo>
                  <a:pt x="275295" y="775655"/>
                </a:lnTo>
                <a:lnTo>
                  <a:pt x="242255" y="808695"/>
                </a:lnTo>
                <a:lnTo>
                  <a:pt x="200436" y="830397"/>
                </a:lnTo>
                <a:lnTo>
                  <a:pt x="152399" y="838199"/>
                </a:lnTo>
              </a:path>
              <a:path w="304800" h="838200">
                <a:moveTo>
                  <a:pt x="0" y="152399"/>
                </a:moveTo>
                <a:lnTo>
                  <a:pt x="7802" y="104363"/>
                </a:lnTo>
                <a:lnTo>
                  <a:pt x="29504" y="62544"/>
                </a:lnTo>
                <a:lnTo>
                  <a:pt x="62544" y="29504"/>
                </a:lnTo>
                <a:lnTo>
                  <a:pt x="104363" y="7802"/>
                </a:lnTo>
                <a:lnTo>
                  <a:pt x="152399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088514" y="909319"/>
            <a:ext cx="212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60669" y="2697479"/>
            <a:ext cx="304800" cy="775970"/>
          </a:xfrm>
          <a:custGeom>
            <a:avLst/>
            <a:gdLst/>
            <a:ahLst/>
            <a:cxnLst/>
            <a:rect l="l" t="t" r="r" b="b"/>
            <a:pathLst>
              <a:path w="304800" h="775970">
                <a:moveTo>
                  <a:pt x="0" y="152399"/>
                </a:moveTo>
                <a:lnTo>
                  <a:pt x="7802" y="103778"/>
                </a:lnTo>
                <a:lnTo>
                  <a:pt x="29504" y="61886"/>
                </a:lnTo>
                <a:lnTo>
                  <a:pt x="62544" y="29065"/>
                </a:lnTo>
                <a:lnTo>
                  <a:pt x="104363" y="7656"/>
                </a:lnTo>
                <a:lnTo>
                  <a:pt x="152399" y="0"/>
                </a:lnTo>
              </a:path>
              <a:path w="304800" h="775970">
                <a:moveTo>
                  <a:pt x="304799" y="623315"/>
                </a:moveTo>
                <a:lnTo>
                  <a:pt x="296997" y="671352"/>
                </a:lnTo>
                <a:lnTo>
                  <a:pt x="275295" y="713171"/>
                </a:lnTo>
                <a:lnTo>
                  <a:pt x="242255" y="746211"/>
                </a:lnTo>
                <a:lnTo>
                  <a:pt x="200436" y="767913"/>
                </a:lnTo>
                <a:lnTo>
                  <a:pt x="152399" y="775715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079114" y="3362958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246182" y="639508"/>
            <a:ext cx="3305175" cy="3533775"/>
            <a:chOff x="6246182" y="639508"/>
            <a:chExt cx="3305175" cy="3533775"/>
          </a:xfrm>
        </p:grpSpPr>
        <p:sp>
          <p:nvSpPr>
            <p:cNvPr id="22" name="object 22"/>
            <p:cNvSpPr/>
            <p:nvPr/>
          </p:nvSpPr>
          <p:spPr>
            <a:xfrm>
              <a:off x="6260469" y="653795"/>
              <a:ext cx="3276600" cy="3505200"/>
            </a:xfrm>
            <a:custGeom>
              <a:avLst/>
              <a:gdLst/>
              <a:ahLst/>
              <a:cxnLst/>
              <a:rect l="l" t="t" r="r" b="b"/>
              <a:pathLst>
                <a:path w="3276600" h="3505200">
                  <a:moveTo>
                    <a:pt x="0" y="0"/>
                  </a:moveTo>
                  <a:lnTo>
                    <a:pt x="0" y="3505199"/>
                  </a:lnTo>
                  <a:lnTo>
                    <a:pt x="3276599" y="3505199"/>
                  </a:lnTo>
                  <a:lnTo>
                    <a:pt x="32765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98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327269" y="1568195"/>
              <a:ext cx="1981200" cy="1981200"/>
            </a:xfrm>
            <a:custGeom>
              <a:avLst/>
              <a:gdLst/>
              <a:ahLst/>
              <a:cxnLst/>
              <a:rect l="l" t="t" r="r" b="b"/>
              <a:pathLst>
                <a:path w="1981200" h="1981200">
                  <a:moveTo>
                    <a:pt x="0" y="0"/>
                  </a:moveTo>
                  <a:lnTo>
                    <a:pt x="1981199" y="1981199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327269" y="2694431"/>
              <a:ext cx="1219200" cy="474345"/>
            </a:xfrm>
            <a:custGeom>
              <a:avLst/>
              <a:gdLst/>
              <a:ahLst/>
              <a:cxnLst/>
              <a:rect l="l" t="t" r="r" b="b"/>
              <a:pathLst>
                <a:path w="1219200" h="474344">
                  <a:moveTo>
                    <a:pt x="685799" y="473963"/>
                  </a:moveTo>
                  <a:lnTo>
                    <a:pt x="1219199" y="16763"/>
                  </a:lnTo>
                </a:path>
                <a:path w="1219200" h="474344">
                  <a:moveTo>
                    <a:pt x="76199" y="397763"/>
                  </a:moveTo>
                  <a:lnTo>
                    <a:pt x="76199" y="473963"/>
                  </a:lnTo>
                </a:path>
                <a:path w="1219200" h="474344">
                  <a:moveTo>
                    <a:pt x="76199" y="397763"/>
                  </a:moveTo>
                  <a:lnTo>
                    <a:pt x="0" y="397763"/>
                  </a:lnTo>
                </a:path>
                <a:path w="1219200" h="474344">
                  <a:moveTo>
                    <a:pt x="1050035" y="53339"/>
                  </a:moveTo>
                  <a:lnTo>
                    <a:pt x="1103375" y="108203"/>
                  </a:lnTo>
                </a:path>
                <a:path w="1219200" h="474344">
                  <a:moveTo>
                    <a:pt x="1050035" y="53339"/>
                  </a:moveTo>
                  <a:lnTo>
                    <a:pt x="1104899" y="0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485514" y="2509518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908170" y="1568196"/>
            <a:ext cx="76200" cy="1600200"/>
          </a:xfrm>
          <a:custGeom>
            <a:avLst/>
            <a:gdLst/>
            <a:ahLst/>
            <a:cxnLst/>
            <a:rect l="l" t="t" r="r" b="b"/>
            <a:pathLst>
              <a:path w="76200" h="16002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3528" y="76200"/>
                </a:lnTo>
                <a:lnTo>
                  <a:pt x="33528" y="64008"/>
                </a:lnTo>
                <a:lnTo>
                  <a:pt x="35052" y="59436"/>
                </a:lnTo>
                <a:lnTo>
                  <a:pt x="41148" y="59436"/>
                </a:lnTo>
                <a:lnTo>
                  <a:pt x="42672" y="64008"/>
                </a:lnTo>
                <a:lnTo>
                  <a:pt x="42672" y="76200"/>
                </a:lnTo>
                <a:lnTo>
                  <a:pt x="76200" y="76200"/>
                </a:lnTo>
                <a:close/>
              </a:path>
              <a:path w="76200" h="1600200">
                <a:moveTo>
                  <a:pt x="76200" y="1524000"/>
                </a:moveTo>
                <a:lnTo>
                  <a:pt x="0" y="1524000"/>
                </a:lnTo>
                <a:lnTo>
                  <a:pt x="33528" y="1591056"/>
                </a:lnTo>
                <a:lnTo>
                  <a:pt x="33528" y="1536192"/>
                </a:lnTo>
                <a:lnTo>
                  <a:pt x="35052" y="1540764"/>
                </a:lnTo>
                <a:lnTo>
                  <a:pt x="41148" y="1540764"/>
                </a:lnTo>
                <a:lnTo>
                  <a:pt x="42672" y="1536192"/>
                </a:lnTo>
                <a:lnTo>
                  <a:pt x="42672" y="1591056"/>
                </a:lnTo>
                <a:lnTo>
                  <a:pt x="76200" y="1524000"/>
                </a:lnTo>
                <a:close/>
              </a:path>
              <a:path w="76200" h="1600200">
                <a:moveTo>
                  <a:pt x="42672" y="76200"/>
                </a:moveTo>
                <a:lnTo>
                  <a:pt x="42672" y="64008"/>
                </a:lnTo>
                <a:lnTo>
                  <a:pt x="41148" y="59436"/>
                </a:lnTo>
                <a:lnTo>
                  <a:pt x="35052" y="59436"/>
                </a:lnTo>
                <a:lnTo>
                  <a:pt x="33528" y="64008"/>
                </a:lnTo>
                <a:lnTo>
                  <a:pt x="33528" y="76200"/>
                </a:lnTo>
                <a:lnTo>
                  <a:pt x="42672" y="76200"/>
                </a:lnTo>
                <a:close/>
              </a:path>
              <a:path w="76200" h="1600200">
                <a:moveTo>
                  <a:pt x="42672" y="1524000"/>
                </a:moveTo>
                <a:lnTo>
                  <a:pt x="42672" y="76200"/>
                </a:lnTo>
                <a:lnTo>
                  <a:pt x="33528" y="76200"/>
                </a:lnTo>
                <a:lnTo>
                  <a:pt x="33528" y="1524000"/>
                </a:lnTo>
                <a:lnTo>
                  <a:pt x="42672" y="1524000"/>
                </a:lnTo>
                <a:close/>
              </a:path>
              <a:path w="76200" h="1600200">
                <a:moveTo>
                  <a:pt x="42672" y="1591056"/>
                </a:moveTo>
                <a:lnTo>
                  <a:pt x="42672" y="1536192"/>
                </a:lnTo>
                <a:lnTo>
                  <a:pt x="41148" y="1540764"/>
                </a:lnTo>
                <a:lnTo>
                  <a:pt x="35052" y="1540764"/>
                </a:lnTo>
                <a:lnTo>
                  <a:pt x="33528" y="1536192"/>
                </a:lnTo>
                <a:lnTo>
                  <a:pt x="33528" y="1591056"/>
                </a:lnTo>
                <a:lnTo>
                  <a:pt x="38100" y="1600200"/>
                </a:lnTo>
                <a:lnTo>
                  <a:pt x="42672" y="1591056"/>
                </a:lnTo>
                <a:close/>
              </a:path>
            </a:pathLst>
          </a:custGeom>
          <a:solidFill>
            <a:srgbClr val="9800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809114" y="2204718"/>
            <a:ext cx="88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555869" y="19491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152399" y="0"/>
                </a:moveTo>
                <a:lnTo>
                  <a:pt x="144597" y="48036"/>
                </a:lnTo>
                <a:lnTo>
                  <a:pt x="122895" y="89855"/>
                </a:lnTo>
                <a:lnTo>
                  <a:pt x="89855" y="122895"/>
                </a:lnTo>
                <a:lnTo>
                  <a:pt x="48036" y="144597"/>
                </a:lnTo>
                <a:lnTo>
                  <a:pt x="0" y="152399"/>
                </a:lnTo>
              </a:path>
            </a:pathLst>
          </a:custGeom>
          <a:ln w="2857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328798" y="1595119"/>
            <a:ext cx="687070" cy="106172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82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20"/>
              </a:spcBef>
              <a:tabLst>
                <a:tab pos="394335" algn="l"/>
              </a:tabLst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1	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  <a:p>
            <a:pPr marL="470534">
              <a:lnSpc>
                <a:spcPct val="100000"/>
              </a:lnSpc>
              <a:spcBef>
                <a:spcPts val="24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67216" y="833119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56017" y="897127"/>
            <a:ext cx="13563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80465" algn="l"/>
              </a:tabLst>
            </a:pPr>
            <a:r>
              <a:rPr sz="1800" b="1" spc="30" baseline="-60185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sz="2700" b="1" spc="30" baseline="-24691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30" baseline="-60185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r>
              <a:rPr sz="1800" b="1" spc="232" baseline="-6018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700" b="1" baseline="-24691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r>
              <a:rPr sz="1800" b="1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	</a:t>
            </a:r>
            <a:r>
              <a:rPr sz="1200" b="1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1</a:t>
            </a:r>
            <a:r>
              <a:rPr sz="1200" b="1" u="heavy" spc="7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67218" y="1214119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50324" y="135432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00816" y="848359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85569" y="988567"/>
            <a:ext cx="711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4505" algn="l"/>
                <a:tab pos="697865" algn="l"/>
              </a:tabLst>
            </a:pPr>
            <a:r>
              <a:rPr sz="1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	2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15016" y="1154683"/>
            <a:ext cx="343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b	a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07980" y="1014475"/>
            <a:ext cx="447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0355" algn="l"/>
              </a:tabLst>
            </a:pPr>
            <a:r>
              <a:rPr sz="1800" b="1" spc="60" dirty="0">
                <a:solidFill>
                  <a:srgbClr val="0000FF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00817" y="1229359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83923" y="136956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32212" y="1671319"/>
            <a:ext cx="18630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46735" algn="l"/>
              </a:tabLst>
            </a:pP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But	</a:t>
            </a:r>
            <a:r>
              <a:rPr sz="1800" b="1" spc="30" baseline="-23148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650032"/>
                </a:solidFill>
                <a:latin typeface="Arial"/>
                <a:cs typeface="Arial"/>
              </a:rPr>
              <a:t>b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x </a:t>
            </a:r>
            <a:r>
              <a:rPr sz="1800" b="1" spc="30" baseline="-23148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1800" b="1" spc="20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650032"/>
                </a:solidFill>
                <a:latin typeface="Arial"/>
                <a:cs typeface="Arial"/>
              </a:rPr>
              <a:t>a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</a:t>
            </a:r>
            <a:r>
              <a:rPr sz="1800" b="1" spc="-15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14817" y="2204718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97969" y="2306319"/>
            <a:ext cx="762000" cy="5791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0"/>
              </a:spcBef>
              <a:tabLst>
                <a:tab pos="586105" algn="l"/>
              </a:tabLst>
            </a:pPr>
            <a:r>
              <a:rPr sz="1200" b="1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	1</a:t>
            </a:r>
            <a:r>
              <a:rPr sz="1200" b="1" u="heavy" spc="7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pPr marL="129539">
              <a:lnSpc>
                <a:spcPct val="100000"/>
              </a:lnSpc>
              <a:spcBef>
                <a:spcPts val="459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8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57816" y="2219959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17169" y="2321559"/>
            <a:ext cx="762000" cy="5791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0"/>
              </a:spcBef>
              <a:tabLst>
                <a:tab pos="509905" algn="l"/>
                <a:tab pos="723265" algn="l"/>
              </a:tabLst>
            </a:pPr>
            <a:r>
              <a:rPr sz="1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	2	</a:t>
            </a:r>
            <a:endParaRPr sz="12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459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76816" y="23571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45728" y="2433318"/>
            <a:ext cx="35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226510" y="2477833"/>
            <a:ext cx="161925" cy="161925"/>
            <a:chOff x="1226510" y="2477833"/>
            <a:chExt cx="161925" cy="161925"/>
          </a:xfrm>
        </p:grpSpPr>
        <p:sp>
          <p:nvSpPr>
            <p:cNvPr id="48" name="object 48"/>
            <p:cNvSpPr/>
            <p:nvPr/>
          </p:nvSpPr>
          <p:spPr>
            <a:xfrm>
              <a:off x="1231273" y="25847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31273" y="25847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907" y="0"/>
                  </a:move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33381" y="25847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33381" y="25847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4383" y="0"/>
                  </a:move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281565" y="24825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69" h="50800">
                  <a:moveTo>
                    <a:pt x="51815" y="25907"/>
                  </a:move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81565" y="24825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69" h="50800">
                  <a:moveTo>
                    <a:pt x="25907" y="0"/>
                  </a:move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1132212" y="3042918"/>
            <a:ext cx="3267075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0480">
              <a:lnSpc>
                <a:spcPct val="100600"/>
              </a:lnSpc>
              <a:spcBef>
                <a:spcPts val="85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It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implies that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2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1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since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≠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1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65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≠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15" baseline="-23148" dirty="0">
                <a:solidFill>
                  <a:srgbClr val="6500FF"/>
                </a:solidFill>
                <a:latin typeface="Arial"/>
                <a:cs typeface="Arial"/>
              </a:rPr>
              <a:t>2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81412" y="3879594"/>
            <a:ext cx="17354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Lateral</a:t>
            </a:r>
            <a:r>
              <a:rPr sz="22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Shift: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1293185" y="4373308"/>
            <a:ext cx="1476375" cy="790575"/>
            <a:chOff x="1293185" y="4373308"/>
            <a:chExt cx="1476375" cy="790575"/>
          </a:xfrm>
        </p:grpSpPr>
        <p:sp>
          <p:nvSpPr>
            <p:cNvPr id="57" name="object 57"/>
            <p:cNvSpPr/>
            <p:nvPr/>
          </p:nvSpPr>
          <p:spPr>
            <a:xfrm>
              <a:off x="1307473" y="4387595"/>
              <a:ext cx="1447800" cy="762000"/>
            </a:xfrm>
            <a:custGeom>
              <a:avLst/>
              <a:gdLst/>
              <a:ahLst/>
              <a:cxnLst/>
              <a:rect l="l" t="t" r="r" b="b"/>
              <a:pathLst>
                <a:path w="1447800" h="762000">
                  <a:moveTo>
                    <a:pt x="1447799" y="761999"/>
                  </a:moveTo>
                  <a:lnTo>
                    <a:pt x="14477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1447799" y="761999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307473" y="4387595"/>
              <a:ext cx="1447800" cy="762000"/>
            </a:xfrm>
            <a:custGeom>
              <a:avLst/>
              <a:gdLst/>
              <a:ahLst/>
              <a:cxnLst/>
              <a:rect l="l" t="t" r="r" b="b"/>
              <a:pathLst>
                <a:path w="1447800" h="762000">
                  <a:moveTo>
                    <a:pt x="0" y="0"/>
                  </a:moveTo>
                  <a:lnTo>
                    <a:pt x="0" y="761999"/>
                  </a:lnTo>
                  <a:lnTo>
                    <a:pt x="1447799" y="761999"/>
                  </a:lnTo>
                  <a:lnTo>
                    <a:pt x="1447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932316" y="4414518"/>
            <a:ext cx="686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sin</a:t>
            </a:r>
            <a:r>
              <a:rPr sz="1800" b="1" spc="-8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δ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49715" y="4795518"/>
            <a:ext cx="1067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481965" algn="l"/>
              </a:tabLst>
            </a:pPr>
            <a:r>
              <a:rPr sz="2700" b="1" baseline="37037" dirty="0">
                <a:solidFill>
                  <a:srgbClr val="0065FF"/>
                </a:solidFill>
                <a:latin typeface="Arial"/>
                <a:cs typeface="Arial"/>
              </a:rPr>
              <a:t>y</a:t>
            </a:r>
            <a:r>
              <a:rPr sz="2700" b="1" spc="-22" baseline="37037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2700" b="1" baseline="37037" dirty="0">
                <a:solidFill>
                  <a:srgbClr val="0065FF"/>
                </a:solidFill>
                <a:latin typeface="Arial"/>
                <a:cs typeface="Arial"/>
              </a:rPr>
              <a:t>=	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cos</a:t>
            </a:r>
            <a:r>
              <a:rPr sz="1800" b="1" spc="-6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917069" y="47685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2" name="object 62"/>
          <p:cNvGrpSpPr/>
          <p:nvPr/>
        </p:nvGrpSpPr>
        <p:grpSpPr>
          <a:xfrm>
            <a:off x="3502982" y="4373308"/>
            <a:ext cx="1857375" cy="790575"/>
            <a:chOff x="3502982" y="4373308"/>
            <a:chExt cx="1857375" cy="790575"/>
          </a:xfrm>
        </p:grpSpPr>
        <p:sp>
          <p:nvSpPr>
            <p:cNvPr id="63" name="object 63"/>
            <p:cNvSpPr/>
            <p:nvPr/>
          </p:nvSpPr>
          <p:spPr>
            <a:xfrm>
              <a:off x="3517270" y="4387595"/>
              <a:ext cx="1828800" cy="762000"/>
            </a:xfrm>
            <a:custGeom>
              <a:avLst/>
              <a:gdLst/>
              <a:ahLst/>
              <a:cxnLst/>
              <a:rect l="l" t="t" r="r" b="b"/>
              <a:pathLst>
                <a:path w="1828800" h="762000">
                  <a:moveTo>
                    <a:pt x="1828799" y="761999"/>
                  </a:moveTo>
                  <a:lnTo>
                    <a:pt x="1828799" y="0"/>
                  </a:lnTo>
                  <a:lnTo>
                    <a:pt x="0" y="0"/>
                  </a:lnTo>
                  <a:lnTo>
                    <a:pt x="0" y="761999"/>
                  </a:lnTo>
                  <a:lnTo>
                    <a:pt x="1828799" y="761999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517270" y="4387595"/>
              <a:ext cx="1828800" cy="762000"/>
            </a:xfrm>
            <a:custGeom>
              <a:avLst/>
              <a:gdLst/>
              <a:ahLst/>
              <a:cxnLst/>
              <a:rect l="l" t="t" r="r" b="b"/>
              <a:pathLst>
                <a:path w="1828800" h="762000">
                  <a:moveTo>
                    <a:pt x="0" y="0"/>
                  </a:moveTo>
                  <a:lnTo>
                    <a:pt x="0" y="761999"/>
                  </a:lnTo>
                  <a:lnTo>
                    <a:pt x="1828799" y="761999"/>
                  </a:lnTo>
                  <a:lnTo>
                    <a:pt x="1828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3608711" y="4643118"/>
            <a:ext cx="335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y</a:t>
            </a:r>
            <a:r>
              <a:rPr sz="1800" b="1" spc="-10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40516" y="4307838"/>
            <a:ext cx="114744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" marR="30480" indent="-152400">
              <a:lnSpc>
                <a:spcPct val="138900"/>
              </a:lnSpc>
              <a:spcBef>
                <a:spcPts val="100"/>
              </a:spcBef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sin(i</a:t>
            </a:r>
            <a:r>
              <a:rPr sz="1800" b="1" spc="-7" baseline="-23148" dirty="0">
                <a:solidFill>
                  <a:srgbClr val="006565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-</a:t>
            </a:r>
            <a:r>
              <a:rPr sz="1800" b="1" spc="-7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</a:t>
            </a:r>
            <a:r>
              <a:rPr sz="1800" b="1" spc="-15" baseline="-23148" dirty="0">
                <a:solidFill>
                  <a:srgbClr val="006565"/>
                </a:solidFill>
                <a:latin typeface="Arial"/>
                <a:cs typeface="Arial"/>
              </a:rPr>
              <a:t>1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) 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cos</a:t>
            </a:r>
            <a:r>
              <a:rPr sz="1800" b="1" spc="-2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477908" y="4935726"/>
            <a:ext cx="2383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285365" algn="l"/>
              </a:tabLst>
            </a:pPr>
            <a:r>
              <a:rPr sz="1200" b="1" dirty="0">
                <a:solidFill>
                  <a:srgbClr val="0065FF"/>
                </a:solidFill>
                <a:latin typeface="Arial"/>
                <a:cs typeface="Arial"/>
              </a:rPr>
              <a:t>1	</a:t>
            </a:r>
            <a:r>
              <a:rPr sz="1200" b="1" dirty="0">
                <a:solidFill>
                  <a:srgbClr val="006565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050669" y="4768595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29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062616" y="465835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79808" y="5114033"/>
            <a:ext cx="4728845" cy="112585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90"/>
              </a:spcBef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Special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Case: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very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small, then r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also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very</a:t>
            </a:r>
            <a:r>
              <a:rPr sz="1800" b="1" spc="-3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small.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i.e.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sin(i</a:t>
            </a:r>
            <a:r>
              <a:rPr sz="1800" b="1" spc="-7" baseline="-23148" dirty="0">
                <a:solidFill>
                  <a:srgbClr val="650032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–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650032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)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650032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– </a:t>
            </a:r>
            <a:r>
              <a:rPr sz="1800" b="1" spc="-1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1800" b="1" spc="-15" baseline="-23148" dirty="0">
                <a:solidFill>
                  <a:srgbClr val="650032"/>
                </a:solidFill>
                <a:latin typeface="Arial"/>
                <a:cs typeface="Arial"/>
              </a:rPr>
              <a:t>1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650032"/>
                </a:solidFill>
                <a:latin typeface="Arial"/>
                <a:cs typeface="Arial"/>
              </a:rPr>
              <a:t>cos r</a:t>
            </a:r>
            <a:r>
              <a:rPr sz="1800" b="1" spc="-7" baseline="-23148" dirty="0">
                <a:solidFill>
                  <a:srgbClr val="650032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</a:t>
            </a:r>
            <a:r>
              <a:rPr sz="1800" b="1" spc="33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2140907" y="6592633"/>
            <a:ext cx="161925" cy="161925"/>
            <a:chOff x="2140907" y="6592633"/>
            <a:chExt cx="161925" cy="161925"/>
          </a:xfrm>
        </p:grpSpPr>
        <p:sp>
          <p:nvSpPr>
            <p:cNvPr id="72" name="object 72"/>
            <p:cNvSpPr/>
            <p:nvPr/>
          </p:nvSpPr>
          <p:spPr>
            <a:xfrm>
              <a:off x="2145669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145669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907" y="0"/>
                  </a:move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247777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247777" y="66995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4383" y="0"/>
                  </a:move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195962" y="65973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69" h="50800">
                  <a:moveTo>
                    <a:pt x="51815" y="25907"/>
                  </a:move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195962" y="65973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69" h="50800">
                  <a:moveTo>
                    <a:pt x="25907" y="0"/>
                  </a:move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2526669" y="6444995"/>
            <a:ext cx="1447800" cy="381000"/>
          </a:xfrm>
          <a:prstGeom prst="rect">
            <a:avLst/>
          </a:prstGeom>
          <a:solidFill>
            <a:srgbClr val="CCFFFF"/>
          </a:solidFill>
          <a:ln w="28574">
            <a:solidFill>
              <a:srgbClr val="0000FF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y = t (i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–</a:t>
            </a:r>
            <a:r>
              <a:rPr sz="1800" b="1" spc="-2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205616" y="6487157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660269" y="6444995"/>
            <a:ext cx="1981200" cy="381000"/>
          </a:xfrm>
          <a:prstGeom prst="rect">
            <a:avLst/>
          </a:prstGeom>
          <a:solidFill>
            <a:srgbClr val="CCFFFF"/>
          </a:solidFill>
          <a:ln w="28574">
            <a:solidFill>
              <a:srgbClr val="0000FF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y = t i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(1 – 1</a:t>
            </a:r>
            <a:r>
              <a:rPr sz="1800" b="1" spc="-1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006500"/>
                </a:solidFill>
                <a:latin typeface="Arial"/>
                <a:cs typeface="Arial"/>
              </a:rPr>
              <a:t>/</a:t>
            </a:r>
            <a:r>
              <a:rPr sz="1800" b="1" spc="15" baseline="-23148" dirty="0">
                <a:solidFill>
                  <a:srgbClr val="0065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006500"/>
                </a:solidFill>
                <a:latin typeface="Arial"/>
                <a:cs typeface="Arial"/>
              </a:rPr>
              <a:t>µ</a:t>
            </a:r>
            <a:r>
              <a:rPr sz="1800" b="1" spc="15" baseline="-23148" dirty="0">
                <a:solidFill>
                  <a:srgbClr val="006500"/>
                </a:solidFill>
                <a:latin typeface="Arial"/>
                <a:cs typeface="Arial"/>
              </a:rPr>
              <a:t>b</a:t>
            </a:r>
            <a:r>
              <a:rPr sz="1800" b="1" spc="10" dirty="0">
                <a:solidFill>
                  <a:srgbClr val="0065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333114" y="2814318"/>
            <a:ext cx="838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85165" algn="l"/>
              </a:tabLst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y	</a:t>
            </a:r>
            <a:r>
              <a:rPr sz="1800" b="1" spc="6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65182" y="1096708"/>
            <a:ext cx="3000375" cy="5286375"/>
            <a:chOff x="5865182" y="1096708"/>
            <a:chExt cx="3000375" cy="5286375"/>
          </a:xfrm>
        </p:grpSpPr>
        <p:sp>
          <p:nvSpPr>
            <p:cNvPr id="3" name="object 3"/>
            <p:cNvSpPr/>
            <p:nvPr/>
          </p:nvSpPr>
          <p:spPr>
            <a:xfrm>
              <a:off x="5879469" y="1110995"/>
              <a:ext cx="2971800" cy="5257800"/>
            </a:xfrm>
            <a:custGeom>
              <a:avLst/>
              <a:gdLst/>
              <a:ahLst/>
              <a:cxnLst/>
              <a:rect l="l" t="t" r="r" b="b"/>
              <a:pathLst>
                <a:path w="2971800" h="5257800">
                  <a:moveTo>
                    <a:pt x="0" y="0"/>
                  </a:moveTo>
                  <a:lnTo>
                    <a:pt x="0" y="5257799"/>
                  </a:lnTo>
                  <a:lnTo>
                    <a:pt x="2971799" y="5257799"/>
                  </a:lnTo>
                  <a:lnTo>
                    <a:pt x="2971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FF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184269" y="3701795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2362199" y="1600199"/>
                  </a:moveTo>
                  <a:lnTo>
                    <a:pt x="2362199" y="0"/>
                  </a:lnTo>
                  <a:lnTo>
                    <a:pt x="0" y="0"/>
                  </a:lnTo>
                  <a:lnTo>
                    <a:pt x="0" y="1600199"/>
                  </a:lnTo>
                  <a:lnTo>
                    <a:pt x="2362199" y="1600199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84269" y="3701795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0" y="0"/>
                  </a:moveTo>
                  <a:lnTo>
                    <a:pt x="0" y="1600199"/>
                  </a:lnTo>
                  <a:lnTo>
                    <a:pt x="2362199" y="1600199"/>
                  </a:lnTo>
                  <a:lnTo>
                    <a:pt x="23621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84269" y="2101595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2362199" y="1600199"/>
                  </a:moveTo>
                  <a:lnTo>
                    <a:pt x="2362199" y="0"/>
                  </a:lnTo>
                  <a:lnTo>
                    <a:pt x="0" y="0"/>
                  </a:lnTo>
                  <a:lnTo>
                    <a:pt x="0" y="1600199"/>
                  </a:lnTo>
                  <a:lnTo>
                    <a:pt x="2362199" y="1600199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84269" y="2101595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0" y="0"/>
                  </a:moveTo>
                  <a:lnTo>
                    <a:pt x="0" y="1600199"/>
                  </a:lnTo>
                  <a:lnTo>
                    <a:pt x="2362199" y="1600199"/>
                  </a:lnTo>
                  <a:lnTo>
                    <a:pt x="23621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98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46269" y="1263395"/>
              <a:ext cx="685800" cy="3352800"/>
            </a:xfrm>
            <a:custGeom>
              <a:avLst/>
              <a:gdLst/>
              <a:ahLst/>
              <a:cxnLst/>
              <a:rect l="l" t="t" r="r" b="b"/>
              <a:pathLst>
                <a:path w="685800" h="3352800">
                  <a:moveTo>
                    <a:pt x="0" y="0"/>
                  </a:moveTo>
                  <a:lnTo>
                    <a:pt x="0" y="2209799"/>
                  </a:lnTo>
                </a:path>
                <a:path w="685800" h="3352800">
                  <a:moveTo>
                    <a:pt x="685799" y="1142999"/>
                  </a:moveTo>
                  <a:lnTo>
                    <a:pt x="685799" y="33527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60469" y="14157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98214" y="1653540"/>
              <a:ext cx="129540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46269" y="2101595"/>
              <a:ext cx="685800" cy="1600200"/>
            </a:xfrm>
            <a:custGeom>
              <a:avLst/>
              <a:gdLst/>
              <a:ahLst/>
              <a:cxnLst/>
              <a:rect l="l" t="t" r="r" b="b"/>
              <a:pathLst>
                <a:path w="685800" h="1600200">
                  <a:moveTo>
                    <a:pt x="0" y="0"/>
                  </a:moveTo>
                  <a:lnTo>
                    <a:pt x="685799" y="16001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161154" y="2721864"/>
              <a:ext cx="124968" cy="1386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38165" y="3713987"/>
              <a:ext cx="355600" cy="1576070"/>
            </a:xfrm>
            <a:custGeom>
              <a:avLst/>
              <a:gdLst/>
              <a:ahLst/>
              <a:cxnLst/>
              <a:rect l="l" t="t" r="r" b="b"/>
              <a:pathLst>
                <a:path w="355600" h="1576070">
                  <a:moveTo>
                    <a:pt x="355091" y="1575815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667122" y="4096512"/>
              <a:ext cx="131064" cy="1371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05212" y="404875"/>
            <a:ext cx="50958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990000"/>
                </a:solidFill>
              </a:rPr>
              <a:t>Refraction </a:t>
            </a:r>
            <a:r>
              <a:rPr dirty="0">
                <a:solidFill>
                  <a:srgbClr val="990000"/>
                </a:solidFill>
              </a:rPr>
              <a:t>through </a:t>
            </a:r>
            <a:r>
              <a:rPr spc="-5" dirty="0">
                <a:solidFill>
                  <a:srgbClr val="990000"/>
                </a:solidFill>
              </a:rPr>
              <a:t>a </a:t>
            </a:r>
            <a:r>
              <a:rPr dirty="0">
                <a:solidFill>
                  <a:srgbClr val="990000"/>
                </a:solidFill>
              </a:rPr>
              <a:t>Compound </a:t>
            </a:r>
            <a:r>
              <a:rPr spc="-5" dirty="0">
                <a:solidFill>
                  <a:srgbClr val="990000"/>
                </a:solidFill>
              </a:rPr>
              <a:t>Slab: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656713" y="5405117"/>
            <a:ext cx="951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Rarer</a:t>
            </a:r>
            <a:r>
              <a:rPr sz="1800" b="1" spc="-7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61514" y="115315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46269" y="24825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152399" y="0"/>
                </a:moveTo>
                <a:lnTo>
                  <a:pt x="144597" y="48036"/>
                </a:lnTo>
                <a:lnTo>
                  <a:pt x="122895" y="89855"/>
                </a:lnTo>
                <a:lnTo>
                  <a:pt x="89855" y="122895"/>
                </a:lnTo>
                <a:lnTo>
                  <a:pt x="48036" y="144597"/>
                </a:lnTo>
                <a:lnTo>
                  <a:pt x="0" y="152399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960499" y="2585718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793869" y="17967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7802" y="104363"/>
                </a:lnTo>
                <a:lnTo>
                  <a:pt x="29504" y="62544"/>
                </a:lnTo>
                <a:lnTo>
                  <a:pt x="62544" y="29504"/>
                </a:lnTo>
                <a:lnTo>
                  <a:pt x="104363" y="7802"/>
                </a:lnTo>
                <a:lnTo>
                  <a:pt x="152399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681606" y="1457959"/>
            <a:ext cx="212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479669" y="323087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7802" y="103778"/>
                </a:lnTo>
                <a:lnTo>
                  <a:pt x="29504" y="61886"/>
                </a:lnTo>
                <a:lnTo>
                  <a:pt x="62544" y="29065"/>
                </a:lnTo>
                <a:lnTo>
                  <a:pt x="104363" y="7656"/>
                </a:lnTo>
                <a:lnTo>
                  <a:pt x="152399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393314" y="2204718"/>
            <a:ext cx="1141730" cy="13055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29565" marR="30480" indent="-304800">
              <a:lnSpc>
                <a:spcPct val="100600"/>
              </a:lnSpc>
              <a:spcBef>
                <a:spcPts val="85"/>
              </a:spcBef>
              <a:tabLst>
                <a:tab pos="329565" algn="l"/>
              </a:tabLst>
            </a:pPr>
            <a:r>
              <a:rPr sz="2700" b="1" baseline="-21604" dirty="0">
                <a:solidFill>
                  <a:srgbClr val="FF0000"/>
                </a:solidFill>
                <a:latin typeface="Arial"/>
                <a:cs typeface="Arial"/>
              </a:rPr>
              <a:t>N	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  (b)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19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742950">
              <a:lnSpc>
                <a:spcPct val="100000"/>
              </a:lnSpc>
              <a:spcBef>
                <a:spcPts val="240"/>
              </a:spcBef>
            </a:pP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endParaRPr sz="1800" baseline="-23148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617782" y="4082795"/>
            <a:ext cx="1095375" cy="2057400"/>
            <a:chOff x="7617782" y="4082795"/>
            <a:chExt cx="1095375" cy="2057400"/>
          </a:xfrm>
        </p:grpSpPr>
        <p:sp>
          <p:nvSpPr>
            <p:cNvPr id="25" name="object 25"/>
            <p:cNvSpPr/>
            <p:nvPr/>
          </p:nvSpPr>
          <p:spPr>
            <a:xfrm>
              <a:off x="8013069" y="5301995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799" y="6857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250814" y="5539740"/>
              <a:ext cx="129540" cy="1325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013069" y="4082795"/>
              <a:ext cx="0" cy="2057400"/>
            </a:xfrm>
            <a:custGeom>
              <a:avLst/>
              <a:gdLst/>
              <a:ahLst/>
              <a:cxnLst/>
              <a:rect l="l" t="t" r="r" b="b"/>
              <a:pathLst>
                <a:path h="2057400">
                  <a:moveTo>
                    <a:pt x="0" y="0"/>
                  </a:moveTo>
                  <a:lnTo>
                    <a:pt x="0" y="2057399"/>
                  </a:lnTo>
                </a:path>
              </a:pathLst>
            </a:custGeom>
            <a:ln w="28574">
              <a:solidFill>
                <a:srgbClr val="FF65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632069" y="4311395"/>
              <a:ext cx="533400" cy="1295400"/>
            </a:xfrm>
            <a:custGeom>
              <a:avLst/>
              <a:gdLst/>
              <a:ahLst/>
              <a:cxnLst/>
              <a:rect l="l" t="t" r="r" b="b"/>
              <a:pathLst>
                <a:path w="533400" h="1295400">
                  <a:moveTo>
                    <a:pt x="152399" y="0"/>
                  </a:moveTo>
                  <a:lnTo>
                    <a:pt x="144597" y="48036"/>
                  </a:lnTo>
                  <a:lnTo>
                    <a:pt x="122895" y="89855"/>
                  </a:lnTo>
                  <a:lnTo>
                    <a:pt x="89855" y="122895"/>
                  </a:lnTo>
                  <a:lnTo>
                    <a:pt x="48036" y="144597"/>
                  </a:lnTo>
                  <a:lnTo>
                    <a:pt x="0" y="152399"/>
                  </a:lnTo>
                </a:path>
                <a:path w="533400" h="1295400">
                  <a:moveTo>
                    <a:pt x="380999" y="228599"/>
                  </a:moveTo>
                  <a:lnTo>
                    <a:pt x="332963" y="236402"/>
                  </a:lnTo>
                  <a:lnTo>
                    <a:pt x="291144" y="258104"/>
                  </a:lnTo>
                  <a:lnTo>
                    <a:pt x="258104" y="291144"/>
                  </a:lnTo>
                  <a:lnTo>
                    <a:pt x="236402" y="332963"/>
                  </a:lnTo>
                  <a:lnTo>
                    <a:pt x="228599" y="380999"/>
                  </a:lnTo>
                </a:path>
                <a:path w="533400" h="1295400">
                  <a:moveTo>
                    <a:pt x="533399" y="1142999"/>
                  </a:moveTo>
                  <a:lnTo>
                    <a:pt x="525597" y="1191036"/>
                  </a:lnTo>
                  <a:lnTo>
                    <a:pt x="503895" y="1232855"/>
                  </a:lnTo>
                  <a:lnTo>
                    <a:pt x="470855" y="1265895"/>
                  </a:lnTo>
                  <a:lnTo>
                    <a:pt x="429036" y="1287597"/>
                  </a:lnTo>
                  <a:lnTo>
                    <a:pt x="380999" y="1295399"/>
                  </a:lnTo>
                </a:path>
              </a:pathLst>
            </a:custGeom>
            <a:ln w="28574">
              <a:solidFill>
                <a:srgbClr val="32983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8078606" y="5572757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142614" y="5712965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65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51914" y="3850638"/>
            <a:ext cx="786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r 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(c)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621914" y="3972558"/>
            <a:ext cx="76581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>
              <a:lnSpc>
                <a:spcPts val="162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177165">
              <a:lnSpc>
                <a:spcPts val="1620"/>
              </a:lnSpc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240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502284">
              <a:lnSpc>
                <a:spcPct val="100000"/>
              </a:lnSpc>
              <a:spcBef>
                <a:spcPts val="1560"/>
              </a:spcBef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61016" y="985519"/>
            <a:ext cx="618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5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75217" y="1153159"/>
            <a:ext cx="591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baseline="-23148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r>
              <a:rPr sz="1800" b="1" spc="142" baseline="-23148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86417" y="1366519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69524" y="150672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07669" y="13395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961016" y="1976119"/>
            <a:ext cx="644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00616" y="2283967"/>
            <a:ext cx="343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b	c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93580" y="2143759"/>
            <a:ext cx="447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0355" algn="l"/>
              </a:tabLst>
            </a:pPr>
            <a:r>
              <a:rPr sz="1800" b="1" spc="60" dirty="0">
                <a:solidFill>
                  <a:srgbClr val="0000FF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86417" y="2357118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69524" y="249732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983869" y="23164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221869" y="3777995"/>
            <a:ext cx="2133600" cy="457200"/>
          </a:xfrm>
          <a:prstGeom prst="rect">
            <a:avLst/>
          </a:prstGeom>
          <a:solidFill>
            <a:srgbClr val="98FFCC"/>
          </a:solidFill>
          <a:ln w="28574">
            <a:solidFill>
              <a:srgbClr val="00FF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310"/>
              </a:spcBef>
            </a:pPr>
            <a:r>
              <a:rPr sz="1800" b="1" spc="30" baseline="-23148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650032"/>
                </a:solidFill>
                <a:latin typeface="Arial"/>
                <a:cs typeface="Arial"/>
              </a:rPr>
              <a:t>b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x </a:t>
            </a:r>
            <a:r>
              <a:rPr sz="1800" b="1" spc="22" baseline="-23148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1800" b="1" spc="15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22" baseline="-23148" dirty="0">
                <a:solidFill>
                  <a:srgbClr val="650032"/>
                </a:solidFill>
                <a:latin typeface="Arial"/>
                <a:cs typeface="Arial"/>
              </a:rPr>
              <a:t>c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x </a:t>
            </a:r>
            <a:r>
              <a:rPr sz="1800" b="1" spc="22" baseline="-23148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1800" b="1" spc="15" dirty="0">
                <a:solidFill>
                  <a:srgbClr val="650032"/>
                </a:solidFill>
                <a:latin typeface="Arial"/>
                <a:cs typeface="Arial"/>
              </a:rPr>
              <a:t>µ</a:t>
            </a:r>
            <a:r>
              <a:rPr sz="1800" b="1" spc="22" baseline="-23148" dirty="0">
                <a:solidFill>
                  <a:srgbClr val="650032"/>
                </a:solidFill>
                <a:latin typeface="Arial"/>
                <a:cs typeface="Arial"/>
              </a:rPr>
              <a:t>a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=</a:t>
            </a:r>
            <a:r>
              <a:rPr sz="1800" b="1" spc="3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32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37216" y="2890518"/>
            <a:ext cx="644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sin</a:t>
            </a:r>
            <a:r>
              <a:rPr sz="1800" b="1" spc="-5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7" baseline="-23148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376816" y="3198366"/>
            <a:ext cx="334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6220" algn="l"/>
              </a:tabLst>
            </a:pP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c	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462160" y="3058158"/>
            <a:ext cx="445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1800" b="1" spc="60" dirty="0">
                <a:solidFill>
                  <a:srgbClr val="007F00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62617" y="3271518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19816" y="341172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060069" y="32308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679069" y="4463795"/>
            <a:ext cx="1676400" cy="457200"/>
          </a:xfrm>
          <a:prstGeom prst="rect">
            <a:avLst/>
          </a:prstGeom>
          <a:solidFill>
            <a:srgbClr val="98FFCC"/>
          </a:solidFill>
          <a:ln w="28574">
            <a:solidFill>
              <a:srgbClr val="00FF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200" b="1" spc="20" dirty="0">
                <a:solidFill>
                  <a:srgbClr val="0032CC"/>
                </a:solidFill>
                <a:latin typeface="Arial"/>
                <a:cs typeface="Arial"/>
              </a:rPr>
              <a:t>a</a:t>
            </a:r>
            <a:r>
              <a:rPr sz="2700" b="1" spc="30" baseline="15432" dirty="0">
                <a:solidFill>
                  <a:srgbClr val="0032CC"/>
                </a:solidFill>
                <a:latin typeface="Arial"/>
                <a:cs typeface="Arial"/>
              </a:rPr>
              <a:t>µ</a:t>
            </a:r>
            <a:r>
              <a:rPr sz="1200" b="1" spc="20" dirty="0">
                <a:solidFill>
                  <a:srgbClr val="0032CC"/>
                </a:solidFill>
                <a:latin typeface="Arial"/>
                <a:cs typeface="Arial"/>
              </a:rPr>
              <a:t>b </a:t>
            </a:r>
            <a:r>
              <a:rPr sz="2700" b="1" baseline="15432" dirty="0">
                <a:solidFill>
                  <a:srgbClr val="0032CC"/>
                </a:solidFill>
                <a:latin typeface="Arial"/>
                <a:cs typeface="Arial"/>
              </a:rPr>
              <a:t>x </a:t>
            </a:r>
            <a:r>
              <a:rPr sz="1200" b="1" spc="15" dirty="0">
                <a:solidFill>
                  <a:srgbClr val="0032CC"/>
                </a:solidFill>
                <a:latin typeface="Arial"/>
                <a:cs typeface="Arial"/>
              </a:rPr>
              <a:t>b</a:t>
            </a:r>
            <a:r>
              <a:rPr sz="2700" b="1" spc="22" baseline="15432" dirty="0">
                <a:solidFill>
                  <a:srgbClr val="0032CC"/>
                </a:solidFill>
                <a:latin typeface="Arial"/>
                <a:cs typeface="Arial"/>
              </a:rPr>
              <a:t>µ</a:t>
            </a:r>
            <a:r>
              <a:rPr sz="1200" b="1" spc="15" dirty="0">
                <a:solidFill>
                  <a:srgbClr val="0032CC"/>
                </a:solidFill>
                <a:latin typeface="Arial"/>
                <a:cs typeface="Arial"/>
              </a:rPr>
              <a:t>c </a:t>
            </a:r>
            <a:r>
              <a:rPr sz="2700" b="1" baseline="15432" dirty="0">
                <a:solidFill>
                  <a:srgbClr val="0032CC"/>
                </a:solidFill>
                <a:latin typeface="Arial"/>
                <a:cs typeface="Arial"/>
              </a:rPr>
              <a:t>=</a:t>
            </a:r>
            <a:r>
              <a:rPr sz="2700" b="1" spc="337" baseline="15432" dirty="0">
                <a:solidFill>
                  <a:srgbClr val="0032CC"/>
                </a:solidFill>
                <a:latin typeface="Arial"/>
                <a:cs typeface="Arial"/>
              </a:rPr>
              <a:t> </a:t>
            </a:r>
            <a:r>
              <a:rPr sz="1200" b="1" spc="15" dirty="0">
                <a:solidFill>
                  <a:srgbClr val="0032CC"/>
                </a:solidFill>
                <a:latin typeface="Arial"/>
                <a:cs typeface="Arial"/>
              </a:rPr>
              <a:t>a</a:t>
            </a:r>
            <a:r>
              <a:rPr sz="2700" b="1" spc="22" baseline="15432" dirty="0">
                <a:solidFill>
                  <a:srgbClr val="0032CC"/>
                </a:solidFill>
                <a:latin typeface="Arial"/>
                <a:cs typeface="Arial"/>
              </a:rPr>
              <a:t>µ</a:t>
            </a:r>
            <a:r>
              <a:rPr sz="1200" b="1" spc="15" dirty="0">
                <a:solidFill>
                  <a:srgbClr val="0032CC"/>
                </a:solidFill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24416" y="450595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79069" y="5073395"/>
            <a:ext cx="1676400" cy="457200"/>
          </a:xfrm>
          <a:prstGeom prst="rect">
            <a:avLst/>
          </a:prstGeom>
          <a:solidFill>
            <a:srgbClr val="98FFCC"/>
          </a:solidFill>
          <a:ln w="28574">
            <a:solidFill>
              <a:srgbClr val="00FF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200" b="1" spc="20" dirty="0">
                <a:solidFill>
                  <a:srgbClr val="A50020"/>
                </a:solidFill>
                <a:latin typeface="Arial"/>
                <a:cs typeface="Arial"/>
              </a:rPr>
              <a:t>b</a:t>
            </a:r>
            <a:r>
              <a:rPr sz="2700" b="1" spc="30" baseline="15432" dirty="0">
                <a:solidFill>
                  <a:srgbClr val="A50020"/>
                </a:solidFill>
                <a:latin typeface="Arial"/>
                <a:cs typeface="Arial"/>
              </a:rPr>
              <a:t>µ</a:t>
            </a:r>
            <a:r>
              <a:rPr sz="1200" b="1" spc="20" dirty="0">
                <a:solidFill>
                  <a:srgbClr val="A50020"/>
                </a:solidFill>
                <a:latin typeface="Arial"/>
                <a:cs typeface="Arial"/>
              </a:rPr>
              <a:t>c </a:t>
            </a:r>
            <a:r>
              <a:rPr sz="2700" b="1" baseline="15432" dirty="0">
                <a:solidFill>
                  <a:srgbClr val="A50020"/>
                </a:solidFill>
                <a:latin typeface="Arial"/>
                <a:cs typeface="Arial"/>
              </a:rPr>
              <a:t>= </a:t>
            </a:r>
            <a:r>
              <a:rPr sz="1200" b="1" spc="1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700" b="1" spc="22" baseline="15432" dirty="0">
                <a:solidFill>
                  <a:srgbClr val="A50020"/>
                </a:solidFill>
                <a:latin typeface="Arial"/>
                <a:cs typeface="Arial"/>
              </a:rPr>
              <a:t>µ</a:t>
            </a:r>
            <a:r>
              <a:rPr sz="1200" b="1" spc="15" dirty="0">
                <a:solidFill>
                  <a:srgbClr val="A50020"/>
                </a:solidFill>
                <a:latin typeface="Arial"/>
                <a:cs typeface="Arial"/>
              </a:rPr>
              <a:t>c </a:t>
            </a:r>
            <a:r>
              <a:rPr sz="2700" b="1" baseline="15432" dirty="0">
                <a:solidFill>
                  <a:srgbClr val="A50020"/>
                </a:solidFill>
                <a:latin typeface="Arial"/>
                <a:cs typeface="Arial"/>
              </a:rPr>
              <a:t>/</a:t>
            </a:r>
            <a:r>
              <a:rPr sz="2700" b="1" spc="-142" baseline="15432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1200" b="1" spc="20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700" b="1" spc="30" baseline="15432" dirty="0">
                <a:solidFill>
                  <a:srgbClr val="A50020"/>
                </a:solidFill>
                <a:latin typeface="Arial"/>
                <a:cs typeface="Arial"/>
              </a:rPr>
              <a:t>µ</a:t>
            </a:r>
            <a:r>
              <a:rPr sz="1200" b="1" spc="20" dirty="0">
                <a:solidFill>
                  <a:srgbClr val="A50020"/>
                </a:solidFill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24416" y="5115557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393314" y="1214119"/>
            <a:ext cx="100266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8419" algn="r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3232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endParaRPr sz="1800" baseline="-23148">
              <a:latin typeface="Arial"/>
              <a:cs typeface="Arial"/>
            </a:endParaRPr>
          </a:p>
          <a:p>
            <a:pPr marR="30480" algn="r">
              <a:lnSpc>
                <a:spcPct val="100000"/>
              </a:lnSpc>
              <a:spcBef>
                <a:spcPts val="1560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Rarer</a:t>
            </a:r>
            <a:r>
              <a:rPr sz="1800" b="1" spc="-9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66414" y="6563357"/>
            <a:ext cx="753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6500FF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6500FF"/>
                </a:solidFill>
                <a:latin typeface="Arial"/>
                <a:cs typeface="Arial"/>
              </a:rPr>
              <a:t>c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&gt;</a:t>
            </a:r>
            <a:r>
              <a:rPr sz="1800" b="1" spc="-26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endParaRPr sz="1800" baseline="-2314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65219" y="563308"/>
            <a:ext cx="3157855" cy="3818890"/>
            <a:chOff x="6165219" y="563308"/>
            <a:chExt cx="3157855" cy="3818890"/>
          </a:xfrm>
        </p:grpSpPr>
        <p:sp>
          <p:nvSpPr>
            <p:cNvPr id="3" name="object 3"/>
            <p:cNvSpPr/>
            <p:nvPr/>
          </p:nvSpPr>
          <p:spPr>
            <a:xfrm>
              <a:off x="6184269" y="2101595"/>
              <a:ext cx="2743200" cy="2266315"/>
            </a:xfrm>
            <a:custGeom>
              <a:avLst/>
              <a:gdLst/>
              <a:ahLst/>
              <a:cxnLst/>
              <a:rect l="l" t="t" r="r" b="b"/>
              <a:pathLst>
                <a:path w="2743200" h="2266315">
                  <a:moveTo>
                    <a:pt x="2743199" y="1984247"/>
                  </a:moveTo>
                  <a:lnTo>
                    <a:pt x="2743199" y="283463"/>
                  </a:lnTo>
                  <a:lnTo>
                    <a:pt x="2741170" y="267871"/>
                  </a:lnTo>
                  <a:lnTo>
                    <a:pt x="2711560" y="222528"/>
                  </a:lnTo>
                  <a:lnTo>
                    <a:pt x="2673266" y="193706"/>
                  </a:lnTo>
                  <a:lnTo>
                    <a:pt x="2621106" y="166209"/>
                  </a:lnTo>
                  <a:lnTo>
                    <a:pt x="2555917" y="140207"/>
                  </a:lnTo>
                  <a:lnTo>
                    <a:pt x="2518698" y="127821"/>
                  </a:lnTo>
                  <a:lnTo>
                    <a:pt x="2478536" y="115872"/>
                  </a:lnTo>
                  <a:lnTo>
                    <a:pt x="2435534" y="104383"/>
                  </a:lnTo>
                  <a:lnTo>
                    <a:pt x="2389799" y="93374"/>
                  </a:lnTo>
                  <a:lnTo>
                    <a:pt x="2341435" y="82867"/>
                  </a:lnTo>
                  <a:lnTo>
                    <a:pt x="2290546" y="72883"/>
                  </a:lnTo>
                  <a:lnTo>
                    <a:pt x="2237236" y="63444"/>
                  </a:lnTo>
                  <a:lnTo>
                    <a:pt x="2181612" y="54571"/>
                  </a:lnTo>
                  <a:lnTo>
                    <a:pt x="2123776" y="46285"/>
                  </a:lnTo>
                  <a:lnTo>
                    <a:pt x="2063834" y="38607"/>
                  </a:lnTo>
                  <a:lnTo>
                    <a:pt x="2001891" y="31560"/>
                  </a:lnTo>
                  <a:lnTo>
                    <a:pt x="1938051" y="25164"/>
                  </a:lnTo>
                  <a:lnTo>
                    <a:pt x="1872418" y="19440"/>
                  </a:lnTo>
                  <a:lnTo>
                    <a:pt x="1805098" y="14410"/>
                  </a:lnTo>
                  <a:lnTo>
                    <a:pt x="1736195" y="10096"/>
                  </a:lnTo>
                  <a:lnTo>
                    <a:pt x="1665814" y="6518"/>
                  </a:lnTo>
                  <a:lnTo>
                    <a:pt x="1594059" y="3698"/>
                  </a:lnTo>
                  <a:lnTo>
                    <a:pt x="1521035" y="1658"/>
                  </a:lnTo>
                  <a:lnTo>
                    <a:pt x="1446847" y="418"/>
                  </a:lnTo>
                  <a:lnTo>
                    <a:pt x="1371599" y="0"/>
                  </a:lnTo>
                  <a:lnTo>
                    <a:pt x="1296352" y="418"/>
                  </a:lnTo>
                  <a:lnTo>
                    <a:pt x="1222163" y="1658"/>
                  </a:lnTo>
                  <a:lnTo>
                    <a:pt x="1149140" y="3698"/>
                  </a:lnTo>
                  <a:lnTo>
                    <a:pt x="1077385" y="6518"/>
                  </a:lnTo>
                  <a:lnTo>
                    <a:pt x="1007004" y="10096"/>
                  </a:lnTo>
                  <a:lnTo>
                    <a:pt x="938101" y="14410"/>
                  </a:lnTo>
                  <a:lnTo>
                    <a:pt x="870781" y="19440"/>
                  </a:lnTo>
                  <a:lnTo>
                    <a:pt x="805148" y="25164"/>
                  </a:lnTo>
                  <a:lnTo>
                    <a:pt x="741308" y="31560"/>
                  </a:lnTo>
                  <a:lnTo>
                    <a:pt x="679365" y="38607"/>
                  </a:lnTo>
                  <a:lnTo>
                    <a:pt x="619423" y="46285"/>
                  </a:lnTo>
                  <a:lnTo>
                    <a:pt x="561587" y="54571"/>
                  </a:lnTo>
                  <a:lnTo>
                    <a:pt x="505963" y="63444"/>
                  </a:lnTo>
                  <a:lnTo>
                    <a:pt x="452653" y="72883"/>
                  </a:lnTo>
                  <a:lnTo>
                    <a:pt x="401764" y="82867"/>
                  </a:lnTo>
                  <a:lnTo>
                    <a:pt x="353400" y="93374"/>
                  </a:lnTo>
                  <a:lnTo>
                    <a:pt x="307664" y="104383"/>
                  </a:lnTo>
                  <a:lnTo>
                    <a:pt x="264663" y="115872"/>
                  </a:lnTo>
                  <a:lnTo>
                    <a:pt x="224501" y="127821"/>
                  </a:lnTo>
                  <a:lnTo>
                    <a:pt x="187282" y="140207"/>
                  </a:lnTo>
                  <a:lnTo>
                    <a:pt x="122093" y="166209"/>
                  </a:lnTo>
                  <a:lnTo>
                    <a:pt x="69933" y="193706"/>
                  </a:lnTo>
                  <a:lnTo>
                    <a:pt x="31639" y="222528"/>
                  </a:lnTo>
                  <a:lnTo>
                    <a:pt x="8049" y="252504"/>
                  </a:lnTo>
                  <a:lnTo>
                    <a:pt x="0" y="283463"/>
                  </a:lnTo>
                  <a:lnTo>
                    <a:pt x="0" y="1984247"/>
                  </a:lnTo>
                  <a:lnTo>
                    <a:pt x="17954" y="2029916"/>
                  </a:lnTo>
                  <a:lnTo>
                    <a:pt x="49000" y="2059107"/>
                  </a:lnTo>
                  <a:lnTo>
                    <a:pt x="94332" y="2087093"/>
                  </a:lnTo>
                  <a:lnTo>
                    <a:pt x="153111" y="2113699"/>
                  </a:lnTo>
                  <a:lnTo>
                    <a:pt x="224501" y="2138753"/>
                  </a:lnTo>
                  <a:lnTo>
                    <a:pt x="264663" y="2150644"/>
                  </a:lnTo>
                  <a:lnTo>
                    <a:pt x="307664" y="2162081"/>
                  </a:lnTo>
                  <a:lnTo>
                    <a:pt x="353400" y="2173044"/>
                  </a:lnTo>
                  <a:lnTo>
                    <a:pt x="401764" y="2183510"/>
                  </a:lnTo>
                  <a:lnTo>
                    <a:pt x="452653" y="2193459"/>
                  </a:lnTo>
                  <a:lnTo>
                    <a:pt x="505963" y="2202867"/>
                  </a:lnTo>
                  <a:lnTo>
                    <a:pt x="561587" y="2211714"/>
                  </a:lnTo>
                  <a:lnTo>
                    <a:pt x="619423" y="2219977"/>
                  </a:lnTo>
                  <a:lnTo>
                    <a:pt x="679365" y="2227636"/>
                  </a:lnTo>
                  <a:lnTo>
                    <a:pt x="741308" y="2234668"/>
                  </a:lnTo>
                  <a:lnTo>
                    <a:pt x="805148" y="2241052"/>
                  </a:lnTo>
                  <a:lnTo>
                    <a:pt x="870781" y="2246766"/>
                  </a:lnTo>
                  <a:lnTo>
                    <a:pt x="938101" y="2251789"/>
                  </a:lnTo>
                  <a:lnTo>
                    <a:pt x="1007004" y="2256098"/>
                  </a:lnTo>
                  <a:lnTo>
                    <a:pt x="1077385" y="2259672"/>
                  </a:lnTo>
                  <a:lnTo>
                    <a:pt x="1149140" y="2262490"/>
                  </a:lnTo>
                  <a:lnTo>
                    <a:pt x="1222163" y="2264530"/>
                  </a:lnTo>
                  <a:lnTo>
                    <a:pt x="1296352" y="2265769"/>
                  </a:lnTo>
                  <a:lnTo>
                    <a:pt x="1371599" y="2266187"/>
                  </a:lnTo>
                  <a:lnTo>
                    <a:pt x="1446847" y="2265769"/>
                  </a:lnTo>
                  <a:lnTo>
                    <a:pt x="1521035" y="2264530"/>
                  </a:lnTo>
                  <a:lnTo>
                    <a:pt x="1594059" y="2262490"/>
                  </a:lnTo>
                  <a:lnTo>
                    <a:pt x="1665814" y="2259672"/>
                  </a:lnTo>
                  <a:lnTo>
                    <a:pt x="1736195" y="2256098"/>
                  </a:lnTo>
                  <a:lnTo>
                    <a:pt x="1805098" y="2251789"/>
                  </a:lnTo>
                  <a:lnTo>
                    <a:pt x="1872418" y="2246766"/>
                  </a:lnTo>
                  <a:lnTo>
                    <a:pt x="1938051" y="2241052"/>
                  </a:lnTo>
                  <a:lnTo>
                    <a:pt x="2001891" y="2234668"/>
                  </a:lnTo>
                  <a:lnTo>
                    <a:pt x="2063834" y="2227636"/>
                  </a:lnTo>
                  <a:lnTo>
                    <a:pt x="2123776" y="2219977"/>
                  </a:lnTo>
                  <a:lnTo>
                    <a:pt x="2181612" y="2211714"/>
                  </a:lnTo>
                  <a:lnTo>
                    <a:pt x="2237236" y="2202867"/>
                  </a:lnTo>
                  <a:lnTo>
                    <a:pt x="2290546" y="2193459"/>
                  </a:lnTo>
                  <a:lnTo>
                    <a:pt x="2341435" y="2183510"/>
                  </a:lnTo>
                  <a:lnTo>
                    <a:pt x="2389799" y="2173044"/>
                  </a:lnTo>
                  <a:lnTo>
                    <a:pt x="2435534" y="2162081"/>
                  </a:lnTo>
                  <a:lnTo>
                    <a:pt x="2478536" y="2150644"/>
                  </a:lnTo>
                  <a:lnTo>
                    <a:pt x="2518698" y="2138753"/>
                  </a:lnTo>
                  <a:lnTo>
                    <a:pt x="2555917" y="2126431"/>
                  </a:lnTo>
                  <a:lnTo>
                    <a:pt x="2621106" y="2100579"/>
                  </a:lnTo>
                  <a:lnTo>
                    <a:pt x="2673266" y="2073261"/>
                  </a:lnTo>
                  <a:lnTo>
                    <a:pt x="2711560" y="2044651"/>
                  </a:lnTo>
                  <a:lnTo>
                    <a:pt x="2741170" y="1999692"/>
                  </a:lnTo>
                  <a:lnTo>
                    <a:pt x="2743199" y="1984247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184269" y="2101595"/>
              <a:ext cx="2743200" cy="567055"/>
            </a:xfrm>
            <a:custGeom>
              <a:avLst/>
              <a:gdLst/>
              <a:ahLst/>
              <a:cxnLst/>
              <a:rect l="l" t="t" r="r" b="b"/>
              <a:pathLst>
                <a:path w="2743200" h="567055">
                  <a:moveTo>
                    <a:pt x="2743199" y="283463"/>
                  </a:moveTo>
                  <a:lnTo>
                    <a:pt x="2725245" y="237382"/>
                  </a:lnTo>
                  <a:lnTo>
                    <a:pt x="2694199" y="207962"/>
                  </a:lnTo>
                  <a:lnTo>
                    <a:pt x="2648867" y="179781"/>
                  </a:lnTo>
                  <a:lnTo>
                    <a:pt x="2590088" y="153011"/>
                  </a:lnTo>
                  <a:lnTo>
                    <a:pt x="2518698" y="127821"/>
                  </a:lnTo>
                  <a:lnTo>
                    <a:pt x="2478536" y="115872"/>
                  </a:lnTo>
                  <a:lnTo>
                    <a:pt x="2435534" y="104383"/>
                  </a:lnTo>
                  <a:lnTo>
                    <a:pt x="2389799" y="93374"/>
                  </a:lnTo>
                  <a:lnTo>
                    <a:pt x="2341435" y="82867"/>
                  </a:lnTo>
                  <a:lnTo>
                    <a:pt x="2290546" y="72883"/>
                  </a:lnTo>
                  <a:lnTo>
                    <a:pt x="2237236" y="63444"/>
                  </a:lnTo>
                  <a:lnTo>
                    <a:pt x="2181612" y="54571"/>
                  </a:lnTo>
                  <a:lnTo>
                    <a:pt x="2123776" y="46285"/>
                  </a:lnTo>
                  <a:lnTo>
                    <a:pt x="2063834" y="38607"/>
                  </a:lnTo>
                  <a:lnTo>
                    <a:pt x="2001891" y="31560"/>
                  </a:lnTo>
                  <a:lnTo>
                    <a:pt x="1938051" y="25164"/>
                  </a:lnTo>
                  <a:lnTo>
                    <a:pt x="1872418" y="19440"/>
                  </a:lnTo>
                  <a:lnTo>
                    <a:pt x="1805098" y="14410"/>
                  </a:lnTo>
                  <a:lnTo>
                    <a:pt x="1736195" y="10096"/>
                  </a:lnTo>
                  <a:lnTo>
                    <a:pt x="1665814" y="6518"/>
                  </a:lnTo>
                  <a:lnTo>
                    <a:pt x="1594059" y="3698"/>
                  </a:lnTo>
                  <a:lnTo>
                    <a:pt x="1521035" y="1658"/>
                  </a:lnTo>
                  <a:lnTo>
                    <a:pt x="1446847" y="418"/>
                  </a:lnTo>
                  <a:lnTo>
                    <a:pt x="1371599" y="0"/>
                  </a:lnTo>
                  <a:lnTo>
                    <a:pt x="1296352" y="418"/>
                  </a:lnTo>
                  <a:lnTo>
                    <a:pt x="1222163" y="1658"/>
                  </a:lnTo>
                  <a:lnTo>
                    <a:pt x="1149140" y="3698"/>
                  </a:lnTo>
                  <a:lnTo>
                    <a:pt x="1077385" y="6518"/>
                  </a:lnTo>
                  <a:lnTo>
                    <a:pt x="1007004" y="10096"/>
                  </a:lnTo>
                  <a:lnTo>
                    <a:pt x="938101" y="14410"/>
                  </a:lnTo>
                  <a:lnTo>
                    <a:pt x="870781" y="19440"/>
                  </a:lnTo>
                  <a:lnTo>
                    <a:pt x="805148" y="25164"/>
                  </a:lnTo>
                  <a:lnTo>
                    <a:pt x="741308" y="31560"/>
                  </a:lnTo>
                  <a:lnTo>
                    <a:pt x="679365" y="38607"/>
                  </a:lnTo>
                  <a:lnTo>
                    <a:pt x="619423" y="46285"/>
                  </a:lnTo>
                  <a:lnTo>
                    <a:pt x="561587" y="54571"/>
                  </a:lnTo>
                  <a:lnTo>
                    <a:pt x="505963" y="63444"/>
                  </a:lnTo>
                  <a:lnTo>
                    <a:pt x="452653" y="72883"/>
                  </a:lnTo>
                  <a:lnTo>
                    <a:pt x="401764" y="82867"/>
                  </a:lnTo>
                  <a:lnTo>
                    <a:pt x="353400" y="93374"/>
                  </a:lnTo>
                  <a:lnTo>
                    <a:pt x="307664" y="104383"/>
                  </a:lnTo>
                  <a:lnTo>
                    <a:pt x="264663" y="115872"/>
                  </a:lnTo>
                  <a:lnTo>
                    <a:pt x="224501" y="127821"/>
                  </a:lnTo>
                  <a:lnTo>
                    <a:pt x="187282" y="140207"/>
                  </a:lnTo>
                  <a:lnTo>
                    <a:pt x="122093" y="166209"/>
                  </a:lnTo>
                  <a:lnTo>
                    <a:pt x="69933" y="193706"/>
                  </a:lnTo>
                  <a:lnTo>
                    <a:pt x="31639" y="222528"/>
                  </a:lnTo>
                  <a:lnTo>
                    <a:pt x="8049" y="252504"/>
                  </a:lnTo>
                  <a:lnTo>
                    <a:pt x="0" y="283463"/>
                  </a:lnTo>
                  <a:lnTo>
                    <a:pt x="2029" y="299056"/>
                  </a:lnTo>
                  <a:lnTo>
                    <a:pt x="31639" y="344399"/>
                  </a:lnTo>
                  <a:lnTo>
                    <a:pt x="69933" y="373221"/>
                  </a:lnTo>
                  <a:lnTo>
                    <a:pt x="122093" y="400718"/>
                  </a:lnTo>
                  <a:lnTo>
                    <a:pt x="187282" y="426719"/>
                  </a:lnTo>
                  <a:lnTo>
                    <a:pt x="224501" y="439106"/>
                  </a:lnTo>
                  <a:lnTo>
                    <a:pt x="264663" y="451055"/>
                  </a:lnTo>
                  <a:lnTo>
                    <a:pt x="307664" y="462544"/>
                  </a:lnTo>
                  <a:lnTo>
                    <a:pt x="353400" y="473553"/>
                  </a:lnTo>
                  <a:lnTo>
                    <a:pt x="401764" y="484060"/>
                  </a:lnTo>
                  <a:lnTo>
                    <a:pt x="452653" y="494044"/>
                  </a:lnTo>
                  <a:lnTo>
                    <a:pt x="505963" y="503483"/>
                  </a:lnTo>
                  <a:lnTo>
                    <a:pt x="561587" y="512356"/>
                  </a:lnTo>
                  <a:lnTo>
                    <a:pt x="619423" y="520642"/>
                  </a:lnTo>
                  <a:lnTo>
                    <a:pt x="679365" y="528319"/>
                  </a:lnTo>
                  <a:lnTo>
                    <a:pt x="741308" y="535367"/>
                  </a:lnTo>
                  <a:lnTo>
                    <a:pt x="805148" y="541763"/>
                  </a:lnTo>
                  <a:lnTo>
                    <a:pt x="870781" y="547487"/>
                  </a:lnTo>
                  <a:lnTo>
                    <a:pt x="938101" y="552517"/>
                  </a:lnTo>
                  <a:lnTo>
                    <a:pt x="1007004" y="556831"/>
                  </a:lnTo>
                  <a:lnTo>
                    <a:pt x="1077385" y="560409"/>
                  </a:lnTo>
                  <a:lnTo>
                    <a:pt x="1149140" y="563229"/>
                  </a:lnTo>
                  <a:lnTo>
                    <a:pt x="1222163" y="565269"/>
                  </a:lnTo>
                  <a:lnTo>
                    <a:pt x="1296352" y="566509"/>
                  </a:lnTo>
                  <a:lnTo>
                    <a:pt x="1371599" y="566927"/>
                  </a:lnTo>
                  <a:lnTo>
                    <a:pt x="1446847" y="566509"/>
                  </a:lnTo>
                  <a:lnTo>
                    <a:pt x="1521035" y="565269"/>
                  </a:lnTo>
                  <a:lnTo>
                    <a:pt x="1594059" y="563229"/>
                  </a:lnTo>
                  <a:lnTo>
                    <a:pt x="1665814" y="560409"/>
                  </a:lnTo>
                  <a:lnTo>
                    <a:pt x="1736195" y="556831"/>
                  </a:lnTo>
                  <a:lnTo>
                    <a:pt x="1805098" y="552517"/>
                  </a:lnTo>
                  <a:lnTo>
                    <a:pt x="1872418" y="547487"/>
                  </a:lnTo>
                  <a:lnTo>
                    <a:pt x="1938051" y="541763"/>
                  </a:lnTo>
                  <a:lnTo>
                    <a:pt x="2001891" y="535367"/>
                  </a:lnTo>
                  <a:lnTo>
                    <a:pt x="2063834" y="528319"/>
                  </a:lnTo>
                  <a:lnTo>
                    <a:pt x="2123776" y="520642"/>
                  </a:lnTo>
                  <a:lnTo>
                    <a:pt x="2181612" y="512356"/>
                  </a:lnTo>
                  <a:lnTo>
                    <a:pt x="2237236" y="503483"/>
                  </a:lnTo>
                  <a:lnTo>
                    <a:pt x="2290546" y="494044"/>
                  </a:lnTo>
                  <a:lnTo>
                    <a:pt x="2341435" y="484060"/>
                  </a:lnTo>
                  <a:lnTo>
                    <a:pt x="2389799" y="473553"/>
                  </a:lnTo>
                  <a:lnTo>
                    <a:pt x="2435534" y="462544"/>
                  </a:lnTo>
                  <a:lnTo>
                    <a:pt x="2478536" y="451055"/>
                  </a:lnTo>
                  <a:lnTo>
                    <a:pt x="2518698" y="439106"/>
                  </a:lnTo>
                  <a:lnTo>
                    <a:pt x="2555917" y="426719"/>
                  </a:lnTo>
                  <a:lnTo>
                    <a:pt x="2621106" y="400718"/>
                  </a:lnTo>
                  <a:lnTo>
                    <a:pt x="2673266" y="373221"/>
                  </a:lnTo>
                  <a:lnTo>
                    <a:pt x="2711560" y="344399"/>
                  </a:lnTo>
                  <a:lnTo>
                    <a:pt x="2735150" y="314423"/>
                  </a:lnTo>
                  <a:lnTo>
                    <a:pt x="2743199" y="283463"/>
                  </a:lnTo>
                  <a:close/>
                </a:path>
              </a:pathLst>
            </a:custGeom>
            <a:solidFill>
              <a:srgbClr val="D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84269" y="1507235"/>
              <a:ext cx="2743200" cy="2860675"/>
            </a:xfrm>
            <a:custGeom>
              <a:avLst/>
              <a:gdLst/>
              <a:ahLst/>
              <a:cxnLst/>
              <a:rect l="l" t="t" r="r" b="b"/>
              <a:pathLst>
                <a:path w="2743200" h="2860675">
                  <a:moveTo>
                    <a:pt x="1371599" y="594359"/>
                  </a:moveTo>
                  <a:lnTo>
                    <a:pt x="1296352" y="594778"/>
                  </a:lnTo>
                  <a:lnTo>
                    <a:pt x="1222163" y="596018"/>
                  </a:lnTo>
                  <a:lnTo>
                    <a:pt x="1149140" y="598058"/>
                  </a:lnTo>
                  <a:lnTo>
                    <a:pt x="1077385" y="600878"/>
                  </a:lnTo>
                  <a:lnTo>
                    <a:pt x="1007004" y="604456"/>
                  </a:lnTo>
                  <a:lnTo>
                    <a:pt x="938101" y="608770"/>
                  </a:lnTo>
                  <a:lnTo>
                    <a:pt x="870781" y="613800"/>
                  </a:lnTo>
                  <a:lnTo>
                    <a:pt x="805148" y="619524"/>
                  </a:lnTo>
                  <a:lnTo>
                    <a:pt x="741308" y="625920"/>
                  </a:lnTo>
                  <a:lnTo>
                    <a:pt x="679365" y="632967"/>
                  </a:lnTo>
                  <a:lnTo>
                    <a:pt x="619423" y="640645"/>
                  </a:lnTo>
                  <a:lnTo>
                    <a:pt x="561587" y="648931"/>
                  </a:lnTo>
                  <a:lnTo>
                    <a:pt x="505963" y="657804"/>
                  </a:lnTo>
                  <a:lnTo>
                    <a:pt x="452653" y="667243"/>
                  </a:lnTo>
                  <a:lnTo>
                    <a:pt x="401764" y="677227"/>
                  </a:lnTo>
                  <a:lnTo>
                    <a:pt x="353400" y="687734"/>
                  </a:lnTo>
                  <a:lnTo>
                    <a:pt x="307664" y="698743"/>
                  </a:lnTo>
                  <a:lnTo>
                    <a:pt x="264663" y="710232"/>
                  </a:lnTo>
                  <a:lnTo>
                    <a:pt x="224501" y="722181"/>
                  </a:lnTo>
                  <a:lnTo>
                    <a:pt x="187282" y="734567"/>
                  </a:lnTo>
                  <a:lnTo>
                    <a:pt x="122093" y="760569"/>
                  </a:lnTo>
                  <a:lnTo>
                    <a:pt x="69933" y="788066"/>
                  </a:lnTo>
                  <a:lnTo>
                    <a:pt x="31639" y="816888"/>
                  </a:lnTo>
                  <a:lnTo>
                    <a:pt x="8049" y="846864"/>
                  </a:lnTo>
                  <a:lnTo>
                    <a:pt x="0" y="877823"/>
                  </a:lnTo>
                  <a:lnTo>
                    <a:pt x="0" y="2578607"/>
                  </a:lnTo>
                  <a:lnTo>
                    <a:pt x="17954" y="2624276"/>
                  </a:lnTo>
                  <a:lnTo>
                    <a:pt x="49000" y="2653467"/>
                  </a:lnTo>
                  <a:lnTo>
                    <a:pt x="94332" y="2681452"/>
                  </a:lnTo>
                  <a:lnTo>
                    <a:pt x="153111" y="2708059"/>
                  </a:lnTo>
                  <a:lnTo>
                    <a:pt x="224501" y="2733113"/>
                  </a:lnTo>
                  <a:lnTo>
                    <a:pt x="264663" y="2745004"/>
                  </a:lnTo>
                  <a:lnTo>
                    <a:pt x="307664" y="2756441"/>
                  </a:lnTo>
                  <a:lnTo>
                    <a:pt x="353400" y="2767404"/>
                  </a:lnTo>
                  <a:lnTo>
                    <a:pt x="401764" y="2777870"/>
                  </a:lnTo>
                  <a:lnTo>
                    <a:pt x="452653" y="2787819"/>
                  </a:lnTo>
                  <a:lnTo>
                    <a:pt x="505963" y="2797227"/>
                  </a:lnTo>
                  <a:lnTo>
                    <a:pt x="561587" y="2806074"/>
                  </a:lnTo>
                  <a:lnTo>
                    <a:pt x="619423" y="2814337"/>
                  </a:lnTo>
                  <a:lnTo>
                    <a:pt x="679365" y="2821996"/>
                  </a:lnTo>
                  <a:lnTo>
                    <a:pt x="741308" y="2829028"/>
                  </a:lnTo>
                  <a:lnTo>
                    <a:pt x="805148" y="2835412"/>
                  </a:lnTo>
                  <a:lnTo>
                    <a:pt x="870781" y="2841126"/>
                  </a:lnTo>
                  <a:lnTo>
                    <a:pt x="938101" y="2846149"/>
                  </a:lnTo>
                  <a:lnTo>
                    <a:pt x="1007004" y="2850458"/>
                  </a:lnTo>
                  <a:lnTo>
                    <a:pt x="1077385" y="2854032"/>
                  </a:lnTo>
                  <a:lnTo>
                    <a:pt x="1149140" y="2856850"/>
                  </a:lnTo>
                  <a:lnTo>
                    <a:pt x="1222163" y="2858890"/>
                  </a:lnTo>
                  <a:lnTo>
                    <a:pt x="1296352" y="2860129"/>
                  </a:lnTo>
                  <a:lnTo>
                    <a:pt x="1371599" y="2860547"/>
                  </a:lnTo>
                  <a:lnTo>
                    <a:pt x="1446847" y="2860129"/>
                  </a:lnTo>
                  <a:lnTo>
                    <a:pt x="1521035" y="2858890"/>
                  </a:lnTo>
                  <a:lnTo>
                    <a:pt x="1594059" y="2856850"/>
                  </a:lnTo>
                  <a:lnTo>
                    <a:pt x="1665814" y="2854032"/>
                  </a:lnTo>
                  <a:lnTo>
                    <a:pt x="1736195" y="2850458"/>
                  </a:lnTo>
                  <a:lnTo>
                    <a:pt x="1805098" y="2846149"/>
                  </a:lnTo>
                  <a:lnTo>
                    <a:pt x="1872418" y="2841126"/>
                  </a:lnTo>
                  <a:lnTo>
                    <a:pt x="1938051" y="2835412"/>
                  </a:lnTo>
                  <a:lnTo>
                    <a:pt x="2001891" y="2829028"/>
                  </a:lnTo>
                  <a:lnTo>
                    <a:pt x="2063834" y="2821996"/>
                  </a:lnTo>
                  <a:lnTo>
                    <a:pt x="2123776" y="2814337"/>
                  </a:lnTo>
                  <a:lnTo>
                    <a:pt x="2181612" y="2806074"/>
                  </a:lnTo>
                  <a:lnTo>
                    <a:pt x="2237236" y="2797227"/>
                  </a:lnTo>
                  <a:lnTo>
                    <a:pt x="2290546" y="2787819"/>
                  </a:lnTo>
                  <a:lnTo>
                    <a:pt x="2341435" y="2777870"/>
                  </a:lnTo>
                  <a:lnTo>
                    <a:pt x="2389799" y="2767404"/>
                  </a:lnTo>
                  <a:lnTo>
                    <a:pt x="2435534" y="2756441"/>
                  </a:lnTo>
                  <a:lnTo>
                    <a:pt x="2478536" y="2745004"/>
                  </a:lnTo>
                  <a:lnTo>
                    <a:pt x="2518698" y="2733113"/>
                  </a:lnTo>
                  <a:lnTo>
                    <a:pt x="2555917" y="2720791"/>
                  </a:lnTo>
                  <a:lnTo>
                    <a:pt x="2621106" y="2694939"/>
                  </a:lnTo>
                  <a:lnTo>
                    <a:pt x="2673266" y="2667621"/>
                  </a:lnTo>
                  <a:lnTo>
                    <a:pt x="2711560" y="2639011"/>
                  </a:lnTo>
                  <a:lnTo>
                    <a:pt x="2741170" y="2594052"/>
                  </a:lnTo>
                  <a:lnTo>
                    <a:pt x="2743199" y="2578607"/>
                  </a:lnTo>
                  <a:lnTo>
                    <a:pt x="2743199" y="877823"/>
                  </a:lnTo>
                  <a:lnTo>
                    <a:pt x="2725245" y="831742"/>
                  </a:lnTo>
                  <a:lnTo>
                    <a:pt x="2694199" y="802322"/>
                  </a:lnTo>
                  <a:lnTo>
                    <a:pt x="2648867" y="774141"/>
                  </a:lnTo>
                  <a:lnTo>
                    <a:pt x="2590088" y="747371"/>
                  </a:lnTo>
                  <a:lnTo>
                    <a:pt x="2518698" y="722181"/>
                  </a:lnTo>
                  <a:lnTo>
                    <a:pt x="2478536" y="710232"/>
                  </a:lnTo>
                  <a:lnTo>
                    <a:pt x="2435534" y="698743"/>
                  </a:lnTo>
                  <a:lnTo>
                    <a:pt x="2389799" y="687734"/>
                  </a:lnTo>
                  <a:lnTo>
                    <a:pt x="2341435" y="677227"/>
                  </a:lnTo>
                  <a:lnTo>
                    <a:pt x="2290546" y="667243"/>
                  </a:lnTo>
                  <a:lnTo>
                    <a:pt x="2237236" y="657804"/>
                  </a:lnTo>
                  <a:lnTo>
                    <a:pt x="2181612" y="648931"/>
                  </a:lnTo>
                  <a:lnTo>
                    <a:pt x="2123776" y="640645"/>
                  </a:lnTo>
                  <a:lnTo>
                    <a:pt x="2063834" y="632967"/>
                  </a:lnTo>
                  <a:lnTo>
                    <a:pt x="2001891" y="625920"/>
                  </a:lnTo>
                  <a:lnTo>
                    <a:pt x="1938051" y="619524"/>
                  </a:lnTo>
                  <a:lnTo>
                    <a:pt x="1872418" y="613800"/>
                  </a:lnTo>
                  <a:lnTo>
                    <a:pt x="1805098" y="608770"/>
                  </a:lnTo>
                  <a:lnTo>
                    <a:pt x="1736195" y="604456"/>
                  </a:lnTo>
                  <a:lnTo>
                    <a:pt x="1665814" y="600878"/>
                  </a:lnTo>
                  <a:lnTo>
                    <a:pt x="1594059" y="598058"/>
                  </a:lnTo>
                  <a:lnTo>
                    <a:pt x="1521035" y="596018"/>
                  </a:lnTo>
                  <a:lnTo>
                    <a:pt x="1446847" y="594778"/>
                  </a:lnTo>
                  <a:lnTo>
                    <a:pt x="1371599" y="594359"/>
                  </a:lnTo>
                  <a:close/>
                </a:path>
                <a:path w="2743200" h="2860675">
                  <a:moveTo>
                    <a:pt x="0" y="877823"/>
                  </a:moveTo>
                  <a:lnTo>
                    <a:pt x="17954" y="923905"/>
                  </a:lnTo>
                  <a:lnTo>
                    <a:pt x="49000" y="953325"/>
                  </a:lnTo>
                  <a:lnTo>
                    <a:pt x="94332" y="981506"/>
                  </a:lnTo>
                  <a:lnTo>
                    <a:pt x="153111" y="1008276"/>
                  </a:lnTo>
                  <a:lnTo>
                    <a:pt x="224501" y="1033466"/>
                  </a:lnTo>
                  <a:lnTo>
                    <a:pt x="264663" y="1045415"/>
                  </a:lnTo>
                  <a:lnTo>
                    <a:pt x="307664" y="1056904"/>
                  </a:lnTo>
                  <a:lnTo>
                    <a:pt x="353400" y="1067913"/>
                  </a:lnTo>
                  <a:lnTo>
                    <a:pt x="401764" y="1078420"/>
                  </a:lnTo>
                  <a:lnTo>
                    <a:pt x="452653" y="1088404"/>
                  </a:lnTo>
                  <a:lnTo>
                    <a:pt x="505963" y="1097843"/>
                  </a:lnTo>
                  <a:lnTo>
                    <a:pt x="561587" y="1106716"/>
                  </a:lnTo>
                  <a:lnTo>
                    <a:pt x="619423" y="1115002"/>
                  </a:lnTo>
                  <a:lnTo>
                    <a:pt x="679365" y="1122679"/>
                  </a:lnTo>
                  <a:lnTo>
                    <a:pt x="741308" y="1129727"/>
                  </a:lnTo>
                  <a:lnTo>
                    <a:pt x="805148" y="1136123"/>
                  </a:lnTo>
                  <a:lnTo>
                    <a:pt x="870781" y="1141847"/>
                  </a:lnTo>
                  <a:lnTo>
                    <a:pt x="938101" y="1146877"/>
                  </a:lnTo>
                  <a:lnTo>
                    <a:pt x="1007004" y="1151191"/>
                  </a:lnTo>
                  <a:lnTo>
                    <a:pt x="1077385" y="1154769"/>
                  </a:lnTo>
                  <a:lnTo>
                    <a:pt x="1149140" y="1157589"/>
                  </a:lnTo>
                  <a:lnTo>
                    <a:pt x="1222163" y="1159629"/>
                  </a:lnTo>
                  <a:lnTo>
                    <a:pt x="1296352" y="1160869"/>
                  </a:lnTo>
                  <a:lnTo>
                    <a:pt x="1371599" y="1161287"/>
                  </a:lnTo>
                  <a:lnTo>
                    <a:pt x="1446847" y="1160869"/>
                  </a:lnTo>
                  <a:lnTo>
                    <a:pt x="1521035" y="1159629"/>
                  </a:lnTo>
                  <a:lnTo>
                    <a:pt x="1594059" y="1157589"/>
                  </a:lnTo>
                  <a:lnTo>
                    <a:pt x="1665814" y="1154769"/>
                  </a:lnTo>
                  <a:lnTo>
                    <a:pt x="1736195" y="1151191"/>
                  </a:lnTo>
                  <a:lnTo>
                    <a:pt x="1805098" y="1146877"/>
                  </a:lnTo>
                  <a:lnTo>
                    <a:pt x="1872418" y="1141847"/>
                  </a:lnTo>
                  <a:lnTo>
                    <a:pt x="1938051" y="1136123"/>
                  </a:lnTo>
                  <a:lnTo>
                    <a:pt x="2001891" y="1129727"/>
                  </a:lnTo>
                  <a:lnTo>
                    <a:pt x="2063834" y="1122679"/>
                  </a:lnTo>
                  <a:lnTo>
                    <a:pt x="2123776" y="1115002"/>
                  </a:lnTo>
                  <a:lnTo>
                    <a:pt x="2181612" y="1106716"/>
                  </a:lnTo>
                  <a:lnTo>
                    <a:pt x="2237236" y="1097843"/>
                  </a:lnTo>
                  <a:lnTo>
                    <a:pt x="2290546" y="1088404"/>
                  </a:lnTo>
                  <a:lnTo>
                    <a:pt x="2341435" y="1078420"/>
                  </a:lnTo>
                  <a:lnTo>
                    <a:pt x="2389799" y="1067913"/>
                  </a:lnTo>
                  <a:lnTo>
                    <a:pt x="2435534" y="1056904"/>
                  </a:lnTo>
                  <a:lnTo>
                    <a:pt x="2478536" y="1045415"/>
                  </a:lnTo>
                  <a:lnTo>
                    <a:pt x="2518698" y="1033466"/>
                  </a:lnTo>
                  <a:lnTo>
                    <a:pt x="2555917" y="1021079"/>
                  </a:lnTo>
                  <a:lnTo>
                    <a:pt x="2621106" y="995078"/>
                  </a:lnTo>
                  <a:lnTo>
                    <a:pt x="2673266" y="967581"/>
                  </a:lnTo>
                  <a:lnTo>
                    <a:pt x="2711560" y="938759"/>
                  </a:lnTo>
                  <a:lnTo>
                    <a:pt x="2735150" y="908783"/>
                  </a:lnTo>
                  <a:lnTo>
                    <a:pt x="2741170" y="893416"/>
                  </a:lnTo>
                  <a:lnTo>
                    <a:pt x="2743199" y="877823"/>
                  </a:lnTo>
                </a:path>
                <a:path w="2743200" h="2860675">
                  <a:moveTo>
                    <a:pt x="0" y="981455"/>
                  </a:moveTo>
                  <a:lnTo>
                    <a:pt x="0" y="0"/>
                  </a:lnTo>
                </a:path>
                <a:path w="2743200" h="2860675">
                  <a:moveTo>
                    <a:pt x="2743199" y="981455"/>
                  </a:moveTo>
                  <a:lnTo>
                    <a:pt x="2743199" y="0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84269" y="1263395"/>
              <a:ext cx="2743200" cy="550545"/>
            </a:xfrm>
            <a:custGeom>
              <a:avLst/>
              <a:gdLst/>
              <a:ahLst/>
              <a:cxnLst/>
              <a:rect l="l" t="t" r="r" b="b"/>
              <a:pathLst>
                <a:path w="2743200" h="550544">
                  <a:moveTo>
                    <a:pt x="1371599" y="0"/>
                  </a:moveTo>
                  <a:lnTo>
                    <a:pt x="1296352" y="407"/>
                  </a:lnTo>
                  <a:lnTo>
                    <a:pt x="1222163" y="1617"/>
                  </a:lnTo>
                  <a:lnTo>
                    <a:pt x="1149140" y="3608"/>
                  </a:lnTo>
                  <a:lnTo>
                    <a:pt x="1077385" y="6359"/>
                  </a:lnTo>
                  <a:lnTo>
                    <a:pt x="1007004" y="9849"/>
                  </a:lnTo>
                  <a:lnTo>
                    <a:pt x="938101" y="14057"/>
                  </a:lnTo>
                  <a:lnTo>
                    <a:pt x="870781" y="18962"/>
                  </a:lnTo>
                  <a:lnTo>
                    <a:pt x="805148" y="24542"/>
                  </a:lnTo>
                  <a:lnTo>
                    <a:pt x="741308" y="30778"/>
                  </a:lnTo>
                  <a:lnTo>
                    <a:pt x="679365" y="37648"/>
                  </a:lnTo>
                  <a:lnTo>
                    <a:pt x="619423" y="45131"/>
                  </a:lnTo>
                  <a:lnTo>
                    <a:pt x="561587" y="53205"/>
                  </a:lnTo>
                  <a:lnTo>
                    <a:pt x="505963" y="61851"/>
                  </a:lnTo>
                  <a:lnTo>
                    <a:pt x="452653" y="71047"/>
                  </a:lnTo>
                  <a:lnTo>
                    <a:pt x="401764" y="80771"/>
                  </a:lnTo>
                  <a:lnTo>
                    <a:pt x="353400" y="91004"/>
                  </a:lnTo>
                  <a:lnTo>
                    <a:pt x="307664" y="101724"/>
                  </a:lnTo>
                  <a:lnTo>
                    <a:pt x="264663" y="112910"/>
                  </a:lnTo>
                  <a:lnTo>
                    <a:pt x="224501" y="124540"/>
                  </a:lnTo>
                  <a:lnTo>
                    <a:pt x="187282" y="136595"/>
                  </a:lnTo>
                  <a:lnTo>
                    <a:pt x="122093" y="161893"/>
                  </a:lnTo>
                  <a:lnTo>
                    <a:pt x="69933" y="188634"/>
                  </a:lnTo>
                  <a:lnTo>
                    <a:pt x="31639" y="216652"/>
                  </a:lnTo>
                  <a:lnTo>
                    <a:pt x="2029" y="260704"/>
                  </a:lnTo>
                  <a:lnTo>
                    <a:pt x="0" y="275843"/>
                  </a:lnTo>
                  <a:lnTo>
                    <a:pt x="2029" y="290979"/>
                  </a:lnTo>
                  <a:lnTo>
                    <a:pt x="31639" y="334961"/>
                  </a:lnTo>
                  <a:lnTo>
                    <a:pt x="69933" y="362894"/>
                  </a:lnTo>
                  <a:lnTo>
                    <a:pt x="122093" y="389527"/>
                  </a:lnTo>
                  <a:lnTo>
                    <a:pt x="187282" y="414697"/>
                  </a:lnTo>
                  <a:lnTo>
                    <a:pt x="224501" y="426682"/>
                  </a:lnTo>
                  <a:lnTo>
                    <a:pt x="264663" y="438241"/>
                  </a:lnTo>
                  <a:lnTo>
                    <a:pt x="307664" y="449353"/>
                  </a:lnTo>
                  <a:lnTo>
                    <a:pt x="353400" y="459997"/>
                  </a:lnTo>
                  <a:lnTo>
                    <a:pt x="401764" y="470153"/>
                  </a:lnTo>
                  <a:lnTo>
                    <a:pt x="452653" y="479802"/>
                  </a:lnTo>
                  <a:lnTo>
                    <a:pt x="505963" y="488922"/>
                  </a:lnTo>
                  <a:lnTo>
                    <a:pt x="561587" y="497494"/>
                  </a:lnTo>
                  <a:lnTo>
                    <a:pt x="619423" y="505497"/>
                  </a:lnTo>
                  <a:lnTo>
                    <a:pt x="679365" y="512910"/>
                  </a:lnTo>
                  <a:lnTo>
                    <a:pt x="741308" y="519714"/>
                  </a:lnTo>
                  <a:lnTo>
                    <a:pt x="805148" y="525888"/>
                  </a:lnTo>
                  <a:lnTo>
                    <a:pt x="870781" y="531412"/>
                  </a:lnTo>
                  <a:lnTo>
                    <a:pt x="938101" y="536265"/>
                  </a:lnTo>
                  <a:lnTo>
                    <a:pt x="1007004" y="540427"/>
                  </a:lnTo>
                  <a:lnTo>
                    <a:pt x="1077385" y="543878"/>
                  </a:lnTo>
                  <a:lnTo>
                    <a:pt x="1149140" y="546597"/>
                  </a:lnTo>
                  <a:lnTo>
                    <a:pt x="1222163" y="548565"/>
                  </a:lnTo>
                  <a:lnTo>
                    <a:pt x="1296352" y="549760"/>
                  </a:lnTo>
                  <a:lnTo>
                    <a:pt x="1371599" y="550163"/>
                  </a:lnTo>
                  <a:lnTo>
                    <a:pt x="1446847" y="549760"/>
                  </a:lnTo>
                  <a:lnTo>
                    <a:pt x="1521035" y="548565"/>
                  </a:lnTo>
                  <a:lnTo>
                    <a:pt x="1594059" y="546597"/>
                  </a:lnTo>
                  <a:lnTo>
                    <a:pt x="1665814" y="543878"/>
                  </a:lnTo>
                  <a:lnTo>
                    <a:pt x="1736195" y="540427"/>
                  </a:lnTo>
                  <a:lnTo>
                    <a:pt x="1805098" y="536265"/>
                  </a:lnTo>
                  <a:lnTo>
                    <a:pt x="1872418" y="531412"/>
                  </a:lnTo>
                  <a:lnTo>
                    <a:pt x="1938051" y="525888"/>
                  </a:lnTo>
                  <a:lnTo>
                    <a:pt x="2001891" y="519714"/>
                  </a:lnTo>
                  <a:lnTo>
                    <a:pt x="2063834" y="512910"/>
                  </a:lnTo>
                  <a:lnTo>
                    <a:pt x="2123776" y="505497"/>
                  </a:lnTo>
                  <a:lnTo>
                    <a:pt x="2181612" y="497494"/>
                  </a:lnTo>
                  <a:lnTo>
                    <a:pt x="2237236" y="488922"/>
                  </a:lnTo>
                  <a:lnTo>
                    <a:pt x="2290546" y="479802"/>
                  </a:lnTo>
                  <a:lnTo>
                    <a:pt x="2341435" y="470153"/>
                  </a:lnTo>
                  <a:lnTo>
                    <a:pt x="2389799" y="459997"/>
                  </a:lnTo>
                  <a:lnTo>
                    <a:pt x="2435534" y="449353"/>
                  </a:lnTo>
                  <a:lnTo>
                    <a:pt x="2478536" y="438241"/>
                  </a:lnTo>
                  <a:lnTo>
                    <a:pt x="2518698" y="426682"/>
                  </a:lnTo>
                  <a:lnTo>
                    <a:pt x="2555917" y="414697"/>
                  </a:lnTo>
                  <a:lnTo>
                    <a:pt x="2621106" y="389527"/>
                  </a:lnTo>
                  <a:lnTo>
                    <a:pt x="2673266" y="362894"/>
                  </a:lnTo>
                  <a:lnTo>
                    <a:pt x="2711560" y="334961"/>
                  </a:lnTo>
                  <a:lnTo>
                    <a:pt x="2741170" y="290979"/>
                  </a:lnTo>
                  <a:lnTo>
                    <a:pt x="2743199" y="275843"/>
                  </a:lnTo>
                  <a:lnTo>
                    <a:pt x="2741170" y="260704"/>
                  </a:lnTo>
                  <a:lnTo>
                    <a:pt x="2711560" y="216652"/>
                  </a:lnTo>
                  <a:lnTo>
                    <a:pt x="2673266" y="188634"/>
                  </a:lnTo>
                  <a:lnTo>
                    <a:pt x="2621106" y="161893"/>
                  </a:lnTo>
                  <a:lnTo>
                    <a:pt x="2555917" y="136595"/>
                  </a:lnTo>
                  <a:lnTo>
                    <a:pt x="2518698" y="124540"/>
                  </a:lnTo>
                  <a:lnTo>
                    <a:pt x="2478536" y="112910"/>
                  </a:lnTo>
                  <a:lnTo>
                    <a:pt x="2435534" y="101724"/>
                  </a:lnTo>
                  <a:lnTo>
                    <a:pt x="2389799" y="91004"/>
                  </a:lnTo>
                  <a:lnTo>
                    <a:pt x="2341435" y="80771"/>
                  </a:lnTo>
                  <a:lnTo>
                    <a:pt x="2290546" y="71047"/>
                  </a:lnTo>
                  <a:lnTo>
                    <a:pt x="2237236" y="61851"/>
                  </a:lnTo>
                  <a:lnTo>
                    <a:pt x="2181612" y="53205"/>
                  </a:lnTo>
                  <a:lnTo>
                    <a:pt x="2123776" y="45131"/>
                  </a:lnTo>
                  <a:lnTo>
                    <a:pt x="2063834" y="37648"/>
                  </a:lnTo>
                  <a:lnTo>
                    <a:pt x="2001891" y="30778"/>
                  </a:lnTo>
                  <a:lnTo>
                    <a:pt x="1938051" y="24542"/>
                  </a:lnTo>
                  <a:lnTo>
                    <a:pt x="1872418" y="18962"/>
                  </a:lnTo>
                  <a:lnTo>
                    <a:pt x="1805098" y="14057"/>
                  </a:lnTo>
                  <a:lnTo>
                    <a:pt x="1736195" y="9849"/>
                  </a:lnTo>
                  <a:lnTo>
                    <a:pt x="1665814" y="6359"/>
                  </a:lnTo>
                  <a:lnTo>
                    <a:pt x="1594059" y="3608"/>
                  </a:lnTo>
                  <a:lnTo>
                    <a:pt x="1521035" y="1617"/>
                  </a:lnTo>
                  <a:lnTo>
                    <a:pt x="1446847" y="407"/>
                  </a:lnTo>
                  <a:lnTo>
                    <a:pt x="1371599" y="0"/>
                  </a:lnTo>
                  <a:close/>
                </a:path>
              </a:pathLst>
            </a:custGeom>
            <a:ln w="38099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93869" y="4235195"/>
              <a:ext cx="304800" cy="76200"/>
            </a:xfrm>
            <a:custGeom>
              <a:avLst/>
              <a:gdLst/>
              <a:ahLst/>
              <a:cxnLst/>
              <a:rect l="l" t="t" r="r" b="b"/>
              <a:pathLst>
                <a:path w="304800" h="76200">
                  <a:moveTo>
                    <a:pt x="304799" y="38099"/>
                  </a:moveTo>
                  <a:lnTo>
                    <a:pt x="292774" y="23145"/>
                  </a:lnTo>
                  <a:lnTo>
                    <a:pt x="260032" y="11048"/>
                  </a:lnTo>
                  <a:lnTo>
                    <a:pt x="211574" y="2952"/>
                  </a:lnTo>
                  <a:lnTo>
                    <a:pt x="152399" y="0"/>
                  </a:lnTo>
                  <a:lnTo>
                    <a:pt x="93225" y="2952"/>
                  </a:lnTo>
                  <a:lnTo>
                    <a:pt x="44767" y="11048"/>
                  </a:lnTo>
                  <a:lnTo>
                    <a:pt x="12025" y="23145"/>
                  </a:lnTo>
                  <a:lnTo>
                    <a:pt x="0" y="38099"/>
                  </a:lnTo>
                  <a:lnTo>
                    <a:pt x="12025" y="53054"/>
                  </a:lnTo>
                  <a:lnTo>
                    <a:pt x="44767" y="65150"/>
                  </a:lnTo>
                  <a:lnTo>
                    <a:pt x="93225" y="73247"/>
                  </a:lnTo>
                  <a:lnTo>
                    <a:pt x="152399" y="76199"/>
                  </a:lnTo>
                  <a:lnTo>
                    <a:pt x="211574" y="73247"/>
                  </a:lnTo>
                  <a:lnTo>
                    <a:pt x="260032" y="65150"/>
                  </a:lnTo>
                  <a:lnTo>
                    <a:pt x="292774" y="53054"/>
                  </a:lnTo>
                  <a:lnTo>
                    <a:pt x="304799" y="38099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793869" y="4235195"/>
              <a:ext cx="304800" cy="76200"/>
            </a:xfrm>
            <a:custGeom>
              <a:avLst/>
              <a:gdLst/>
              <a:ahLst/>
              <a:cxnLst/>
              <a:rect l="l" t="t" r="r" b="b"/>
              <a:pathLst>
                <a:path w="304800" h="76200">
                  <a:moveTo>
                    <a:pt x="152399" y="0"/>
                  </a:moveTo>
                  <a:lnTo>
                    <a:pt x="93225" y="2952"/>
                  </a:lnTo>
                  <a:lnTo>
                    <a:pt x="44767" y="11048"/>
                  </a:lnTo>
                  <a:lnTo>
                    <a:pt x="12025" y="23145"/>
                  </a:lnTo>
                  <a:lnTo>
                    <a:pt x="0" y="38099"/>
                  </a:lnTo>
                  <a:lnTo>
                    <a:pt x="12025" y="53054"/>
                  </a:lnTo>
                  <a:lnTo>
                    <a:pt x="44767" y="65150"/>
                  </a:lnTo>
                  <a:lnTo>
                    <a:pt x="93225" y="73247"/>
                  </a:lnTo>
                  <a:lnTo>
                    <a:pt x="152399" y="76199"/>
                  </a:lnTo>
                  <a:lnTo>
                    <a:pt x="211574" y="73247"/>
                  </a:lnTo>
                  <a:lnTo>
                    <a:pt x="260032" y="65150"/>
                  </a:lnTo>
                  <a:lnTo>
                    <a:pt x="292774" y="53054"/>
                  </a:lnTo>
                  <a:lnTo>
                    <a:pt x="304799" y="38099"/>
                  </a:lnTo>
                  <a:lnTo>
                    <a:pt x="292774" y="23145"/>
                  </a:lnTo>
                  <a:lnTo>
                    <a:pt x="260032" y="11048"/>
                  </a:lnTo>
                  <a:lnTo>
                    <a:pt x="211574" y="2952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860669" y="577595"/>
              <a:ext cx="0" cy="2743200"/>
            </a:xfrm>
            <a:custGeom>
              <a:avLst/>
              <a:gdLst/>
              <a:ahLst/>
              <a:cxnLst/>
              <a:rect l="l" t="t" r="r" b="b"/>
              <a:pathLst>
                <a:path h="2743200">
                  <a:moveTo>
                    <a:pt x="0" y="27431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FF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46269" y="1491995"/>
              <a:ext cx="0" cy="914400"/>
            </a:xfrm>
            <a:custGeom>
              <a:avLst/>
              <a:gdLst/>
              <a:ahLst/>
              <a:cxnLst/>
              <a:rect l="l" t="t" r="r" b="b"/>
              <a:pathLst>
                <a:path h="914400">
                  <a:moveTo>
                    <a:pt x="0" y="0"/>
                  </a:moveTo>
                  <a:lnTo>
                    <a:pt x="0" y="914399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46269" y="2406395"/>
              <a:ext cx="914400" cy="0"/>
            </a:xfrm>
            <a:custGeom>
              <a:avLst/>
              <a:gdLst/>
              <a:ahLst/>
              <a:cxnLst/>
              <a:rect l="l" t="t" r="r" b="b"/>
              <a:pathLst>
                <a:path w="914400">
                  <a:moveTo>
                    <a:pt x="0" y="0"/>
                  </a:moveTo>
                  <a:lnTo>
                    <a:pt x="914399" y="0"/>
                  </a:lnTo>
                </a:path>
              </a:pathLst>
            </a:custGeom>
            <a:ln w="28574">
              <a:solidFill>
                <a:srgbClr val="0098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46269" y="2406395"/>
              <a:ext cx="914400" cy="1066800"/>
            </a:xfrm>
            <a:custGeom>
              <a:avLst/>
              <a:gdLst/>
              <a:ahLst/>
              <a:cxnLst/>
              <a:rect l="l" t="t" r="r" b="b"/>
              <a:pathLst>
                <a:path w="914400" h="1066800">
                  <a:moveTo>
                    <a:pt x="0" y="1066799"/>
                  </a:moveTo>
                  <a:lnTo>
                    <a:pt x="914399" y="0"/>
                  </a:lnTo>
                </a:path>
              </a:pathLst>
            </a:custGeom>
            <a:ln w="28574">
              <a:solidFill>
                <a:srgbClr val="0065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46269" y="2406395"/>
              <a:ext cx="914400" cy="1828800"/>
            </a:xfrm>
            <a:custGeom>
              <a:avLst/>
              <a:gdLst/>
              <a:ahLst/>
              <a:cxnLst/>
              <a:rect l="l" t="t" r="r" b="b"/>
              <a:pathLst>
                <a:path w="914400" h="1828800">
                  <a:moveTo>
                    <a:pt x="0" y="1828799"/>
                  </a:moveTo>
                  <a:lnTo>
                    <a:pt x="9143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312030" y="3247644"/>
              <a:ext cx="123444" cy="1402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946269" y="2330195"/>
              <a:ext cx="0" cy="1905000"/>
            </a:xfrm>
            <a:custGeom>
              <a:avLst/>
              <a:gdLst/>
              <a:ahLst/>
              <a:cxnLst/>
              <a:rect l="l" t="t" r="r" b="b"/>
              <a:pathLst>
                <a:path h="1905000">
                  <a:moveTo>
                    <a:pt x="0" y="19049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79214" y="2787396"/>
              <a:ext cx="132588" cy="13106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46269" y="577595"/>
              <a:ext cx="0" cy="914400"/>
            </a:xfrm>
            <a:custGeom>
              <a:avLst/>
              <a:gdLst/>
              <a:ahLst/>
              <a:cxnLst/>
              <a:rect l="l" t="t" r="r" b="b"/>
              <a:pathLst>
                <a:path h="914400">
                  <a:moveTo>
                    <a:pt x="0" y="91439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879214" y="882396"/>
              <a:ext cx="132588" cy="13106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860669" y="729995"/>
              <a:ext cx="1447800" cy="1676400"/>
            </a:xfrm>
            <a:custGeom>
              <a:avLst/>
              <a:gdLst/>
              <a:ahLst/>
              <a:cxnLst/>
              <a:rect l="l" t="t" r="r" b="b"/>
              <a:pathLst>
                <a:path w="1447800" h="1676400">
                  <a:moveTo>
                    <a:pt x="0" y="1676399"/>
                  </a:moveTo>
                  <a:lnTo>
                    <a:pt x="1447799" y="0"/>
                  </a:lnTo>
                </a:path>
              </a:pathLst>
            </a:custGeom>
            <a:ln w="28574">
              <a:solidFill>
                <a:srgbClr val="0065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898514" y="1043940"/>
              <a:ext cx="129540" cy="1341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1005212" y="404875"/>
            <a:ext cx="371347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Apparent </a:t>
            </a:r>
            <a:r>
              <a:rPr dirty="0">
                <a:solidFill>
                  <a:srgbClr val="FF0000"/>
                </a:solidFill>
              </a:rPr>
              <a:t>Depth of 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Liquid: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656715" y="4050282"/>
            <a:ext cx="1708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952114" y="52831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21914" y="3210558"/>
            <a:ext cx="125730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endParaRPr sz="1800" baseline="-23148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2040"/>
              </a:spcBef>
              <a:tabLst>
                <a:tab pos="925830" algn="l"/>
              </a:tabLst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Denser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(b)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993770" y="2406396"/>
            <a:ext cx="76200" cy="1905000"/>
          </a:xfrm>
          <a:custGeom>
            <a:avLst/>
            <a:gdLst/>
            <a:ahLst/>
            <a:cxnLst/>
            <a:rect l="l" t="t" r="r" b="b"/>
            <a:pathLst>
              <a:path w="76200" h="19050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8956" y="76200"/>
                </a:lnTo>
                <a:lnTo>
                  <a:pt x="28956" y="64008"/>
                </a:lnTo>
                <a:lnTo>
                  <a:pt x="47244" y="64008"/>
                </a:lnTo>
                <a:lnTo>
                  <a:pt x="47244" y="76200"/>
                </a:lnTo>
                <a:lnTo>
                  <a:pt x="76200" y="76200"/>
                </a:lnTo>
                <a:close/>
              </a:path>
              <a:path w="76200" h="1905000">
                <a:moveTo>
                  <a:pt x="76200" y="1828800"/>
                </a:moveTo>
                <a:lnTo>
                  <a:pt x="0" y="1828800"/>
                </a:lnTo>
                <a:lnTo>
                  <a:pt x="28956" y="1886712"/>
                </a:lnTo>
                <a:lnTo>
                  <a:pt x="28956" y="1840992"/>
                </a:lnTo>
                <a:lnTo>
                  <a:pt x="47244" y="1840992"/>
                </a:lnTo>
                <a:lnTo>
                  <a:pt x="47244" y="1886712"/>
                </a:lnTo>
                <a:lnTo>
                  <a:pt x="76200" y="1828800"/>
                </a:lnTo>
                <a:close/>
              </a:path>
              <a:path w="76200" h="1905000">
                <a:moveTo>
                  <a:pt x="47244" y="76200"/>
                </a:moveTo>
                <a:lnTo>
                  <a:pt x="47244" y="64008"/>
                </a:lnTo>
                <a:lnTo>
                  <a:pt x="28956" y="64008"/>
                </a:lnTo>
                <a:lnTo>
                  <a:pt x="28956" y="76200"/>
                </a:lnTo>
                <a:lnTo>
                  <a:pt x="47244" y="76200"/>
                </a:lnTo>
                <a:close/>
              </a:path>
              <a:path w="76200" h="1905000">
                <a:moveTo>
                  <a:pt x="47244" y="1828800"/>
                </a:moveTo>
                <a:lnTo>
                  <a:pt x="47244" y="76200"/>
                </a:lnTo>
                <a:lnTo>
                  <a:pt x="28956" y="76200"/>
                </a:lnTo>
                <a:lnTo>
                  <a:pt x="28956" y="1828800"/>
                </a:lnTo>
                <a:lnTo>
                  <a:pt x="47244" y="1828800"/>
                </a:lnTo>
                <a:close/>
              </a:path>
              <a:path w="76200" h="1905000">
                <a:moveTo>
                  <a:pt x="47244" y="1886712"/>
                </a:moveTo>
                <a:lnTo>
                  <a:pt x="47244" y="1840992"/>
                </a:lnTo>
                <a:lnTo>
                  <a:pt x="28956" y="1840992"/>
                </a:lnTo>
                <a:lnTo>
                  <a:pt x="28956" y="1886712"/>
                </a:lnTo>
                <a:lnTo>
                  <a:pt x="38100" y="1905000"/>
                </a:lnTo>
                <a:lnTo>
                  <a:pt x="47244" y="1886712"/>
                </a:lnTo>
                <a:close/>
              </a:path>
            </a:pathLst>
          </a:custGeom>
          <a:solidFill>
            <a:srgbClr val="A40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716915" y="3119118"/>
            <a:ext cx="263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450970" y="2406396"/>
            <a:ext cx="76200" cy="1066800"/>
          </a:xfrm>
          <a:custGeom>
            <a:avLst/>
            <a:gdLst/>
            <a:ahLst/>
            <a:cxnLst/>
            <a:rect l="l" t="t" r="r" b="b"/>
            <a:pathLst>
              <a:path w="76200" h="10668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8956" y="76200"/>
                </a:lnTo>
                <a:lnTo>
                  <a:pt x="28956" y="64008"/>
                </a:lnTo>
                <a:lnTo>
                  <a:pt x="47244" y="64008"/>
                </a:lnTo>
                <a:lnTo>
                  <a:pt x="47244" y="76200"/>
                </a:lnTo>
                <a:lnTo>
                  <a:pt x="76200" y="76200"/>
                </a:lnTo>
                <a:close/>
              </a:path>
              <a:path w="76200" h="1066800">
                <a:moveTo>
                  <a:pt x="76200" y="990600"/>
                </a:moveTo>
                <a:lnTo>
                  <a:pt x="0" y="990600"/>
                </a:lnTo>
                <a:lnTo>
                  <a:pt x="28956" y="1048512"/>
                </a:lnTo>
                <a:lnTo>
                  <a:pt x="28956" y="1002792"/>
                </a:lnTo>
                <a:lnTo>
                  <a:pt x="47244" y="1002792"/>
                </a:lnTo>
                <a:lnTo>
                  <a:pt x="47244" y="1048512"/>
                </a:lnTo>
                <a:lnTo>
                  <a:pt x="76200" y="990600"/>
                </a:lnTo>
                <a:close/>
              </a:path>
              <a:path w="76200" h="1066800">
                <a:moveTo>
                  <a:pt x="47244" y="76200"/>
                </a:moveTo>
                <a:lnTo>
                  <a:pt x="47244" y="64008"/>
                </a:lnTo>
                <a:lnTo>
                  <a:pt x="28956" y="64008"/>
                </a:lnTo>
                <a:lnTo>
                  <a:pt x="28956" y="76200"/>
                </a:lnTo>
                <a:lnTo>
                  <a:pt x="47244" y="76200"/>
                </a:lnTo>
                <a:close/>
              </a:path>
              <a:path w="76200" h="1066800">
                <a:moveTo>
                  <a:pt x="47244" y="990600"/>
                </a:moveTo>
                <a:lnTo>
                  <a:pt x="47244" y="76200"/>
                </a:lnTo>
                <a:lnTo>
                  <a:pt x="28956" y="76200"/>
                </a:lnTo>
                <a:lnTo>
                  <a:pt x="28956" y="990600"/>
                </a:lnTo>
                <a:lnTo>
                  <a:pt x="47244" y="990600"/>
                </a:lnTo>
                <a:close/>
              </a:path>
              <a:path w="76200" h="1066800">
                <a:moveTo>
                  <a:pt x="47244" y="1048512"/>
                </a:moveTo>
                <a:lnTo>
                  <a:pt x="47244" y="1002792"/>
                </a:lnTo>
                <a:lnTo>
                  <a:pt x="28956" y="1002792"/>
                </a:lnTo>
                <a:lnTo>
                  <a:pt x="28956" y="1048512"/>
                </a:lnTo>
                <a:lnTo>
                  <a:pt x="38100" y="1066800"/>
                </a:lnTo>
                <a:lnTo>
                  <a:pt x="47244" y="1048512"/>
                </a:lnTo>
                <a:close/>
              </a:path>
            </a:pathLst>
          </a:custGeom>
          <a:solidFill>
            <a:srgbClr val="A40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529206" y="2814318"/>
            <a:ext cx="381000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endParaRPr sz="1800" baseline="-2314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</a:pP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O’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179507" y="2401633"/>
            <a:ext cx="2752725" cy="1543050"/>
            <a:chOff x="6179507" y="2401633"/>
            <a:chExt cx="2752725" cy="1543050"/>
          </a:xfrm>
        </p:grpSpPr>
        <p:sp>
          <p:nvSpPr>
            <p:cNvPr id="30" name="object 30"/>
            <p:cNvSpPr/>
            <p:nvPr/>
          </p:nvSpPr>
          <p:spPr>
            <a:xfrm>
              <a:off x="6184269" y="2406395"/>
              <a:ext cx="2743200" cy="0"/>
            </a:xfrm>
            <a:custGeom>
              <a:avLst/>
              <a:gdLst/>
              <a:ahLst/>
              <a:cxnLst/>
              <a:rect l="l" t="t" r="r" b="b"/>
              <a:pathLst>
                <a:path w="2743200">
                  <a:moveTo>
                    <a:pt x="0" y="0"/>
                  </a:moveTo>
                  <a:lnTo>
                    <a:pt x="2743199" y="0"/>
                  </a:lnTo>
                </a:path>
              </a:pathLst>
            </a:custGeom>
            <a:ln w="9524">
              <a:solidFill>
                <a:srgbClr val="009898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946269" y="3777995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0" y="0"/>
                  </a:moveTo>
                  <a:lnTo>
                    <a:pt x="48036" y="7802"/>
                  </a:lnTo>
                  <a:lnTo>
                    <a:pt x="89855" y="29504"/>
                  </a:lnTo>
                  <a:lnTo>
                    <a:pt x="122895" y="62544"/>
                  </a:lnTo>
                  <a:lnTo>
                    <a:pt x="144597" y="104363"/>
                  </a:lnTo>
                  <a:lnTo>
                    <a:pt x="152399" y="152399"/>
                  </a:lnTo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037714" y="351535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946269" y="31683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0"/>
                </a:moveTo>
                <a:lnTo>
                  <a:pt x="48036" y="7802"/>
                </a:lnTo>
                <a:lnTo>
                  <a:pt x="89855" y="29504"/>
                </a:lnTo>
                <a:lnTo>
                  <a:pt x="122895" y="62544"/>
                </a:lnTo>
                <a:lnTo>
                  <a:pt x="144597" y="104363"/>
                </a:lnTo>
                <a:lnTo>
                  <a:pt x="152399" y="152399"/>
                </a:lnTo>
              </a:path>
            </a:pathLst>
          </a:custGeom>
          <a:ln w="28574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037714" y="2905758"/>
            <a:ext cx="102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860669" y="210159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0"/>
                </a:moveTo>
                <a:lnTo>
                  <a:pt x="48036" y="7802"/>
                </a:lnTo>
                <a:lnTo>
                  <a:pt x="89855" y="29504"/>
                </a:lnTo>
                <a:lnTo>
                  <a:pt x="122895" y="62544"/>
                </a:lnTo>
                <a:lnTo>
                  <a:pt x="144597" y="104363"/>
                </a:lnTo>
                <a:lnTo>
                  <a:pt x="152399" y="152399"/>
                </a:lnTo>
              </a:path>
            </a:pathLst>
          </a:custGeom>
          <a:ln w="28574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190114" y="1366519"/>
            <a:ext cx="10160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723900" algn="l"/>
              </a:tabLst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	(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R="156845" algn="r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23513" y="281431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560382" y="410908"/>
            <a:ext cx="3914775" cy="4219575"/>
            <a:chOff x="5560382" y="410908"/>
            <a:chExt cx="3914775" cy="4219575"/>
          </a:xfrm>
        </p:grpSpPr>
        <p:sp>
          <p:nvSpPr>
            <p:cNvPr id="39" name="object 39"/>
            <p:cNvSpPr/>
            <p:nvPr/>
          </p:nvSpPr>
          <p:spPr>
            <a:xfrm>
              <a:off x="7685409" y="2744723"/>
              <a:ext cx="198120" cy="95885"/>
            </a:xfrm>
            <a:custGeom>
              <a:avLst/>
              <a:gdLst/>
              <a:ahLst/>
              <a:cxnLst/>
              <a:rect l="l" t="t" r="r" b="b"/>
              <a:pathLst>
                <a:path w="198120" h="95885">
                  <a:moveTo>
                    <a:pt x="0" y="0"/>
                  </a:moveTo>
                  <a:lnTo>
                    <a:pt x="24847" y="41647"/>
                  </a:lnTo>
                  <a:lnTo>
                    <a:pt x="60521" y="72396"/>
                  </a:lnTo>
                  <a:lnTo>
                    <a:pt x="103583" y="90854"/>
                  </a:lnTo>
                  <a:lnTo>
                    <a:pt x="150595" y="95634"/>
                  </a:lnTo>
                  <a:lnTo>
                    <a:pt x="198119" y="85343"/>
                  </a:lnTo>
                </a:path>
              </a:pathLst>
            </a:custGeom>
            <a:ln w="28574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574669" y="425195"/>
              <a:ext cx="3886200" cy="4191000"/>
            </a:xfrm>
            <a:custGeom>
              <a:avLst/>
              <a:gdLst/>
              <a:ahLst/>
              <a:cxnLst/>
              <a:rect l="l" t="t" r="r" b="b"/>
              <a:pathLst>
                <a:path w="3886200" h="4191000">
                  <a:moveTo>
                    <a:pt x="0" y="0"/>
                  </a:moveTo>
                  <a:lnTo>
                    <a:pt x="0" y="4190999"/>
                  </a:lnTo>
                  <a:lnTo>
                    <a:pt x="3886199" y="4190999"/>
                  </a:lnTo>
                  <a:lnTo>
                    <a:pt x="3886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98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081412" y="1140967"/>
            <a:ext cx="343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b	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764669" y="117348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831225" y="833119"/>
            <a:ext cx="271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21865" algn="l"/>
              </a:tabLst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sin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	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91216" y="1140967"/>
            <a:ext cx="34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125" algn="l"/>
              </a:tabLst>
            </a:pPr>
            <a:r>
              <a:rPr sz="1200" b="1" dirty="0">
                <a:solidFill>
                  <a:srgbClr val="CC0000"/>
                </a:solidFill>
                <a:latin typeface="Arial"/>
                <a:cs typeface="Arial"/>
              </a:rPr>
              <a:t>a	b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31225" y="1214119"/>
            <a:ext cx="2693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21865" algn="l"/>
              </a:tabLst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sin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	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sin</a:t>
            </a:r>
            <a:r>
              <a:rPr sz="1800" b="1" spc="-7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898269" y="11871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174376" y="1000759"/>
            <a:ext cx="2656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0355" algn="l"/>
                <a:tab pos="1595755" algn="l"/>
                <a:tab pos="2214245" algn="l"/>
                <a:tab pos="2510155" algn="l"/>
              </a:tabLst>
            </a:pPr>
            <a:r>
              <a:rPr sz="1800" b="1" spc="60" dirty="0">
                <a:solidFill>
                  <a:srgbClr val="007F00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spc="60" dirty="0">
                <a:solidFill>
                  <a:srgbClr val="CC0000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05825" y="1686559"/>
            <a:ext cx="276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81416" y="1992883"/>
            <a:ext cx="34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125" algn="l"/>
              </a:tabLst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a	b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66756" y="1852675"/>
            <a:ext cx="4546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975" algn="l"/>
              </a:tabLst>
            </a:pPr>
            <a:r>
              <a:rPr sz="1800" b="1" spc="60" dirty="0">
                <a:solidFill>
                  <a:srgbClr val="6500FF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831225" y="2067559"/>
            <a:ext cx="16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971432" y="220776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764669" y="2025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376816" y="1899919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86416" y="1671319"/>
            <a:ext cx="1194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Real</a:t>
            </a:r>
            <a:r>
              <a:rPr sz="1800" b="1" spc="-5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depth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757815" y="2052318"/>
            <a:ext cx="1715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Apparent</a:t>
            </a:r>
            <a:r>
              <a:rPr sz="1800" b="1" spc="-5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depth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602869" y="2025395"/>
            <a:ext cx="1981200" cy="0"/>
          </a:xfrm>
          <a:custGeom>
            <a:avLst/>
            <a:gdLst/>
            <a:ahLst/>
            <a:cxnLst/>
            <a:rect l="l" t="t" r="r" b="b"/>
            <a:pathLst>
              <a:path w="1981200">
                <a:moveTo>
                  <a:pt x="0" y="0"/>
                </a:moveTo>
                <a:lnTo>
                  <a:pt x="19811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979812" y="2584194"/>
            <a:ext cx="3844925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2000" b="1" u="heavy" spc="-5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Apparent Depth </a:t>
            </a:r>
            <a:r>
              <a:rPr sz="2000" b="1" u="heavy" spc="-10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of </a:t>
            </a:r>
            <a:r>
              <a:rPr sz="2000" b="1" u="heavy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a </a:t>
            </a:r>
            <a:r>
              <a:rPr sz="2000" b="1" u="heavy" spc="-5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Number </a:t>
            </a:r>
            <a:r>
              <a:rPr sz="2000" b="1" u="heavy" spc="-10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of </a:t>
            </a:r>
            <a:r>
              <a:rPr sz="2000" b="1" spc="-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2000" b="1" u="heavy" spc="-5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Immiscible</a:t>
            </a:r>
            <a:r>
              <a:rPr sz="2000" b="1" u="heavy" spc="-10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5" dirty="0">
                <a:solidFill>
                  <a:srgbClr val="006565"/>
                </a:solidFill>
                <a:uFill>
                  <a:solidFill>
                    <a:srgbClr val="006565"/>
                  </a:solidFill>
                </a:uFill>
                <a:latin typeface="Arial"/>
                <a:cs typeface="Arial"/>
              </a:rPr>
              <a:t>Liquids:</a:t>
            </a:r>
            <a:endParaRPr sz="2000">
              <a:latin typeface="Arial"/>
              <a:cs typeface="Arial"/>
            </a:endParaRPr>
          </a:p>
          <a:p>
            <a:pPr marR="2943225" algn="r">
              <a:lnSpc>
                <a:spcPts val="1310"/>
              </a:lnSpc>
              <a:spcBef>
                <a:spcPts val="635"/>
              </a:spcBef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240665">
              <a:lnSpc>
                <a:spcPts val="1980"/>
              </a:lnSpc>
            </a:pP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CC0000"/>
                </a:solidFill>
                <a:latin typeface="Arial"/>
                <a:cs typeface="Arial"/>
              </a:rPr>
              <a:t>a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= ∑ h</a:t>
            </a:r>
            <a:r>
              <a:rPr sz="1800" b="1" baseline="-23148" dirty="0">
                <a:solidFill>
                  <a:srgbClr val="CC0000"/>
                </a:solidFill>
                <a:latin typeface="Arial"/>
                <a:cs typeface="Arial"/>
              </a:rPr>
              <a:t>i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/</a:t>
            </a:r>
            <a:r>
              <a:rPr sz="1800" b="1" spc="-1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CC32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1800" baseline="-23148">
              <a:latin typeface="Arial"/>
              <a:cs typeface="Arial"/>
            </a:endParaRPr>
          </a:p>
          <a:p>
            <a:pPr marR="2887345" algn="r">
              <a:lnSpc>
                <a:spcPts val="1390"/>
              </a:lnSpc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i =</a:t>
            </a:r>
            <a:r>
              <a:rPr sz="1200" b="1" spc="-10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79812" y="3946140"/>
            <a:ext cx="3888104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80"/>
              </a:spcBef>
            </a:pPr>
            <a:r>
              <a:rPr sz="2000" b="1" spc="-5" dirty="0">
                <a:solidFill>
                  <a:srgbClr val="6500FF"/>
                </a:solidFill>
                <a:latin typeface="Arial"/>
                <a:cs typeface="Arial"/>
              </a:rPr>
              <a:t>Apparent </a:t>
            </a:r>
            <a:r>
              <a:rPr sz="2000" b="1" spc="-10" dirty="0">
                <a:solidFill>
                  <a:srgbClr val="6500FF"/>
                </a:solidFill>
                <a:latin typeface="Arial"/>
                <a:cs typeface="Arial"/>
              </a:rPr>
              <a:t>Shift:</a:t>
            </a:r>
            <a:endParaRPr sz="2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05"/>
              </a:spcBef>
            </a:pP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Apparent shift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FF0065"/>
                </a:solidFill>
                <a:latin typeface="Arial"/>
                <a:cs typeface="Arial"/>
              </a:rPr>
              <a:t>r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-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1800" b="1" spc="-7" baseline="-23148" dirty="0">
                <a:solidFill>
                  <a:srgbClr val="FF0065"/>
                </a:solidFill>
                <a:latin typeface="Arial"/>
                <a:cs typeface="Arial"/>
              </a:rPr>
              <a:t>a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1800" b="1" spc="-7" baseline="-23148" dirty="0">
                <a:solidFill>
                  <a:srgbClr val="FF0065"/>
                </a:solidFill>
                <a:latin typeface="Arial"/>
                <a:cs typeface="Arial"/>
              </a:rPr>
              <a:t>r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– (h</a:t>
            </a:r>
            <a:r>
              <a:rPr sz="1800" b="1" baseline="-23148" dirty="0">
                <a:solidFill>
                  <a:srgbClr val="FF0065"/>
                </a:solidFill>
                <a:latin typeface="Arial"/>
                <a:cs typeface="Arial"/>
              </a:rPr>
              <a:t>r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/</a:t>
            </a:r>
            <a:r>
              <a:rPr sz="1800" b="1" spc="-22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FF0065"/>
                </a:solidFill>
                <a:latin typeface="Arial"/>
                <a:cs typeface="Arial"/>
              </a:rPr>
              <a:t>µ)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456316" y="4827522"/>
            <a:ext cx="141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1800" b="1" spc="-7" baseline="-23148" dirty="0">
                <a:solidFill>
                  <a:srgbClr val="FF0065"/>
                </a:solidFill>
                <a:latin typeface="Arial"/>
                <a:cs typeface="Arial"/>
              </a:rPr>
              <a:t>r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[ 1 -</a:t>
            </a:r>
            <a:r>
              <a:rPr sz="1800" b="1" spc="-24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0065"/>
                </a:solidFill>
                <a:latin typeface="Arial"/>
                <a:cs typeface="Arial"/>
              </a:rPr>
              <a:t>1/µ]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05212" y="4947918"/>
            <a:ext cx="610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54412" y="5360922"/>
            <a:ext cx="8522335" cy="1263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marR="5588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05765" algn="l"/>
                <a:tab pos="406400" algn="l"/>
                <a:tab pos="134493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If the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observer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in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rarer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medium and the object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in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denser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medium then 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&lt;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(To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bird, the fish appears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be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nearer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than actual</a:t>
            </a:r>
            <a:r>
              <a:rPr sz="1800" b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depth.)</a:t>
            </a:r>
            <a:endParaRPr sz="1800">
              <a:latin typeface="Arial"/>
              <a:cs typeface="Arial"/>
            </a:endParaRPr>
          </a:p>
          <a:p>
            <a:pPr marL="406400" marR="55244" indent="-343535">
              <a:lnSpc>
                <a:spcPct val="100600"/>
              </a:lnSpc>
              <a:spcBef>
                <a:spcPts val="1080"/>
              </a:spcBef>
              <a:buAutoNum type="arabicPeriod"/>
              <a:tabLst>
                <a:tab pos="405765" algn="l"/>
                <a:tab pos="406400" algn="l"/>
                <a:tab pos="134493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If the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observer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in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denser medium and the object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 in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rarer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medium then 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&gt;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(To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fish,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bird appears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be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farther than actual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height.)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383914" y="1762759"/>
            <a:ext cx="28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CC0000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endParaRPr sz="1800" baseline="-2314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7069" y="1644395"/>
            <a:ext cx="7162800" cy="3886200"/>
          </a:xfrm>
          <a:custGeom>
            <a:avLst/>
            <a:gdLst/>
            <a:ahLst/>
            <a:cxnLst/>
            <a:rect l="l" t="t" r="r" b="b"/>
            <a:pathLst>
              <a:path w="7162800" h="3886200">
                <a:moveTo>
                  <a:pt x="0" y="0"/>
                </a:moveTo>
                <a:lnTo>
                  <a:pt x="0" y="3886199"/>
                </a:lnTo>
                <a:lnTo>
                  <a:pt x="7162799" y="3886199"/>
                </a:lnTo>
                <a:lnTo>
                  <a:pt x="71627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212" y="404875"/>
            <a:ext cx="33083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990032"/>
                </a:solidFill>
              </a:rPr>
              <a:t>Total Internal</a:t>
            </a:r>
            <a:r>
              <a:rPr spc="-85" dirty="0">
                <a:solidFill>
                  <a:srgbClr val="990032"/>
                </a:solidFill>
              </a:rPr>
              <a:t> </a:t>
            </a:r>
            <a:r>
              <a:rPr dirty="0">
                <a:solidFill>
                  <a:srgbClr val="990032"/>
                </a:solidFill>
              </a:rPr>
              <a:t>Reflection: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5212" y="756919"/>
            <a:ext cx="809180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Total Internal Reflection (TIR)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is the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phenomenon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complete reflection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of  light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back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into the </a:t>
            </a:r>
            <a:r>
              <a:rPr sz="1800" b="1" spc="-10" dirty="0">
                <a:solidFill>
                  <a:srgbClr val="3232FF"/>
                </a:solidFill>
                <a:latin typeface="Arial"/>
                <a:cs typeface="Arial"/>
              </a:rPr>
              <a:t>same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for </a:t>
            </a:r>
            <a:r>
              <a:rPr sz="1800" b="1" spc="-10" dirty="0">
                <a:solidFill>
                  <a:srgbClr val="3232FF"/>
                </a:solidFill>
                <a:latin typeface="Arial"/>
                <a:cs typeface="Arial"/>
              </a:rPr>
              <a:t>angles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incidence greater than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the 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critical angle 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232FF"/>
                </a:solidFill>
                <a:latin typeface="Arial"/>
                <a:cs typeface="Arial"/>
              </a:rPr>
              <a:t>that </a:t>
            </a:r>
            <a:r>
              <a:rPr sz="1800" b="1" spc="-10" dirty="0">
                <a:solidFill>
                  <a:srgbClr val="3232FF"/>
                </a:solidFill>
                <a:latin typeface="Arial"/>
                <a:cs typeface="Arial"/>
              </a:rPr>
              <a:t>medium.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36144" y="2011108"/>
            <a:ext cx="6724650" cy="3453129"/>
            <a:chOff x="2136144" y="2011108"/>
            <a:chExt cx="6724650" cy="3453129"/>
          </a:xfrm>
        </p:grpSpPr>
        <p:sp>
          <p:nvSpPr>
            <p:cNvPr id="6" name="object 6"/>
            <p:cNvSpPr/>
            <p:nvPr/>
          </p:nvSpPr>
          <p:spPr>
            <a:xfrm>
              <a:off x="2145669" y="3092195"/>
              <a:ext cx="6705600" cy="2362200"/>
            </a:xfrm>
            <a:custGeom>
              <a:avLst/>
              <a:gdLst/>
              <a:ahLst/>
              <a:cxnLst/>
              <a:rect l="l" t="t" r="r" b="b"/>
              <a:pathLst>
                <a:path w="6705600" h="2362200">
                  <a:moveTo>
                    <a:pt x="6705599" y="2362199"/>
                  </a:moveTo>
                  <a:lnTo>
                    <a:pt x="6705599" y="0"/>
                  </a:lnTo>
                  <a:lnTo>
                    <a:pt x="0" y="0"/>
                  </a:lnTo>
                  <a:lnTo>
                    <a:pt x="0" y="2362199"/>
                  </a:lnTo>
                  <a:lnTo>
                    <a:pt x="6705599" y="23621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45669" y="3092195"/>
              <a:ext cx="6705600" cy="2362200"/>
            </a:xfrm>
            <a:custGeom>
              <a:avLst/>
              <a:gdLst/>
              <a:ahLst/>
              <a:cxnLst/>
              <a:rect l="l" t="t" r="r" b="b"/>
              <a:pathLst>
                <a:path w="6705600" h="2362200">
                  <a:moveTo>
                    <a:pt x="0" y="0"/>
                  </a:moveTo>
                  <a:lnTo>
                    <a:pt x="0" y="2362199"/>
                  </a:lnTo>
                  <a:lnTo>
                    <a:pt x="6705599" y="2362199"/>
                  </a:lnTo>
                  <a:lnTo>
                    <a:pt x="67055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83869" y="5073395"/>
              <a:ext cx="304800" cy="76200"/>
            </a:xfrm>
            <a:custGeom>
              <a:avLst/>
              <a:gdLst/>
              <a:ahLst/>
              <a:cxnLst/>
              <a:rect l="l" t="t" r="r" b="b"/>
              <a:pathLst>
                <a:path w="304800" h="76200">
                  <a:moveTo>
                    <a:pt x="304799" y="38099"/>
                  </a:moveTo>
                  <a:lnTo>
                    <a:pt x="292774" y="23145"/>
                  </a:lnTo>
                  <a:lnTo>
                    <a:pt x="260032" y="11048"/>
                  </a:lnTo>
                  <a:lnTo>
                    <a:pt x="211574" y="2952"/>
                  </a:lnTo>
                  <a:lnTo>
                    <a:pt x="152399" y="0"/>
                  </a:lnTo>
                  <a:lnTo>
                    <a:pt x="93225" y="2952"/>
                  </a:lnTo>
                  <a:lnTo>
                    <a:pt x="44767" y="11048"/>
                  </a:lnTo>
                  <a:lnTo>
                    <a:pt x="12025" y="23145"/>
                  </a:lnTo>
                  <a:lnTo>
                    <a:pt x="0" y="38099"/>
                  </a:lnTo>
                  <a:lnTo>
                    <a:pt x="12025" y="53054"/>
                  </a:lnTo>
                  <a:lnTo>
                    <a:pt x="44767" y="65150"/>
                  </a:lnTo>
                  <a:lnTo>
                    <a:pt x="93225" y="73247"/>
                  </a:lnTo>
                  <a:lnTo>
                    <a:pt x="152399" y="76199"/>
                  </a:lnTo>
                  <a:lnTo>
                    <a:pt x="211574" y="73247"/>
                  </a:lnTo>
                  <a:lnTo>
                    <a:pt x="260032" y="65150"/>
                  </a:lnTo>
                  <a:lnTo>
                    <a:pt x="292774" y="53054"/>
                  </a:lnTo>
                  <a:lnTo>
                    <a:pt x="304799" y="38099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83869" y="5073395"/>
              <a:ext cx="304800" cy="76200"/>
            </a:xfrm>
            <a:custGeom>
              <a:avLst/>
              <a:gdLst/>
              <a:ahLst/>
              <a:cxnLst/>
              <a:rect l="l" t="t" r="r" b="b"/>
              <a:pathLst>
                <a:path w="304800" h="76200">
                  <a:moveTo>
                    <a:pt x="152399" y="0"/>
                  </a:moveTo>
                  <a:lnTo>
                    <a:pt x="93225" y="2952"/>
                  </a:lnTo>
                  <a:lnTo>
                    <a:pt x="44767" y="11048"/>
                  </a:lnTo>
                  <a:lnTo>
                    <a:pt x="12025" y="23145"/>
                  </a:lnTo>
                  <a:lnTo>
                    <a:pt x="0" y="38099"/>
                  </a:lnTo>
                  <a:lnTo>
                    <a:pt x="12025" y="53054"/>
                  </a:lnTo>
                  <a:lnTo>
                    <a:pt x="44767" y="65150"/>
                  </a:lnTo>
                  <a:lnTo>
                    <a:pt x="93225" y="73247"/>
                  </a:lnTo>
                  <a:lnTo>
                    <a:pt x="152399" y="76199"/>
                  </a:lnTo>
                  <a:lnTo>
                    <a:pt x="211574" y="73247"/>
                  </a:lnTo>
                  <a:lnTo>
                    <a:pt x="260032" y="65150"/>
                  </a:lnTo>
                  <a:lnTo>
                    <a:pt x="292774" y="53054"/>
                  </a:lnTo>
                  <a:lnTo>
                    <a:pt x="304799" y="38099"/>
                  </a:lnTo>
                  <a:lnTo>
                    <a:pt x="292774" y="23145"/>
                  </a:lnTo>
                  <a:lnTo>
                    <a:pt x="260032" y="11048"/>
                  </a:lnTo>
                  <a:lnTo>
                    <a:pt x="211574" y="2952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74469" y="2025395"/>
              <a:ext cx="3200400" cy="2286000"/>
            </a:xfrm>
            <a:custGeom>
              <a:avLst/>
              <a:gdLst/>
              <a:ahLst/>
              <a:cxnLst/>
              <a:rect l="l" t="t" r="r" b="b"/>
              <a:pathLst>
                <a:path w="3200400" h="2286000">
                  <a:moveTo>
                    <a:pt x="3200399" y="0"/>
                  </a:moveTo>
                  <a:lnTo>
                    <a:pt x="3200399" y="2285999"/>
                  </a:lnTo>
                </a:path>
                <a:path w="3200400" h="2286000">
                  <a:moveTo>
                    <a:pt x="1904999" y="0"/>
                  </a:moveTo>
                  <a:lnTo>
                    <a:pt x="1904999" y="2285999"/>
                  </a:lnTo>
                </a:path>
                <a:path w="3200400" h="2286000">
                  <a:moveTo>
                    <a:pt x="838199" y="0"/>
                  </a:moveTo>
                  <a:lnTo>
                    <a:pt x="838199" y="2285999"/>
                  </a:lnTo>
                </a:path>
                <a:path w="3200400" h="2286000">
                  <a:moveTo>
                    <a:pt x="0" y="0"/>
                  </a:moveTo>
                  <a:lnTo>
                    <a:pt x="0" y="2285999"/>
                  </a:lnTo>
                </a:path>
              </a:pathLst>
            </a:custGeom>
            <a:ln w="28574">
              <a:solidFill>
                <a:srgbClr val="FF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913516" y="168655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51718" y="1671319"/>
            <a:ext cx="2540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066165" algn="l"/>
                <a:tab pos="236220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	N	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75311" y="5146037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069214" y="2025396"/>
            <a:ext cx="5553710" cy="3060700"/>
            <a:chOff x="3069214" y="2025396"/>
            <a:chExt cx="5553710" cy="3060700"/>
          </a:xfrm>
        </p:grpSpPr>
        <p:sp>
          <p:nvSpPr>
            <p:cNvPr id="15" name="object 15"/>
            <p:cNvSpPr/>
            <p:nvPr/>
          </p:nvSpPr>
          <p:spPr>
            <a:xfrm>
              <a:off x="3069214" y="2025396"/>
              <a:ext cx="132715" cy="3048000"/>
            </a:xfrm>
            <a:custGeom>
              <a:avLst/>
              <a:gdLst/>
              <a:ahLst/>
              <a:cxnLst/>
              <a:rect l="l" t="t" r="r" b="b"/>
              <a:pathLst>
                <a:path w="132714" h="3048000">
                  <a:moveTo>
                    <a:pt x="132588" y="114300"/>
                  </a:moveTo>
                  <a:lnTo>
                    <a:pt x="129540" y="106680"/>
                  </a:lnTo>
                  <a:lnTo>
                    <a:pt x="67056" y="0"/>
                  </a:lnTo>
                  <a:lnTo>
                    <a:pt x="4572" y="106680"/>
                  </a:lnTo>
                  <a:lnTo>
                    <a:pt x="0" y="114300"/>
                  </a:lnTo>
                  <a:lnTo>
                    <a:pt x="3048" y="121920"/>
                  </a:lnTo>
                  <a:lnTo>
                    <a:pt x="9144" y="126492"/>
                  </a:lnTo>
                  <a:lnTo>
                    <a:pt x="16764" y="131064"/>
                  </a:lnTo>
                  <a:lnTo>
                    <a:pt x="25908" y="128016"/>
                  </a:lnTo>
                  <a:lnTo>
                    <a:pt x="28956" y="121920"/>
                  </a:lnTo>
                  <a:lnTo>
                    <a:pt x="53340" y="79802"/>
                  </a:lnTo>
                  <a:lnTo>
                    <a:pt x="53340" y="28956"/>
                  </a:lnTo>
                  <a:lnTo>
                    <a:pt x="80772" y="28956"/>
                  </a:lnTo>
                  <a:lnTo>
                    <a:pt x="80772" y="79802"/>
                  </a:lnTo>
                  <a:lnTo>
                    <a:pt x="105156" y="121920"/>
                  </a:lnTo>
                  <a:lnTo>
                    <a:pt x="108204" y="128016"/>
                  </a:lnTo>
                  <a:lnTo>
                    <a:pt x="117348" y="131064"/>
                  </a:lnTo>
                  <a:lnTo>
                    <a:pt x="124968" y="126492"/>
                  </a:lnTo>
                  <a:lnTo>
                    <a:pt x="131064" y="121920"/>
                  </a:lnTo>
                  <a:lnTo>
                    <a:pt x="132588" y="114300"/>
                  </a:lnTo>
                  <a:close/>
                </a:path>
                <a:path w="132714" h="3048000">
                  <a:moveTo>
                    <a:pt x="80772" y="79802"/>
                  </a:moveTo>
                  <a:lnTo>
                    <a:pt x="80772" y="28956"/>
                  </a:lnTo>
                  <a:lnTo>
                    <a:pt x="53340" y="28956"/>
                  </a:lnTo>
                  <a:lnTo>
                    <a:pt x="53340" y="79802"/>
                  </a:lnTo>
                  <a:lnTo>
                    <a:pt x="54864" y="77169"/>
                  </a:lnTo>
                  <a:lnTo>
                    <a:pt x="54864" y="35052"/>
                  </a:lnTo>
                  <a:lnTo>
                    <a:pt x="79248" y="35052"/>
                  </a:lnTo>
                  <a:lnTo>
                    <a:pt x="79248" y="77169"/>
                  </a:lnTo>
                  <a:lnTo>
                    <a:pt x="80772" y="79802"/>
                  </a:lnTo>
                  <a:close/>
                </a:path>
                <a:path w="132714" h="3048000">
                  <a:moveTo>
                    <a:pt x="80772" y="3048000"/>
                  </a:moveTo>
                  <a:lnTo>
                    <a:pt x="80772" y="79802"/>
                  </a:lnTo>
                  <a:lnTo>
                    <a:pt x="67056" y="56110"/>
                  </a:lnTo>
                  <a:lnTo>
                    <a:pt x="53340" y="79802"/>
                  </a:lnTo>
                  <a:lnTo>
                    <a:pt x="53340" y="3048000"/>
                  </a:lnTo>
                  <a:lnTo>
                    <a:pt x="80772" y="3048000"/>
                  </a:lnTo>
                  <a:close/>
                </a:path>
                <a:path w="132714" h="3048000">
                  <a:moveTo>
                    <a:pt x="79248" y="35052"/>
                  </a:moveTo>
                  <a:lnTo>
                    <a:pt x="54864" y="35052"/>
                  </a:lnTo>
                  <a:lnTo>
                    <a:pt x="67056" y="56110"/>
                  </a:lnTo>
                  <a:lnTo>
                    <a:pt x="79248" y="35052"/>
                  </a:lnTo>
                  <a:close/>
                </a:path>
                <a:path w="132714" h="3048000">
                  <a:moveTo>
                    <a:pt x="67056" y="56110"/>
                  </a:moveTo>
                  <a:lnTo>
                    <a:pt x="54864" y="35052"/>
                  </a:lnTo>
                  <a:lnTo>
                    <a:pt x="54864" y="77169"/>
                  </a:lnTo>
                  <a:lnTo>
                    <a:pt x="67056" y="56110"/>
                  </a:lnTo>
                  <a:close/>
                </a:path>
                <a:path w="132714" h="3048000">
                  <a:moveTo>
                    <a:pt x="79248" y="77169"/>
                  </a:moveTo>
                  <a:lnTo>
                    <a:pt x="79248" y="35052"/>
                  </a:lnTo>
                  <a:lnTo>
                    <a:pt x="67056" y="56110"/>
                  </a:lnTo>
                  <a:lnTo>
                    <a:pt x="79248" y="77169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69214" y="3777996"/>
              <a:ext cx="132588" cy="1310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22554" y="2025396"/>
              <a:ext cx="1918970" cy="3054350"/>
            </a:xfrm>
            <a:custGeom>
              <a:avLst/>
              <a:gdLst/>
              <a:ahLst/>
              <a:cxnLst/>
              <a:rect l="l" t="t" r="r" b="b"/>
              <a:pathLst>
                <a:path w="1918970" h="3054350">
                  <a:moveTo>
                    <a:pt x="1878992" y="39723"/>
                  </a:moveTo>
                  <a:lnTo>
                    <a:pt x="1851786" y="47064"/>
                  </a:lnTo>
                  <a:lnTo>
                    <a:pt x="839724" y="1057656"/>
                  </a:lnTo>
                  <a:lnTo>
                    <a:pt x="839724" y="1059180"/>
                  </a:lnTo>
                  <a:lnTo>
                    <a:pt x="838200" y="1060704"/>
                  </a:lnTo>
                  <a:lnTo>
                    <a:pt x="0" y="3041904"/>
                  </a:lnTo>
                  <a:lnTo>
                    <a:pt x="27432" y="3054096"/>
                  </a:lnTo>
                  <a:lnTo>
                    <a:pt x="862584" y="1080100"/>
                  </a:lnTo>
                  <a:lnTo>
                    <a:pt x="862584" y="1077468"/>
                  </a:lnTo>
                  <a:lnTo>
                    <a:pt x="865632" y="1072896"/>
                  </a:lnTo>
                  <a:lnTo>
                    <a:pt x="865632" y="1074415"/>
                  </a:lnTo>
                  <a:lnTo>
                    <a:pt x="1871651" y="66929"/>
                  </a:lnTo>
                  <a:lnTo>
                    <a:pt x="1878992" y="39723"/>
                  </a:lnTo>
                  <a:close/>
                </a:path>
                <a:path w="1918970" h="3054350">
                  <a:moveTo>
                    <a:pt x="865632" y="1072896"/>
                  </a:moveTo>
                  <a:lnTo>
                    <a:pt x="862584" y="1077468"/>
                  </a:lnTo>
                  <a:lnTo>
                    <a:pt x="864516" y="1075532"/>
                  </a:lnTo>
                  <a:lnTo>
                    <a:pt x="865632" y="1072896"/>
                  </a:lnTo>
                  <a:close/>
                </a:path>
                <a:path w="1918970" h="3054350">
                  <a:moveTo>
                    <a:pt x="864516" y="1075532"/>
                  </a:moveTo>
                  <a:lnTo>
                    <a:pt x="862584" y="1077468"/>
                  </a:lnTo>
                  <a:lnTo>
                    <a:pt x="862584" y="1080100"/>
                  </a:lnTo>
                  <a:lnTo>
                    <a:pt x="864516" y="1075532"/>
                  </a:lnTo>
                  <a:close/>
                </a:path>
                <a:path w="1918970" h="3054350">
                  <a:moveTo>
                    <a:pt x="865632" y="1074415"/>
                  </a:moveTo>
                  <a:lnTo>
                    <a:pt x="865632" y="1072896"/>
                  </a:lnTo>
                  <a:lnTo>
                    <a:pt x="864516" y="1075532"/>
                  </a:lnTo>
                  <a:lnTo>
                    <a:pt x="865632" y="1074415"/>
                  </a:lnTo>
                  <a:close/>
                </a:path>
                <a:path w="1918970" h="3054350">
                  <a:moveTo>
                    <a:pt x="1918716" y="0"/>
                  </a:moveTo>
                  <a:lnTo>
                    <a:pt x="1798320" y="32004"/>
                  </a:lnTo>
                  <a:lnTo>
                    <a:pt x="1790700" y="33528"/>
                  </a:lnTo>
                  <a:lnTo>
                    <a:pt x="1786128" y="41148"/>
                  </a:lnTo>
                  <a:lnTo>
                    <a:pt x="1789176" y="48768"/>
                  </a:lnTo>
                  <a:lnTo>
                    <a:pt x="1790700" y="56388"/>
                  </a:lnTo>
                  <a:lnTo>
                    <a:pt x="1798320" y="60960"/>
                  </a:lnTo>
                  <a:lnTo>
                    <a:pt x="1805940" y="59436"/>
                  </a:lnTo>
                  <a:lnTo>
                    <a:pt x="1851786" y="47064"/>
                  </a:lnTo>
                  <a:lnTo>
                    <a:pt x="1888236" y="10668"/>
                  </a:lnTo>
                  <a:lnTo>
                    <a:pt x="1908048" y="30480"/>
                  </a:lnTo>
                  <a:lnTo>
                    <a:pt x="1908048" y="40132"/>
                  </a:lnTo>
                  <a:lnTo>
                    <a:pt x="1918716" y="0"/>
                  </a:lnTo>
                  <a:close/>
                </a:path>
                <a:path w="1918970" h="3054350">
                  <a:moveTo>
                    <a:pt x="1908048" y="30480"/>
                  </a:moveTo>
                  <a:lnTo>
                    <a:pt x="1888236" y="10668"/>
                  </a:lnTo>
                  <a:lnTo>
                    <a:pt x="1851786" y="47064"/>
                  </a:lnTo>
                  <a:lnTo>
                    <a:pt x="1878992" y="39723"/>
                  </a:lnTo>
                  <a:lnTo>
                    <a:pt x="1885188" y="16764"/>
                  </a:lnTo>
                  <a:lnTo>
                    <a:pt x="1901952" y="33528"/>
                  </a:lnTo>
                  <a:lnTo>
                    <a:pt x="1901952" y="36584"/>
                  </a:lnTo>
                  <a:lnTo>
                    <a:pt x="1908048" y="30480"/>
                  </a:lnTo>
                  <a:close/>
                </a:path>
                <a:path w="1918970" h="3054350">
                  <a:moveTo>
                    <a:pt x="1908048" y="40132"/>
                  </a:moveTo>
                  <a:lnTo>
                    <a:pt x="1908048" y="30480"/>
                  </a:lnTo>
                  <a:lnTo>
                    <a:pt x="1871651" y="66929"/>
                  </a:lnTo>
                  <a:lnTo>
                    <a:pt x="1859280" y="112776"/>
                  </a:lnTo>
                  <a:lnTo>
                    <a:pt x="1857756" y="120396"/>
                  </a:lnTo>
                  <a:lnTo>
                    <a:pt x="1862328" y="128016"/>
                  </a:lnTo>
                  <a:lnTo>
                    <a:pt x="1869948" y="129540"/>
                  </a:lnTo>
                  <a:lnTo>
                    <a:pt x="1877568" y="132588"/>
                  </a:lnTo>
                  <a:lnTo>
                    <a:pt x="1885188" y="128016"/>
                  </a:lnTo>
                  <a:lnTo>
                    <a:pt x="1886712" y="120396"/>
                  </a:lnTo>
                  <a:lnTo>
                    <a:pt x="1908048" y="40132"/>
                  </a:lnTo>
                  <a:close/>
                </a:path>
                <a:path w="1918970" h="3054350">
                  <a:moveTo>
                    <a:pt x="1901952" y="36584"/>
                  </a:moveTo>
                  <a:lnTo>
                    <a:pt x="1901952" y="33528"/>
                  </a:lnTo>
                  <a:lnTo>
                    <a:pt x="1878992" y="39723"/>
                  </a:lnTo>
                  <a:lnTo>
                    <a:pt x="1871651" y="66929"/>
                  </a:lnTo>
                  <a:lnTo>
                    <a:pt x="1901952" y="36584"/>
                  </a:lnTo>
                  <a:close/>
                </a:path>
                <a:path w="1918970" h="3054350">
                  <a:moveTo>
                    <a:pt x="1901952" y="33528"/>
                  </a:moveTo>
                  <a:lnTo>
                    <a:pt x="1885188" y="16764"/>
                  </a:lnTo>
                  <a:lnTo>
                    <a:pt x="1878992" y="39723"/>
                  </a:lnTo>
                  <a:lnTo>
                    <a:pt x="1901952" y="3352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72134" y="3782568"/>
              <a:ext cx="117348" cy="1386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125602" y="2540508"/>
              <a:ext cx="2982595" cy="2542540"/>
            </a:xfrm>
            <a:custGeom>
              <a:avLst/>
              <a:gdLst/>
              <a:ahLst/>
              <a:cxnLst/>
              <a:rect l="l" t="t" r="r" b="b"/>
              <a:pathLst>
                <a:path w="2982595" h="2542540">
                  <a:moveTo>
                    <a:pt x="2929731" y="39327"/>
                  </a:moveTo>
                  <a:lnTo>
                    <a:pt x="2901579" y="35368"/>
                  </a:lnTo>
                  <a:lnTo>
                    <a:pt x="1680972" y="537972"/>
                  </a:lnTo>
                  <a:lnTo>
                    <a:pt x="1676400" y="542544"/>
                  </a:lnTo>
                  <a:lnTo>
                    <a:pt x="0" y="2523744"/>
                  </a:lnTo>
                  <a:lnTo>
                    <a:pt x="21336" y="2542032"/>
                  </a:lnTo>
                  <a:lnTo>
                    <a:pt x="1693164" y="566235"/>
                  </a:lnTo>
                  <a:lnTo>
                    <a:pt x="1693164" y="565404"/>
                  </a:lnTo>
                  <a:lnTo>
                    <a:pt x="1697736" y="560832"/>
                  </a:lnTo>
                  <a:lnTo>
                    <a:pt x="1697736" y="563519"/>
                  </a:lnTo>
                  <a:lnTo>
                    <a:pt x="2912045" y="62908"/>
                  </a:lnTo>
                  <a:lnTo>
                    <a:pt x="2929731" y="39327"/>
                  </a:lnTo>
                  <a:close/>
                </a:path>
                <a:path w="2982595" h="2542540">
                  <a:moveTo>
                    <a:pt x="1697736" y="560832"/>
                  </a:moveTo>
                  <a:lnTo>
                    <a:pt x="1693164" y="565404"/>
                  </a:lnTo>
                  <a:lnTo>
                    <a:pt x="1694244" y="564958"/>
                  </a:lnTo>
                  <a:lnTo>
                    <a:pt x="1697736" y="560832"/>
                  </a:lnTo>
                  <a:close/>
                </a:path>
                <a:path w="2982595" h="2542540">
                  <a:moveTo>
                    <a:pt x="1694244" y="564958"/>
                  </a:moveTo>
                  <a:lnTo>
                    <a:pt x="1693164" y="565404"/>
                  </a:lnTo>
                  <a:lnTo>
                    <a:pt x="1693164" y="566235"/>
                  </a:lnTo>
                  <a:lnTo>
                    <a:pt x="1694244" y="564958"/>
                  </a:lnTo>
                  <a:close/>
                </a:path>
                <a:path w="2982595" h="2542540">
                  <a:moveTo>
                    <a:pt x="1697736" y="563519"/>
                  </a:moveTo>
                  <a:lnTo>
                    <a:pt x="1697736" y="560832"/>
                  </a:lnTo>
                  <a:lnTo>
                    <a:pt x="1694244" y="564958"/>
                  </a:lnTo>
                  <a:lnTo>
                    <a:pt x="1697736" y="563519"/>
                  </a:lnTo>
                  <a:close/>
                </a:path>
                <a:path w="2982595" h="2542540">
                  <a:moveTo>
                    <a:pt x="2982468" y="18288"/>
                  </a:moveTo>
                  <a:lnTo>
                    <a:pt x="2859024" y="1524"/>
                  </a:lnTo>
                  <a:lnTo>
                    <a:pt x="2851404" y="0"/>
                  </a:lnTo>
                  <a:lnTo>
                    <a:pt x="2845308" y="6096"/>
                  </a:lnTo>
                  <a:lnTo>
                    <a:pt x="2842260" y="21336"/>
                  </a:lnTo>
                  <a:lnTo>
                    <a:pt x="2848356" y="28956"/>
                  </a:lnTo>
                  <a:lnTo>
                    <a:pt x="2855976" y="28956"/>
                  </a:lnTo>
                  <a:lnTo>
                    <a:pt x="2901579" y="35368"/>
                  </a:lnTo>
                  <a:lnTo>
                    <a:pt x="2950464" y="15240"/>
                  </a:lnTo>
                  <a:lnTo>
                    <a:pt x="2961132" y="42672"/>
                  </a:lnTo>
                  <a:lnTo>
                    <a:pt x="2961132" y="46590"/>
                  </a:lnTo>
                  <a:lnTo>
                    <a:pt x="2982468" y="18288"/>
                  </a:lnTo>
                  <a:close/>
                </a:path>
                <a:path w="2982595" h="2542540">
                  <a:moveTo>
                    <a:pt x="2961132" y="46590"/>
                  </a:moveTo>
                  <a:lnTo>
                    <a:pt x="2961132" y="42672"/>
                  </a:lnTo>
                  <a:lnTo>
                    <a:pt x="2912045" y="62908"/>
                  </a:lnTo>
                  <a:lnTo>
                    <a:pt x="2880360" y="105156"/>
                  </a:lnTo>
                  <a:lnTo>
                    <a:pt x="2880360" y="114300"/>
                  </a:lnTo>
                  <a:lnTo>
                    <a:pt x="2886456" y="118872"/>
                  </a:lnTo>
                  <a:lnTo>
                    <a:pt x="2894076" y="123444"/>
                  </a:lnTo>
                  <a:lnTo>
                    <a:pt x="2901696" y="123444"/>
                  </a:lnTo>
                  <a:lnTo>
                    <a:pt x="2907792" y="117348"/>
                  </a:lnTo>
                  <a:lnTo>
                    <a:pt x="2961132" y="46590"/>
                  </a:lnTo>
                  <a:close/>
                </a:path>
                <a:path w="2982595" h="2542540">
                  <a:moveTo>
                    <a:pt x="2961132" y="42672"/>
                  </a:moveTo>
                  <a:lnTo>
                    <a:pt x="2950464" y="15240"/>
                  </a:lnTo>
                  <a:lnTo>
                    <a:pt x="2901579" y="35368"/>
                  </a:lnTo>
                  <a:lnTo>
                    <a:pt x="2929731" y="39327"/>
                  </a:lnTo>
                  <a:lnTo>
                    <a:pt x="2944368" y="19812"/>
                  </a:lnTo>
                  <a:lnTo>
                    <a:pt x="2953512" y="42672"/>
                  </a:lnTo>
                  <a:lnTo>
                    <a:pt x="2953512" y="45813"/>
                  </a:lnTo>
                  <a:lnTo>
                    <a:pt x="2961132" y="42672"/>
                  </a:lnTo>
                  <a:close/>
                </a:path>
                <a:path w="2982595" h="2542540">
                  <a:moveTo>
                    <a:pt x="2953512" y="45813"/>
                  </a:moveTo>
                  <a:lnTo>
                    <a:pt x="2953512" y="42672"/>
                  </a:lnTo>
                  <a:lnTo>
                    <a:pt x="2929731" y="39327"/>
                  </a:lnTo>
                  <a:lnTo>
                    <a:pt x="2912045" y="62908"/>
                  </a:lnTo>
                  <a:lnTo>
                    <a:pt x="2953512" y="45813"/>
                  </a:lnTo>
                  <a:close/>
                </a:path>
                <a:path w="2982595" h="2542540">
                  <a:moveTo>
                    <a:pt x="2953512" y="42672"/>
                  </a:moveTo>
                  <a:lnTo>
                    <a:pt x="2944368" y="19812"/>
                  </a:lnTo>
                  <a:lnTo>
                    <a:pt x="2929731" y="39327"/>
                  </a:lnTo>
                  <a:lnTo>
                    <a:pt x="2953512" y="42672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23238" y="3863340"/>
              <a:ext cx="128016" cy="1341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127126" y="3025140"/>
              <a:ext cx="3743325" cy="2060575"/>
            </a:xfrm>
            <a:custGeom>
              <a:avLst/>
              <a:gdLst/>
              <a:ahLst/>
              <a:cxnLst/>
              <a:rect l="l" t="t" r="r" b="b"/>
              <a:pathLst>
                <a:path w="3743325" h="2060575">
                  <a:moveTo>
                    <a:pt x="3685678" y="67056"/>
                  </a:moveTo>
                  <a:lnTo>
                    <a:pt x="3662403" y="53340"/>
                  </a:lnTo>
                  <a:lnTo>
                    <a:pt x="2746248" y="53340"/>
                  </a:lnTo>
                  <a:lnTo>
                    <a:pt x="2743200" y="54864"/>
                  </a:lnTo>
                  <a:lnTo>
                    <a:pt x="0" y="2036064"/>
                  </a:lnTo>
                  <a:lnTo>
                    <a:pt x="16764" y="2060448"/>
                  </a:lnTo>
                  <a:lnTo>
                    <a:pt x="2752344" y="84751"/>
                  </a:lnTo>
                  <a:lnTo>
                    <a:pt x="2752344" y="80772"/>
                  </a:lnTo>
                  <a:lnTo>
                    <a:pt x="2759964" y="79248"/>
                  </a:lnTo>
                  <a:lnTo>
                    <a:pt x="2759964" y="80772"/>
                  </a:lnTo>
                  <a:lnTo>
                    <a:pt x="3662403" y="80772"/>
                  </a:lnTo>
                  <a:lnTo>
                    <a:pt x="3685678" y="67056"/>
                  </a:lnTo>
                  <a:close/>
                </a:path>
                <a:path w="3743325" h="2060575">
                  <a:moveTo>
                    <a:pt x="2759964" y="79248"/>
                  </a:moveTo>
                  <a:lnTo>
                    <a:pt x="2752344" y="80772"/>
                  </a:lnTo>
                  <a:lnTo>
                    <a:pt x="2757853" y="80772"/>
                  </a:lnTo>
                  <a:lnTo>
                    <a:pt x="2759964" y="79248"/>
                  </a:lnTo>
                  <a:close/>
                </a:path>
                <a:path w="3743325" h="2060575">
                  <a:moveTo>
                    <a:pt x="2757853" y="80772"/>
                  </a:moveTo>
                  <a:lnTo>
                    <a:pt x="2752344" y="80772"/>
                  </a:lnTo>
                  <a:lnTo>
                    <a:pt x="2752344" y="84751"/>
                  </a:lnTo>
                  <a:lnTo>
                    <a:pt x="2757853" y="80772"/>
                  </a:lnTo>
                  <a:close/>
                </a:path>
                <a:path w="3743325" h="2060575">
                  <a:moveTo>
                    <a:pt x="2759964" y="80772"/>
                  </a:moveTo>
                  <a:lnTo>
                    <a:pt x="2759964" y="79248"/>
                  </a:lnTo>
                  <a:lnTo>
                    <a:pt x="2757853" y="80772"/>
                  </a:lnTo>
                  <a:lnTo>
                    <a:pt x="2759964" y="80772"/>
                  </a:lnTo>
                  <a:close/>
                </a:path>
                <a:path w="3743325" h="2060575">
                  <a:moveTo>
                    <a:pt x="3742944" y="67056"/>
                  </a:moveTo>
                  <a:lnTo>
                    <a:pt x="3636264" y="4572"/>
                  </a:lnTo>
                  <a:lnTo>
                    <a:pt x="3628644" y="0"/>
                  </a:lnTo>
                  <a:lnTo>
                    <a:pt x="3619500" y="3048"/>
                  </a:lnTo>
                  <a:lnTo>
                    <a:pt x="3616452" y="9144"/>
                  </a:lnTo>
                  <a:lnTo>
                    <a:pt x="3611880" y="16764"/>
                  </a:lnTo>
                  <a:lnTo>
                    <a:pt x="3614928" y="25908"/>
                  </a:lnTo>
                  <a:lnTo>
                    <a:pt x="3621024" y="28956"/>
                  </a:lnTo>
                  <a:lnTo>
                    <a:pt x="3662403" y="53340"/>
                  </a:lnTo>
                  <a:lnTo>
                    <a:pt x="3713988" y="53340"/>
                  </a:lnTo>
                  <a:lnTo>
                    <a:pt x="3713988" y="84015"/>
                  </a:lnTo>
                  <a:lnTo>
                    <a:pt x="3742944" y="67056"/>
                  </a:lnTo>
                  <a:close/>
                </a:path>
                <a:path w="3743325" h="2060575">
                  <a:moveTo>
                    <a:pt x="3713988" y="84015"/>
                  </a:moveTo>
                  <a:lnTo>
                    <a:pt x="3713988" y="80772"/>
                  </a:lnTo>
                  <a:lnTo>
                    <a:pt x="3662403" y="80772"/>
                  </a:lnTo>
                  <a:lnTo>
                    <a:pt x="3621024" y="105156"/>
                  </a:lnTo>
                  <a:lnTo>
                    <a:pt x="3614928" y="108204"/>
                  </a:lnTo>
                  <a:lnTo>
                    <a:pt x="3611880" y="117348"/>
                  </a:lnTo>
                  <a:lnTo>
                    <a:pt x="3616452" y="124968"/>
                  </a:lnTo>
                  <a:lnTo>
                    <a:pt x="3619500" y="131064"/>
                  </a:lnTo>
                  <a:lnTo>
                    <a:pt x="3628644" y="132588"/>
                  </a:lnTo>
                  <a:lnTo>
                    <a:pt x="3636264" y="129540"/>
                  </a:lnTo>
                  <a:lnTo>
                    <a:pt x="3713988" y="84015"/>
                  </a:lnTo>
                  <a:close/>
                </a:path>
                <a:path w="3743325" h="2060575">
                  <a:moveTo>
                    <a:pt x="3713988" y="80772"/>
                  </a:moveTo>
                  <a:lnTo>
                    <a:pt x="3713988" y="53340"/>
                  </a:lnTo>
                  <a:lnTo>
                    <a:pt x="3662403" y="53340"/>
                  </a:lnTo>
                  <a:lnTo>
                    <a:pt x="3685678" y="67056"/>
                  </a:lnTo>
                  <a:lnTo>
                    <a:pt x="3706368" y="54864"/>
                  </a:lnTo>
                  <a:lnTo>
                    <a:pt x="3706368" y="80772"/>
                  </a:lnTo>
                  <a:lnTo>
                    <a:pt x="3713988" y="80772"/>
                  </a:lnTo>
                  <a:close/>
                </a:path>
                <a:path w="3743325" h="2060575">
                  <a:moveTo>
                    <a:pt x="3706368" y="80772"/>
                  </a:moveTo>
                  <a:lnTo>
                    <a:pt x="3706368" y="79248"/>
                  </a:lnTo>
                  <a:lnTo>
                    <a:pt x="3685678" y="67056"/>
                  </a:lnTo>
                  <a:lnTo>
                    <a:pt x="3662403" y="80772"/>
                  </a:lnTo>
                  <a:lnTo>
                    <a:pt x="3706368" y="80772"/>
                  </a:lnTo>
                  <a:close/>
                </a:path>
                <a:path w="3743325" h="2060575">
                  <a:moveTo>
                    <a:pt x="3706368" y="79248"/>
                  </a:moveTo>
                  <a:lnTo>
                    <a:pt x="3706368" y="54864"/>
                  </a:lnTo>
                  <a:lnTo>
                    <a:pt x="3685678" y="67056"/>
                  </a:lnTo>
                  <a:lnTo>
                    <a:pt x="3706368" y="79248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328038" y="4094988"/>
              <a:ext cx="132588" cy="1295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30174" y="3076956"/>
              <a:ext cx="5492750" cy="2009139"/>
            </a:xfrm>
            <a:custGeom>
              <a:avLst/>
              <a:gdLst/>
              <a:ahLst/>
              <a:cxnLst/>
              <a:rect l="l" t="t" r="r" b="b"/>
              <a:pathLst>
                <a:path w="5492750" h="2009139">
                  <a:moveTo>
                    <a:pt x="5439759" y="602276"/>
                  </a:moveTo>
                  <a:lnTo>
                    <a:pt x="5423238" y="580248"/>
                  </a:lnTo>
                  <a:lnTo>
                    <a:pt x="4050792" y="1524"/>
                  </a:lnTo>
                  <a:lnTo>
                    <a:pt x="4046220" y="0"/>
                  </a:lnTo>
                  <a:lnTo>
                    <a:pt x="4041648" y="0"/>
                  </a:lnTo>
                  <a:lnTo>
                    <a:pt x="4038600" y="3048"/>
                  </a:lnTo>
                  <a:lnTo>
                    <a:pt x="0" y="1984248"/>
                  </a:lnTo>
                  <a:lnTo>
                    <a:pt x="12192" y="2008632"/>
                  </a:lnTo>
                  <a:lnTo>
                    <a:pt x="4038600" y="33412"/>
                  </a:lnTo>
                  <a:lnTo>
                    <a:pt x="4038600" y="28956"/>
                  </a:lnTo>
                  <a:lnTo>
                    <a:pt x="4050792" y="27432"/>
                  </a:lnTo>
                  <a:lnTo>
                    <a:pt x="4050792" y="34078"/>
                  </a:lnTo>
                  <a:lnTo>
                    <a:pt x="5412338" y="606132"/>
                  </a:lnTo>
                  <a:lnTo>
                    <a:pt x="5439759" y="602276"/>
                  </a:lnTo>
                  <a:close/>
                </a:path>
                <a:path w="5492750" h="2009139">
                  <a:moveTo>
                    <a:pt x="4050792" y="27432"/>
                  </a:moveTo>
                  <a:lnTo>
                    <a:pt x="4038600" y="28956"/>
                  </a:lnTo>
                  <a:lnTo>
                    <a:pt x="4043494" y="31012"/>
                  </a:lnTo>
                  <a:lnTo>
                    <a:pt x="4050792" y="27432"/>
                  </a:lnTo>
                  <a:close/>
                </a:path>
                <a:path w="5492750" h="2009139">
                  <a:moveTo>
                    <a:pt x="4043494" y="31012"/>
                  </a:moveTo>
                  <a:lnTo>
                    <a:pt x="4038600" y="28956"/>
                  </a:lnTo>
                  <a:lnTo>
                    <a:pt x="4038600" y="33412"/>
                  </a:lnTo>
                  <a:lnTo>
                    <a:pt x="4043494" y="31012"/>
                  </a:lnTo>
                  <a:close/>
                </a:path>
                <a:path w="5492750" h="2009139">
                  <a:moveTo>
                    <a:pt x="4050792" y="34078"/>
                  </a:moveTo>
                  <a:lnTo>
                    <a:pt x="4050792" y="27432"/>
                  </a:lnTo>
                  <a:lnTo>
                    <a:pt x="4043494" y="31012"/>
                  </a:lnTo>
                  <a:lnTo>
                    <a:pt x="4050792" y="34078"/>
                  </a:lnTo>
                  <a:close/>
                </a:path>
                <a:path w="5492750" h="2009139">
                  <a:moveTo>
                    <a:pt x="5471160" y="627474"/>
                  </a:moveTo>
                  <a:lnTo>
                    <a:pt x="5471160" y="600456"/>
                  </a:lnTo>
                  <a:lnTo>
                    <a:pt x="5460492" y="626364"/>
                  </a:lnTo>
                  <a:lnTo>
                    <a:pt x="5412338" y="606132"/>
                  </a:lnTo>
                  <a:lnTo>
                    <a:pt x="5366004" y="612648"/>
                  </a:lnTo>
                  <a:lnTo>
                    <a:pt x="5358384" y="612648"/>
                  </a:lnTo>
                  <a:lnTo>
                    <a:pt x="5352288" y="620268"/>
                  </a:lnTo>
                  <a:lnTo>
                    <a:pt x="5353812" y="627888"/>
                  </a:lnTo>
                  <a:lnTo>
                    <a:pt x="5353812" y="635508"/>
                  </a:lnTo>
                  <a:lnTo>
                    <a:pt x="5361432" y="641604"/>
                  </a:lnTo>
                  <a:lnTo>
                    <a:pt x="5369052" y="640080"/>
                  </a:lnTo>
                  <a:lnTo>
                    <a:pt x="5471160" y="627474"/>
                  </a:lnTo>
                  <a:close/>
                </a:path>
                <a:path w="5492750" h="2009139">
                  <a:moveTo>
                    <a:pt x="5492496" y="624840"/>
                  </a:moveTo>
                  <a:lnTo>
                    <a:pt x="5413248" y="519684"/>
                  </a:lnTo>
                  <a:lnTo>
                    <a:pt x="5404104" y="518160"/>
                  </a:lnTo>
                  <a:lnTo>
                    <a:pt x="5391912" y="527304"/>
                  </a:lnTo>
                  <a:lnTo>
                    <a:pt x="5390388" y="536448"/>
                  </a:lnTo>
                  <a:lnTo>
                    <a:pt x="5423238" y="580248"/>
                  </a:lnTo>
                  <a:lnTo>
                    <a:pt x="5471160" y="600456"/>
                  </a:lnTo>
                  <a:lnTo>
                    <a:pt x="5471160" y="627474"/>
                  </a:lnTo>
                  <a:lnTo>
                    <a:pt x="5492496" y="624840"/>
                  </a:lnTo>
                  <a:close/>
                </a:path>
                <a:path w="5492750" h="2009139">
                  <a:moveTo>
                    <a:pt x="5463540" y="618961"/>
                  </a:moveTo>
                  <a:lnTo>
                    <a:pt x="5463540" y="598932"/>
                  </a:lnTo>
                  <a:lnTo>
                    <a:pt x="5454396" y="621792"/>
                  </a:lnTo>
                  <a:lnTo>
                    <a:pt x="5439759" y="602276"/>
                  </a:lnTo>
                  <a:lnTo>
                    <a:pt x="5412338" y="606132"/>
                  </a:lnTo>
                  <a:lnTo>
                    <a:pt x="5460492" y="626364"/>
                  </a:lnTo>
                  <a:lnTo>
                    <a:pt x="5463540" y="618961"/>
                  </a:lnTo>
                  <a:close/>
                </a:path>
                <a:path w="5492750" h="2009139">
                  <a:moveTo>
                    <a:pt x="5471160" y="600456"/>
                  </a:moveTo>
                  <a:lnTo>
                    <a:pt x="5423238" y="580248"/>
                  </a:lnTo>
                  <a:lnTo>
                    <a:pt x="5439759" y="602276"/>
                  </a:lnTo>
                  <a:lnTo>
                    <a:pt x="5463540" y="598932"/>
                  </a:lnTo>
                  <a:lnTo>
                    <a:pt x="5463540" y="618961"/>
                  </a:lnTo>
                  <a:lnTo>
                    <a:pt x="5471160" y="600456"/>
                  </a:lnTo>
                  <a:close/>
                </a:path>
                <a:path w="5492750" h="2009139">
                  <a:moveTo>
                    <a:pt x="5463540" y="598932"/>
                  </a:moveTo>
                  <a:lnTo>
                    <a:pt x="5439759" y="602276"/>
                  </a:lnTo>
                  <a:lnTo>
                    <a:pt x="5454396" y="621792"/>
                  </a:lnTo>
                  <a:lnTo>
                    <a:pt x="5463540" y="598932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94738" y="4276344"/>
              <a:ext cx="138684" cy="1249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60749" y="3080016"/>
              <a:ext cx="2376170" cy="622300"/>
            </a:xfrm>
            <a:custGeom>
              <a:avLst/>
              <a:gdLst/>
              <a:ahLst/>
              <a:cxnLst/>
              <a:rect l="l" t="t" r="r" b="b"/>
              <a:pathLst>
                <a:path w="2376170" h="622300">
                  <a:moveTo>
                    <a:pt x="263652" y="492252"/>
                  </a:moveTo>
                  <a:lnTo>
                    <a:pt x="259080" y="484632"/>
                  </a:lnTo>
                  <a:lnTo>
                    <a:pt x="243840" y="481584"/>
                  </a:lnTo>
                  <a:lnTo>
                    <a:pt x="236220" y="487680"/>
                  </a:lnTo>
                  <a:lnTo>
                    <a:pt x="234696" y="495300"/>
                  </a:lnTo>
                  <a:lnTo>
                    <a:pt x="226923" y="540524"/>
                  </a:lnTo>
                  <a:lnTo>
                    <a:pt x="27432" y="7620"/>
                  </a:lnTo>
                  <a:lnTo>
                    <a:pt x="0" y="16764"/>
                  </a:lnTo>
                  <a:lnTo>
                    <a:pt x="200837" y="550926"/>
                  </a:lnTo>
                  <a:lnTo>
                    <a:pt x="217932" y="596392"/>
                  </a:lnTo>
                  <a:lnTo>
                    <a:pt x="219456" y="600456"/>
                  </a:lnTo>
                  <a:lnTo>
                    <a:pt x="200837" y="550926"/>
                  </a:lnTo>
                  <a:lnTo>
                    <a:pt x="164592" y="521208"/>
                  </a:lnTo>
                  <a:lnTo>
                    <a:pt x="158496" y="516636"/>
                  </a:lnTo>
                  <a:lnTo>
                    <a:pt x="149352" y="516636"/>
                  </a:lnTo>
                  <a:lnTo>
                    <a:pt x="144780" y="522732"/>
                  </a:lnTo>
                  <a:lnTo>
                    <a:pt x="138684" y="528828"/>
                  </a:lnTo>
                  <a:lnTo>
                    <a:pt x="140208" y="537972"/>
                  </a:lnTo>
                  <a:lnTo>
                    <a:pt x="146304" y="544068"/>
                  </a:lnTo>
                  <a:lnTo>
                    <a:pt x="242316" y="621792"/>
                  </a:lnTo>
                  <a:lnTo>
                    <a:pt x="245364" y="604367"/>
                  </a:lnTo>
                  <a:lnTo>
                    <a:pt x="263652" y="499872"/>
                  </a:lnTo>
                  <a:lnTo>
                    <a:pt x="263652" y="492252"/>
                  </a:lnTo>
                  <a:close/>
                </a:path>
                <a:path w="2376170" h="622300">
                  <a:moveTo>
                    <a:pt x="1232916" y="469392"/>
                  </a:moveTo>
                  <a:lnTo>
                    <a:pt x="1211580" y="347472"/>
                  </a:lnTo>
                  <a:lnTo>
                    <a:pt x="1211580" y="339852"/>
                  </a:lnTo>
                  <a:lnTo>
                    <a:pt x="1203960" y="333756"/>
                  </a:lnTo>
                  <a:lnTo>
                    <a:pt x="1188720" y="336804"/>
                  </a:lnTo>
                  <a:lnTo>
                    <a:pt x="1182624" y="344424"/>
                  </a:lnTo>
                  <a:lnTo>
                    <a:pt x="1184148" y="352044"/>
                  </a:lnTo>
                  <a:lnTo>
                    <a:pt x="1192250" y="399199"/>
                  </a:lnTo>
                  <a:lnTo>
                    <a:pt x="862584" y="3048"/>
                  </a:lnTo>
                  <a:lnTo>
                    <a:pt x="841248" y="21336"/>
                  </a:lnTo>
                  <a:lnTo>
                    <a:pt x="1170241" y="416674"/>
                  </a:lnTo>
                  <a:lnTo>
                    <a:pt x="1126236" y="400812"/>
                  </a:lnTo>
                  <a:lnTo>
                    <a:pt x="1118616" y="397764"/>
                  </a:lnTo>
                  <a:lnTo>
                    <a:pt x="1110996" y="400812"/>
                  </a:lnTo>
                  <a:lnTo>
                    <a:pt x="1104900" y="416052"/>
                  </a:lnTo>
                  <a:lnTo>
                    <a:pt x="1109472" y="423672"/>
                  </a:lnTo>
                  <a:lnTo>
                    <a:pt x="1117092" y="426720"/>
                  </a:lnTo>
                  <a:lnTo>
                    <a:pt x="1225296" y="466572"/>
                  </a:lnTo>
                  <a:lnTo>
                    <a:pt x="1232916" y="469392"/>
                  </a:lnTo>
                  <a:close/>
                </a:path>
                <a:path w="2376170" h="622300">
                  <a:moveTo>
                    <a:pt x="2375916" y="316992"/>
                  </a:moveTo>
                  <a:lnTo>
                    <a:pt x="2321052" y="205740"/>
                  </a:lnTo>
                  <a:lnTo>
                    <a:pt x="2318004" y="198120"/>
                  </a:lnTo>
                  <a:lnTo>
                    <a:pt x="2308860" y="195072"/>
                  </a:lnTo>
                  <a:lnTo>
                    <a:pt x="2302764" y="199644"/>
                  </a:lnTo>
                  <a:lnTo>
                    <a:pt x="2295144" y="202692"/>
                  </a:lnTo>
                  <a:lnTo>
                    <a:pt x="2292096" y="211836"/>
                  </a:lnTo>
                  <a:lnTo>
                    <a:pt x="2315565" y="259486"/>
                  </a:lnTo>
                  <a:lnTo>
                    <a:pt x="1926336" y="0"/>
                  </a:lnTo>
                  <a:lnTo>
                    <a:pt x="1911096" y="24384"/>
                  </a:lnTo>
                  <a:lnTo>
                    <a:pt x="2300084" y="283248"/>
                  </a:lnTo>
                  <a:lnTo>
                    <a:pt x="2253996" y="280416"/>
                  </a:lnTo>
                  <a:lnTo>
                    <a:pt x="2246376" y="280416"/>
                  </a:lnTo>
                  <a:lnTo>
                    <a:pt x="2238756" y="286512"/>
                  </a:lnTo>
                  <a:lnTo>
                    <a:pt x="2238756" y="301752"/>
                  </a:lnTo>
                  <a:lnTo>
                    <a:pt x="2244852" y="309372"/>
                  </a:lnTo>
                  <a:lnTo>
                    <a:pt x="2253996" y="309460"/>
                  </a:lnTo>
                  <a:lnTo>
                    <a:pt x="2360676" y="316039"/>
                  </a:lnTo>
                  <a:lnTo>
                    <a:pt x="2375916" y="316992"/>
                  </a:lnTo>
                  <a:close/>
                </a:path>
              </a:pathLst>
            </a:custGeom>
            <a:solidFill>
              <a:srgbClr val="00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136270" y="3015996"/>
              <a:ext cx="2819400" cy="76200"/>
            </a:xfrm>
            <a:custGeom>
              <a:avLst/>
              <a:gdLst/>
              <a:ahLst/>
              <a:cxnLst/>
              <a:rect l="l" t="t" r="r" b="b"/>
              <a:pathLst>
                <a:path w="2819400" h="76200">
                  <a:moveTo>
                    <a:pt x="76199" y="0"/>
                  </a:moveTo>
                  <a:lnTo>
                    <a:pt x="76199" y="76199"/>
                  </a:lnTo>
                </a:path>
                <a:path w="2819400" h="76200">
                  <a:moveTo>
                    <a:pt x="76199" y="0"/>
                  </a:moveTo>
                  <a:lnTo>
                    <a:pt x="0" y="0"/>
                  </a:lnTo>
                </a:path>
                <a:path w="2819400" h="76200">
                  <a:moveTo>
                    <a:pt x="2819399" y="0"/>
                  </a:moveTo>
                  <a:lnTo>
                    <a:pt x="2819399" y="76199"/>
                  </a:lnTo>
                </a:path>
                <a:path w="2819400" h="76200">
                  <a:moveTo>
                    <a:pt x="2819399" y="0"/>
                  </a:moveTo>
                  <a:lnTo>
                    <a:pt x="2743199" y="0"/>
                  </a:lnTo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970915" y="2738118"/>
            <a:ext cx="708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 =</a:t>
            </a:r>
            <a:r>
              <a:rPr sz="1800" b="1" spc="-8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90°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40715" y="3271518"/>
            <a:ext cx="212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32"/>
                </a:solidFill>
                <a:latin typeface="Arial"/>
                <a:cs typeface="Arial"/>
              </a:rPr>
              <a:t>c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704209" y="3201923"/>
            <a:ext cx="198120" cy="95885"/>
          </a:xfrm>
          <a:custGeom>
            <a:avLst/>
            <a:gdLst/>
            <a:ahLst/>
            <a:cxnLst/>
            <a:rect l="l" t="t" r="r" b="b"/>
            <a:pathLst>
              <a:path w="198120" h="95885">
                <a:moveTo>
                  <a:pt x="0" y="0"/>
                </a:moveTo>
                <a:lnTo>
                  <a:pt x="24847" y="41647"/>
                </a:lnTo>
                <a:lnTo>
                  <a:pt x="60521" y="72396"/>
                </a:lnTo>
                <a:lnTo>
                  <a:pt x="103583" y="90854"/>
                </a:lnTo>
                <a:lnTo>
                  <a:pt x="150595" y="95634"/>
                </a:lnTo>
                <a:lnTo>
                  <a:pt x="198119" y="85343"/>
                </a:lnTo>
              </a:path>
            </a:pathLst>
          </a:custGeom>
          <a:ln w="28574">
            <a:solidFill>
              <a:srgbClr val="9800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631315" y="3347718"/>
            <a:ext cx="535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 &gt;</a:t>
            </a:r>
            <a:r>
              <a:rPr sz="1800" b="1" spc="-8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990032"/>
                </a:solidFill>
                <a:latin typeface="Arial"/>
                <a:cs typeface="Arial"/>
              </a:rPr>
              <a:t>c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82274" y="3152584"/>
            <a:ext cx="391286" cy="1599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342514" y="3271518"/>
            <a:ext cx="7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571114" y="2509518"/>
            <a:ext cx="60960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r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(air)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961514" y="4795518"/>
            <a:ext cx="78613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 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(glass)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31514" y="4734558"/>
            <a:ext cx="297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65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65"/>
                </a:solidFill>
                <a:latin typeface="Arial"/>
                <a:cs typeface="Arial"/>
              </a:rPr>
              <a:t>g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510406" y="2524759"/>
            <a:ext cx="28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solidFill>
                  <a:srgbClr val="FF0065"/>
                </a:solidFill>
                <a:latin typeface="Arial"/>
                <a:cs typeface="Arial"/>
              </a:rPr>
              <a:t>µ</a:t>
            </a:r>
            <a:r>
              <a:rPr sz="1800" b="1" spc="44" baseline="-23148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57612" y="5418833"/>
            <a:ext cx="7987665" cy="153924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Conditions for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TIR: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incident ray must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be in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optically denser</a:t>
            </a:r>
            <a:r>
              <a:rPr sz="1800" b="1" spc="-4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medium.</a:t>
            </a:r>
            <a:endParaRPr sz="18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incidence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denser medium must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be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greater than the  critical angle for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pair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media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in</a:t>
            </a:r>
            <a:r>
              <a:rPr sz="1800" b="1" spc="-2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contact.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12" y="401827"/>
            <a:ext cx="71202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232FF"/>
                </a:solidFill>
              </a:rPr>
              <a:t>Relation </a:t>
            </a:r>
            <a:r>
              <a:rPr dirty="0">
                <a:solidFill>
                  <a:srgbClr val="3232FF"/>
                </a:solidFill>
              </a:rPr>
              <a:t>between </a:t>
            </a:r>
            <a:r>
              <a:rPr spc="-5" dirty="0">
                <a:solidFill>
                  <a:srgbClr val="3232FF"/>
                </a:solidFill>
              </a:rPr>
              <a:t>Critical Angle </a:t>
            </a:r>
            <a:r>
              <a:rPr dirty="0">
                <a:solidFill>
                  <a:srgbClr val="3232FF"/>
                </a:solidFill>
              </a:rPr>
              <a:t>and </a:t>
            </a:r>
            <a:r>
              <a:rPr spc="-5" dirty="0">
                <a:solidFill>
                  <a:srgbClr val="3232FF"/>
                </a:solidFill>
              </a:rPr>
              <a:t>Refractive</a:t>
            </a:r>
            <a:r>
              <a:rPr spc="7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Index: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5212" y="833119"/>
            <a:ext cx="809117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Critical angle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is the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incidence in the denser medium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for which the 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angle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refraction in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rarer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is</a:t>
            </a:r>
            <a:r>
              <a:rPr sz="1800" b="1" spc="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006500"/>
                </a:solidFill>
                <a:latin typeface="Arial"/>
                <a:cs typeface="Arial"/>
              </a:rPr>
              <a:t>90°.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3624" y="1534159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3812" y="1840483"/>
            <a:ext cx="343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745" algn="l"/>
              </a:tabLst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g	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6781" y="1700275"/>
            <a:ext cx="447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0355" algn="l"/>
              </a:tabLst>
            </a:pPr>
            <a:r>
              <a:rPr sz="1800" b="1" spc="60" dirty="0">
                <a:solidFill>
                  <a:srgbClr val="FF0000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83625" y="1915159"/>
            <a:ext cx="50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17069" y="1872995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101224" y="1518919"/>
            <a:ext cx="618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sin</a:t>
            </a:r>
            <a:r>
              <a:rPr sz="18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7" baseline="-23148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0425" y="1899919"/>
            <a:ext cx="765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sin</a:t>
            </a:r>
            <a:r>
              <a:rPr sz="18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90°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60069" y="185927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57816" y="1671319"/>
            <a:ext cx="1963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265" algn="l"/>
                <a:tab pos="149352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	=	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sin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94819" y="181152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7612" y="258571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38617" y="2678683"/>
            <a:ext cx="34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125" algn="l"/>
              </a:tabLst>
            </a:pPr>
            <a:r>
              <a:rPr sz="1200" b="1" dirty="0">
                <a:solidFill>
                  <a:srgbClr val="3232FF"/>
                </a:solidFill>
                <a:latin typeface="Arial"/>
                <a:cs typeface="Arial"/>
              </a:rPr>
              <a:t>a	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23961" y="2538474"/>
            <a:ext cx="4546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975" algn="l"/>
              </a:tabLst>
            </a:pPr>
            <a:r>
              <a:rPr sz="1800" b="1" spc="60" dirty="0">
                <a:solidFill>
                  <a:srgbClr val="3232FF"/>
                </a:solidFill>
                <a:latin typeface="Arial"/>
                <a:cs typeface="Arial"/>
              </a:rPr>
              <a:t>µ	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17888" y="2293111"/>
            <a:ext cx="394335" cy="73279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R="83820" algn="r">
              <a:lnSpc>
                <a:spcPct val="100000"/>
              </a:lnSpc>
              <a:spcBef>
                <a:spcPts val="720"/>
              </a:spcBef>
            </a:pP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30480" algn="r">
              <a:lnSpc>
                <a:spcPct val="100000"/>
              </a:lnSpc>
              <a:spcBef>
                <a:spcPts val="625"/>
              </a:spcBef>
            </a:pPr>
            <a:r>
              <a:rPr sz="1200" b="1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700" b="1" spc="89" baseline="15432" dirty="0">
                <a:solidFill>
                  <a:srgbClr val="3232FF"/>
                </a:solidFill>
                <a:latin typeface="Arial"/>
                <a:cs typeface="Arial"/>
              </a:rPr>
              <a:t>µ</a:t>
            </a:r>
            <a:r>
              <a:rPr sz="1200" b="1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21869" y="27111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2979107" y="2630233"/>
            <a:ext cx="161925" cy="161925"/>
            <a:chOff x="2979107" y="2630233"/>
            <a:chExt cx="161925" cy="161925"/>
          </a:xfrm>
        </p:grpSpPr>
        <p:sp>
          <p:nvSpPr>
            <p:cNvPr id="20" name="object 20"/>
            <p:cNvSpPr/>
            <p:nvPr/>
          </p:nvSpPr>
          <p:spPr>
            <a:xfrm>
              <a:off x="2983869" y="27371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83869" y="27371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907" y="0"/>
                  </a:moveTo>
                  <a:lnTo>
                    <a:pt x="15430" y="1881"/>
                  </a:lnTo>
                  <a:lnTo>
                    <a:pt x="7238" y="7048"/>
                  </a:lnTo>
                  <a:lnTo>
                    <a:pt x="1904" y="14787"/>
                  </a:lnTo>
                  <a:lnTo>
                    <a:pt x="0" y="24383"/>
                  </a:lnTo>
                  <a:lnTo>
                    <a:pt x="1904" y="34861"/>
                  </a:lnTo>
                  <a:lnTo>
                    <a:pt x="7238" y="43052"/>
                  </a:lnTo>
                  <a:lnTo>
                    <a:pt x="15430" y="48386"/>
                  </a:lnTo>
                  <a:lnTo>
                    <a:pt x="25907" y="50291"/>
                  </a:lnTo>
                  <a:lnTo>
                    <a:pt x="35504" y="48386"/>
                  </a:lnTo>
                  <a:lnTo>
                    <a:pt x="43243" y="43052"/>
                  </a:lnTo>
                  <a:lnTo>
                    <a:pt x="48410" y="34861"/>
                  </a:lnTo>
                  <a:lnTo>
                    <a:pt x="50291" y="24383"/>
                  </a:lnTo>
                  <a:lnTo>
                    <a:pt x="48410" y="14787"/>
                  </a:lnTo>
                  <a:lnTo>
                    <a:pt x="43243" y="7048"/>
                  </a:lnTo>
                  <a:lnTo>
                    <a:pt x="35504" y="1881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085977" y="27371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291" y="24383"/>
                  </a:move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85977" y="27371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4383" y="0"/>
                  </a:moveTo>
                  <a:lnTo>
                    <a:pt x="14787" y="1881"/>
                  </a:lnTo>
                  <a:lnTo>
                    <a:pt x="7048" y="7048"/>
                  </a:lnTo>
                  <a:lnTo>
                    <a:pt x="1881" y="14787"/>
                  </a:lnTo>
                  <a:lnTo>
                    <a:pt x="0" y="24383"/>
                  </a:lnTo>
                  <a:lnTo>
                    <a:pt x="1881" y="34861"/>
                  </a:lnTo>
                  <a:lnTo>
                    <a:pt x="7048" y="43052"/>
                  </a:lnTo>
                  <a:lnTo>
                    <a:pt x="14787" y="48386"/>
                  </a:lnTo>
                  <a:lnTo>
                    <a:pt x="24383" y="50291"/>
                  </a:lnTo>
                  <a:lnTo>
                    <a:pt x="34861" y="48386"/>
                  </a:lnTo>
                  <a:lnTo>
                    <a:pt x="43052" y="43052"/>
                  </a:lnTo>
                  <a:lnTo>
                    <a:pt x="48386" y="34861"/>
                  </a:lnTo>
                  <a:lnTo>
                    <a:pt x="50291" y="24383"/>
                  </a:lnTo>
                  <a:lnTo>
                    <a:pt x="48386" y="14787"/>
                  </a:lnTo>
                  <a:lnTo>
                    <a:pt x="43052" y="7048"/>
                  </a:lnTo>
                  <a:lnTo>
                    <a:pt x="34861" y="1881"/>
                  </a:lnTo>
                  <a:lnTo>
                    <a:pt x="24383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34162" y="26349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69" h="50800">
                  <a:moveTo>
                    <a:pt x="51815" y="25907"/>
                  </a:move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034162" y="2634995"/>
              <a:ext cx="52069" cy="50800"/>
            </a:xfrm>
            <a:custGeom>
              <a:avLst/>
              <a:gdLst/>
              <a:ahLst/>
              <a:cxnLst/>
              <a:rect l="l" t="t" r="r" b="b"/>
              <a:pathLst>
                <a:path w="52069" h="50800">
                  <a:moveTo>
                    <a:pt x="25907" y="0"/>
                  </a:moveTo>
                  <a:lnTo>
                    <a:pt x="16073" y="1904"/>
                  </a:lnTo>
                  <a:lnTo>
                    <a:pt x="7810" y="7238"/>
                  </a:lnTo>
                  <a:lnTo>
                    <a:pt x="2119" y="15430"/>
                  </a:lnTo>
                  <a:lnTo>
                    <a:pt x="0" y="25907"/>
                  </a:lnTo>
                  <a:lnTo>
                    <a:pt x="2119" y="35504"/>
                  </a:lnTo>
                  <a:lnTo>
                    <a:pt x="7810" y="43243"/>
                  </a:lnTo>
                  <a:lnTo>
                    <a:pt x="16073" y="48410"/>
                  </a:lnTo>
                  <a:lnTo>
                    <a:pt x="25907" y="50291"/>
                  </a:lnTo>
                  <a:lnTo>
                    <a:pt x="35742" y="48410"/>
                  </a:lnTo>
                  <a:lnTo>
                    <a:pt x="44005" y="43243"/>
                  </a:lnTo>
                  <a:lnTo>
                    <a:pt x="49696" y="35504"/>
                  </a:lnTo>
                  <a:lnTo>
                    <a:pt x="51815" y="25907"/>
                  </a:lnTo>
                  <a:lnTo>
                    <a:pt x="49696" y="15430"/>
                  </a:lnTo>
                  <a:lnTo>
                    <a:pt x="44005" y="7238"/>
                  </a:lnTo>
                  <a:lnTo>
                    <a:pt x="35742" y="1904"/>
                  </a:lnTo>
                  <a:lnTo>
                    <a:pt x="25907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3274382" y="2392108"/>
            <a:ext cx="1476375" cy="714375"/>
            <a:chOff x="3274382" y="2392108"/>
            <a:chExt cx="1476375" cy="714375"/>
          </a:xfrm>
        </p:grpSpPr>
        <p:sp>
          <p:nvSpPr>
            <p:cNvPr id="27" name="object 27"/>
            <p:cNvSpPr/>
            <p:nvPr/>
          </p:nvSpPr>
          <p:spPr>
            <a:xfrm>
              <a:off x="3288670" y="2406395"/>
              <a:ext cx="1447800" cy="685800"/>
            </a:xfrm>
            <a:custGeom>
              <a:avLst/>
              <a:gdLst/>
              <a:ahLst/>
              <a:cxnLst/>
              <a:rect l="l" t="t" r="r" b="b"/>
              <a:pathLst>
                <a:path w="1447800" h="685800">
                  <a:moveTo>
                    <a:pt x="1447799" y="685799"/>
                  </a:moveTo>
                  <a:lnTo>
                    <a:pt x="1447799" y="0"/>
                  </a:lnTo>
                  <a:lnTo>
                    <a:pt x="0" y="0"/>
                  </a:lnTo>
                  <a:lnTo>
                    <a:pt x="0" y="685799"/>
                  </a:lnTo>
                  <a:lnTo>
                    <a:pt x="1447799" y="685799"/>
                  </a:lnTo>
                  <a:close/>
                </a:path>
              </a:pathLst>
            </a:custGeom>
            <a:solidFill>
              <a:srgbClr val="98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288670" y="2406395"/>
              <a:ext cx="1447800" cy="685800"/>
            </a:xfrm>
            <a:custGeom>
              <a:avLst/>
              <a:gdLst/>
              <a:ahLst/>
              <a:cxnLst/>
              <a:rect l="l" t="t" r="r" b="b"/>
              <a:pathLst>
                <a:path w="1447800" h="685800">
                  <a:moveTo>
                    <a:pt x="0" y="0"/>
                  </a:moveTo>
                  <a:lnTo>
                    <a:pt x="0" y="685799"/>
                  </a:lnTo>
                  <a:lnTo>
                    <a:pt x="1447799" y="685799"/>
                  </a:lnTo>
                  <a:lnTo>
                    <a:pt x="14477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4218316" y="2386074"/>
            <a:ext cx="140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54716" y="2553715"/>
            <a:ext cx="578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30" baseline="-23148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CC00FF"/>
                </a:solidFill>
                <a:latin typeface="Arial"/>
                <a:cs typeface="Arial"/>
              </a:rPr>
              <a:t>µ</a:t>
            </a:r>
            <a:r>
              <a:rPr sz="1800" b="1" spc="30" baseline="-23148" dirty="0">
                <a:solidFill>
                  <a:srgbClr val="CC00FF"/>
                </a:solidFill>
                <a:latin typeface="Arial"/>
                <a:cs typeface="Arial"/>
              </a:rPr>
              <a:t>g</a:t>
            </a:r>
            <a:r>
              <a:rPr sz="1800" b="1" spc="142" baseline="-23148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65917" y="2753358"/>
            <a:ext cx="471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sin</a:t>
            </a:r>
            <a:r>
              <a:rPr sz="1800" b="1" spc="-7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23115" y="2893566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50669" y="272491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891415" y="2585718"/>
            <a:ext cx="25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331782" y="2392108"/>
            <a:ext cx="1628775" cy="714375"/>
            <a:chOff x="5331782" y="2392108"/>
            <a:chExt cx="1628775" cy="714375"/>
          </a:xfrm>
        </p:grpSpPr>
        <p:sp>
          <p:nvSpPr>
            <p:cNvPr id="36" name="object 36"/>
            <p:cNvSpPr/>
            <p:nvPr/>
          </p:nvSpPr>
          <p:spPr>
            <a:xfrm>
              <a:off x="5346069" y="2406395"/>
              <a:ext cx="1600200" cy="685800"/>
            </a:xfrm>
            <a:custGeom>
              <a:avLst/>
              <a:gdLst/>
              <a:ahLst/>
              <a:cxnLst/>
              <a:rect l="l" t="t" r="r" b="b"/>
              <a:pathLst>
                <a:path w="1600200" h="685800">
                  <a:moveTo>
                    <a:pt x="1600199" y="685799"/>
                  </a:moveTo>
                  <a:lnTo>
                    <a:pt x="1600199" y="0"/>
                  </a:lnTo>
                  <a:lnTo>
                    <a:pt x="0" y="0"/>
                  </a:lnTo>
                  <a:lnTo>
                    <a:pt x="0" y="685799"/>
                  </a:lnTo>
                  <a:lnTo>
                    <a:pt x="1600199" y="685799"/>
                  </a:lnTo>
                  <a:close/>
                </a:path>
              </a:pathLst>
            </a:custGeom>
            <a:solidFill>
              <a:srgbClr val="98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346069" y="2406395"/>
              <a:ext cx="1600200" cy="685800"/>
            </a:xfrm>
            <a:custGeom>
              <a:avLst/>
              <a:gdLst/>
              <a:ahLst/>
              <a:cxnLst/>
              <a:rect l="l" t="t" r="r" b="b"/>
              <a:pathLst>
                <a:path w="1600200" h="685800">
                  <a:moveTo>
                    <a:pt x="0" y="0"/>
                  </a:moveTo>
                  <a:lnTo>
                    <a:pt x="0" y="685799"/>
                  </a:lnTo>
                  <a:lnTo>
                    <a:pt x="1600199" y="685799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5894715" y="2693922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90032"/>
                </a:solidFill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37511" y="2553715"/>
            <a:ext cx="751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04520" algn="l"/>
              </a:tabLst>
            </a:pP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260469" y="272491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6500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358519" y="2305303"/>
            <a:ext cx="382270" cy="73596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735"/>
              </a:spcBef>
            </a:pP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635"/>
              </a:spcBef>
            </a:pPr>
            <a:r>
              <a:rPr sz="1200" b="1" spc="20" dirty="0">
                <a:solidFill>
                  <a:srgbClr val="990032"/>
                </a:solidFill>
                <a:latin typeface="Arial"/>
                <a:cs typeface="Arial"/>
              </a:rPr>
              <a:t>a</a:t>
            </a:r>
            <a:r>
              <a:rPr sz="2700" b="1" spc="30" baseline="15432" dirty="0">
                <a:solidFill>
                  <a:srgbClr val="990032"/>
                </a:solidFill>
                <a:latin typeface="Arial"/>
                <a:cs typeface="Arial"/>
              </a:rPr>
              <a:t>µ</a:t>
            </a:r>
            <a:r>
              <a:rPr sz="1200" b="1" spc="20" dirty="0">
                <a:solidFill>
                  <a:srgbClr val="990032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7922582" y="2363152"/>
            <a:ext cx="1628775" cy="714375"/>
            <a:chOff x="7922582" y="2363152"/>
            <a:chExt cx="1628775" cy="714375"/>
          </a:xfrm>
        </p:grpSpPr>
        <p:sp>
          <p:nvSpPr>
            <p:cNvPr id="43" name="object 43"/>
            <p:cNvSpPr/>
            <p:nvPr/>
          </p:nvSpPr>
          <p:spPr>
            <a:xfrm>
              <a:off x="7936869" y="2377439"/>
              <a:ext cx="1600200" cy="685800"/>
            </a:xfrm>
            <a:custGeom>
              <a:avLst/>
              <a:gdLst/>
              <a:ahLst/>
              <a:cxnLst/>
              <a:rect l="l" t="t" r="r" b="b"/>
              <a:pathLst>
                <a:path w="1600200" h="685800">
                  <a:moveTo>
                    <a:pt x="1600199" y="685799"/>
                  </a:moveTo>
                  <a:lnTo>
                    <a:pt x="1600199" y="0"/>
                  </a:lnTo>
                  <a:lnTo>
                    <a:pt x="0" y="0"/>
                  </a:lnTo>
                  <a:lnTo>
                    <a:pt x="0" y="685799"/>
                  </a:lnTo>
                  <a:lnTo>
                    <a:pt x="1600199" y="685799"/>
                  </a:lnTo>
                  <a:close/>
                </a:path>
              </a:pathLst>
            </a:custGeom>
            <a:solidFill>
              <a:srgbClr val="98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936869" y="2377439"/>
              <a:ext cx="1600200" cy="685800"/>
            </a:xfrm>
            <a:custGeom>
              <a:avLst/>
              <a:gdLst/>
              <a:ahLst/>
              <a:cxnLst/>
              <a:rect l="l" t="t" r="r" b="b"/>
              <a:pathLst>
                <a:path w="1600200" h="685800">
                  <a:moveTo>
                    <a:pt x="0" y="0"/>
                  </a:moveTo>
                  <a:lnTo>
                    <a:pt x="0" y="685799"/>
                  </a:lnTo>
                  <a:lnTo>
                    <a:pt x="1600199" y="685799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8485514" y="2664966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90032"/>
                </a:solidFill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28314" y="2524759"/>
            <a:ext cx="751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04520" algn="l"/>
              </a:tabLst>
            </a:pP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i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851269" y="2697479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6500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993513" y="2340355"/>
            <a:ext cx="294640" cy="607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 marR="30480" indent="-20320">
              <a:lnSpc>
                <a:spcPct val="1061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λ</a:t>
            </a:r>
            <a:r>
              <a:rPr sz="1800" b="1" baseline="-23148" dirty="0">
                <a:solidFill>
                  <a:srgbClr val="990032"/>
                </a:solidFill>
                <a:latin typeface="Arial"/>
                <a:cs typeface="Arial"/>
              </a:rPr>
              <a:t>g  </a:t>
            </a: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λ</a:t>
            </a:r>
            <a:r>
              <a:rPr sz="1800" b="1" baseline="-23148" dirty="0">
                <a:solidFill>
                  <a:srgbClr val="990032"/>
                </a:solidFill>
                <a:latin typeface="Arial"/>
                <a:cs typeface="Arial"/>
              </a:rPr>
              <a:t>a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77414" y="2585718"/>
            <a:ext cx="518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81412" y="3271518"/>
            <a:ext cx="7569834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Red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colour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has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maximum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value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critical angle and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Violet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colour has 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minimum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value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critical angle</a:t>
            </a:r>
            <a:r>
              <a:rPr sz="1800" b="1" spc="2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since,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597982" y="4068508"/>
            <a:ext cx="3228975" cy="866775"/>
            <a:chOff x="1597982" y="4068508"/>
            <a:chExt cx="3228975" cy="866775"/>
          </a:xfrm>
        </p:grpSpPr>
        <p:sp>
          <p:nvSpPr>
            <p:cNvPr id="52" name="object 52"/>
            <p:cNvSpPr/>
            <p:nvPr/>
          </p:nvSpPr>
          <p:spPr>
            <a:xfrm>
              <a:off x="1612269" y="4082795"/>
              <a:ext cx="3200400" cy="838200"/>
            </a:xfrm>
            <a:custGeom>
              <a:avLst/>
              <a:gdLst/>
              <a:ahLst/>
              <a:cxnLst/>
              <a:rect l="l" t="t" r="r" b="b"/>
              <a:pathLst>
                <a:path w="3200400" h="838200">
                  <a:moveTo>
                    <a:pt x="3200399" y="838199"/>
                  </a:moveTo>
                  <a:lnTo>
                    <a:pt x="3200399" y="0"/>
                  </a:lnTo>
                  <a:lnTo>
                    <a:pt x="0" y="0"/>
                  </a:lnTo>
                  <a:lnTo>
                    <a:pt x="0" y="838199"/>
                  </a:lnTo>
                  <a:lnTo>
                    <a:pt x="3200399" y="838199"/>
                  </a:lnTo>
                  <a:close/>
                </a:path>
              </a:pathLst>
            </a:custGeom>
            <a:solidFill>
              <a:srgbClr val="98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612269" y="4082795"/>
              <a:ext cx="3200400" cy="838200"/>
            </a:xfrm>
            <a:custGeom>
              <a:avLst/>
              <a:gdLst/>
              <a:ahLst/>
              <a:cxnLst/>
              <a:rect l="l" t="t" r="r" b="b"/>
              <a:pathLst>
                <a:path w="3200400" h="838200">
                  <a:moveTo>
                    <a:pt x="0" y="0"/>
                  </a:moveTo>
                  <a:lnTo>
                    <a:pt x="0" y="838199"/>
                  </a:lnTo>
                  <a:lnTo>
                    <a:pt x="3200399" y="838199"/>
                  </a:lnTo>
                  <a:lnTo>
                    <a:pt x="3200399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2160916" y="4417566"/>
            <a:ext cx="97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03713" y="4277358"/>
            <a:ext cx="751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04520" algn="l"/>
              </a:tabLst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526669" y="4450079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624720" y="4028946"/>
            <a:ext cx="382270" cy="73596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735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635"/>
              </a:spcBef>
            </a:pPr>
            <a:r>
              <a:rPr sz="1200" b="1" spc="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700" b="1" spc="30" baseline="15432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200" b="1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27716" y="4277358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59518" y="3908550"/>
            <a:ext cx="1083310" cy="882015"/>
          </a:xfrm>
          <a:prstGeom prst="rect">
            <a:avLst/>
          </a:prstGeom>
        </p:spPr>
        <p:txBody>
          <a:bodyPr vert="horz" wrap="square" lIns="0" tIns="16637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31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5080" algn="ctr">
              <a:lnSpc>
                <a:spcPct val="100000"/>
              </a:lnSpc>
              <a:spcBef>
                <a:spcPts val="1215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 +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(b/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λ</a:t>
            </a:r>
            <a:r>
              <a:rPr sz="1800" b="1" spc="-7" baseline="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593469" y="4463795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2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108069" y="4006595"/>
            <a:ext cx="3200400" cy="2667000"/>
          </a:xfrm>
          <a:prstGeom prst="rect">
            <a:avLst/>
          </a:prstGeom>
          <a:solidFill>
            <a:srgbClr val="FFECDF"/>
          </a:solidFill>
          <a:ln w="28574">
            <a:solidFill>
              <a:srgbClr val="6500FF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00"/>
              </a:spcBef>
            </a:pPr>
            <a:r>
              <a:rPr sz="2000" b="1" spc="-5" dirty="0">
                <a:solidFill>
                  <a:srgbClr val="0065FF"/>
                </a:solidFill>
                <a:latin typeface="Arial"/>
                <a:cs typeface="Arial"/>
              </a:rPr>
              <a:t>Applications of </a:t>
            </a:r>
            <a:r>
              <a:rPr sz="2000" b="1" dirty="0">
                <a:solidFill>
                  <a:srgbClr val="0065FF"/>
                </a:solidFill>
                <a:latin typeface="Arial"/>
                <a:cs typeface="Arial"/>
              </a:rPr>
              <a:t>T I</a:t>
            </a:r>
            <a:r>
              <a:rPr sz="2000" b="1" spc="-6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65FF"/>
                </a:solidFill>
                <a:latin typeface="Arial"/>
                <a:cs typeface="Arial"/>
              </a:rPr>
              <a:t>R:</a:t>
            </a:r>
            <a:endParaRPr sz="20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spcBef>
                <a:spcPts val="1210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Mirage</a:t>
            </a:r>
            <a:r>
              <a:rPr sz="1800" b="1" spc="-1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formation</a:t>
            </a:r>
            <a:endParaRPr sz="18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Looming</a:t>
            </a:r>
            <a:endParaRPr sz="18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Totally reflecting</a:t>
            </a:r>
            <a:r>
              <a:rPr sz="1800" b="1" spc="-25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Prisms</a:t>
            </a:r>
            <a:endParaRPr sz="18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Optical</a:t>
            </a: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Fibres</a:t>
            </a:r>
            <a:endParaRPr sz="18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Sparkling </a:t>
            </a:r>
            <a:r>
              <a:rPr sz="1800" b="1" dirty="0">
                <a:solidFill>
                  <a:srgbClr val="990032"/>
                </a:solidFill>
                <a:latin typeface="Arial"/>
                <a:cs typeface="Arial"/>
              </a:rPr>
              <a:t>of</a:t>
            </a:r>
            <a:r>
              <a:rPr sz="1800" b="1" spc="-2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32"/>
                </a:solidFill>
                <a:latin typeface="Arial"/>
                <a:cs typeface="Arial"/>
              </a:rPr>
              <a:t>Diamonds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1412" y="403351"/>
            <a:ext cx="4463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500FF"/>
                </a:solidFill>
              </a:rPr>
              <a:t>Spherical Refracting</a:t>
            </a:r>
            <a:r>
              <a:rPr sz="2400" spc="-30" dirty="0">
                <a:solidFill>
                  <a:srgbClr val="6500FF"/>
                </a:solidFill>
              </a:rPr>
              <a:t> </a:t>
            </a:r>
            <a:r>
              <a:rPr sz="2400" spc="-5" dirty="0">
                <a:solidFill>
                  <a:srgbClr val="6500FF"/>
                </a:solidFill>
              </a:rPr>
              <a:t>Surfaces: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78364" y="711200"/>
            <a:ext cx="7877175" cy="180848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180"/>
              </a:spcBef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spherical refracting surface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is a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part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a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sphere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refracting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material.</a:t>
            </a:r>
            <a:endParaRPr sz="1800">
              <a:latin typeface="Arial"/>
              <a:cs typeface="Arial"/>
            </a:endParaRPr>
          </a:p>
          <a:p>
            <a:pPr marL="15240" marR="41275">
              <a:lnSpc>
                <a:spcPct val="100000"/>
              </a:lnSpc>
              <a:spcBef>
                <a:spcPts val="1080"/>
              </a:spcBef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refracting surface 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which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is convex towards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rarer medium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called  convex refracting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surface.</a:t>
            </a:r>
            <a:endParaRPr sz="1800">
              <a:latin typeface="Arial"/>
              <a:cs typeface="Arial"/>
            </a:endParaRPr>
          </a:p>
          <a:p>
            <a:pPr marL="12700" marR="628650">
              <a:lnSpc>
                <a:spcPct val="100000"/>
              </a:lnSpc>
              <a:spcBef>
                <a:spcPts val="1080"/>
              </a:spcBef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refracting surface 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which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is concave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towards the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rarer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medium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is 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called concave refracting</a:t>
            </a:r>
            <a:r>
              <a:rPr sz="1800" b="1" spc="1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surface.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60382" y="2849308"/>
            <a:ext cx="3305175" cy="2162175"/>
            <a:chOff x="5560382" y="2849308"/>
            <a:chExt cx="3305175" cy="2162175"/>
          </a:xfrm>
        </p:grpSpPr>
        <p:sp>
          <p:nvSpPr>
            <p:cNvPr id="5" name="object 5"/>
            <p:cNvSpPr/>
            <p:nvPr/>
          </p:nvSpPr>
          <p:spPr>
            <a:xfrm>
              <a:off x="6717665" y="2863595"/>
              <a:ext cx="2133600" cy="2134235"/>
            </a:xfrm>
            <a:custGeom>
              <a:avLst/>
              <a:gdLst/>
              <a:ahLst/>
              <a:cxnLst/>
              <a:rect l="l" t="t" r="r" b="b"/>
              <a:pathLst>
                <a:path w="2133600" h="2134235">
                  <a:moveTo>
                    <a:pt x="2133600" y="0"/>
                  </a:moveTo>
                  <a:lnTo>
                    <a:pt x="457200" y="0"/>
                  </a:lnTo>
                  <a:lnTo>
                    <a:pt x="457200" y="60731"/>
                  </a:lnTo>
                  <a:lnTo>
                    <a:pt x="413969" y="49403"/>
                  </a:lnTo>
                  <a:lnTo>
                    <a:pt x="364591" y="38074"/>
                  </a:lnTo>
                  <a:lnTo>
                    <a:pt x="314464" y="28143"/>
                  </a:lnTo>
                  <a:lnTo>
                    <a:pt x="263626" y="19672"/>
                  </a:lnTo>
                  <a:lnTo>
                    <a:pt x="212102" y="12674"/>
                  </a:lnTo>
                  <a:lnTo>
                    <a:pt x="159943" y="7175"/>
                  </a:lnTo>
                  <a:lnTo>
                    <a:pt x="107175" y="3213"/>
                  </a:lnTo>
                  <a:lnTo>
                    <a:pt x="53848" y="812"/>
                  </a:lnTo>
                  <a:lnTo>
                    <a:pt x="0" y="12"/>
                  </a:lnTo>
                  <a:lnTo>
                    <a:pt x="27228" y="45707"/>
                  </a:lnTo>
                  <a:lnTo>
                    <a:pt x="53238" y="91770"/>
                  </a:lnTo>
                  <a:lnTo>
                    <a:pt x="78003" y="138176"/>
                  </a:lnTo>
                  <a:lnTo>
                    <a:pt x="101523" y="184924"/>
                  </a:lnTo>
                  <a:lnTo>
                    <a:pt x="123812" y="231990"/>
                  </a:lnTo>
                  <a:lnTo>
                    <a:pt x="144856" y="279349"/>
                  </a:lnTo>
                  <a:lnTo>
                    <a:pt x="164655" y="327012"/>
                  </a:lnTo>
                  <a:lnTo>
                    <a:pt x="183184" y="374954"/>
                  </a:lnTo>
                  <a:lnTo>
                    <a:pt x="200469" y="423151"/>
                  </a:lnTo>
                  <a:lnTo>
                    <a:pt x="216496" y="471589"/>
                  </a:lnTo>
                  <a:lnTo>
                    <a:pt x="231267" y="520268"/>
                  </a:lnTo>
                  <a:lnTo>
                    <a:pt x="244767" y="569150"/>
                  </a:lnTo>
                  <a:lnTo>
                    <a:pt x="256997" y="618248"/>
                  </a:lnTo>
                  <a:lnTo>
                    <a:pt x="267944" y="667524"/>
                  </a:lnTo>
                  <a:lnTo>
                    <a:pt x="277634" y="716991"/>
                  </a:lnTo>
                  <a:lnTo>
                    <a:pt x="286029" y="766597"/>
                  </a:lnTo>
                  <a:lnTo>
                    <a:pt x="293154" y="816356"/>
                  </a:lnTo>
                  <a:lnTo>
                    <a:pt x="298983" y="866241"/>
                  </a:lnTo>
                  <a:lnTo>
                    <a:pt x="303517" y="916254"/>
                  </a:lnTo>
                  <a:lnTo>
                    <a:pt x="306768" y="966355"/>
                  </a:lnTo>
                  <a:lnTo>
                    <a:pt x="308724" y="1016546"/>
                  </a:lnTo>
                  <a:lnTo>
                    <a:pt x="309372" y="1066812"/>
                  </a:lnTo>
                  <a:lnTo>
                    <a:pt x="308724" y="1117066"/>
                  </a:lnTo>
                  <a:lnTo>
                    <a:pt x="307200" y="1155852"/>
                  </a:lnTo>
                  <a:lnTo>
                    <a:pt x="300228" y="1153668"/>
                  </a:lnTo>
                  <a:lnTo>
                    <a:pt x="7620" y="2100072"/>
                  </a:lnTo>
                  <a:lnTo>
                    <a:pt x="18034" y="2103335"/>
                  </a:lnTo>
                  <a:lnTo>
                    <a:pt x="0" y="2133612"/>
                  </a:lnTo>
                  <a:lnTo>
                    <a:pt x="53848" y="2132800"/>
                  </a:lnTo>
                  <a:lnTo>
                    <a:pt x="107175" y="2130399"/>
                  </a:lnTo>
                  <a:lnTo>
                    <a:pt x="159943" y="2126437"/>
                  </a:lnTo>
                  <a:lnTo>
                    <a:pt x="212102" y="2120938"/>
                  </a:lnTo>
                  <a:lnTo>
                    <a:pt x="263626" y="2113940"/>
                  </a:lnTo>
                  <a:lnTo>
                    <a:pt x="309372" y="2106307"/>
                  </a:lnTo>
                  <a:lnTo>
                    <a:pt x="314464" y="2105469"/>
                  </a:lnTo>
                  <a:lnTo>
                    <a:pt x="364591" y="2095538"/>
                  </a:lnTo>
                  <a:lnTo>
                    <a:pt x="413969" y="2084209"/>
                  </a:lnTo>
                  <a:lnTo>
                    <a:pt x="457200" y="2072894"/>
                  </a:lnTo>
                  <a:lnTo>
                    <a:pt x="457200" y="2133600"/>
                  </a:lnTo>
                  <a:lnTo>
                    <a:pt x="2133600" y="2133600"/>
                  </a:lnTo>
                  <a:lnTo>
                    <a:pt x="213360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17669" y="2863595"/>
              <a:ext cx="304800" cy="2133600"/>
            </a:xfrm>
            <a:custGeom>
              <a:avLst/>
              <a:gdLst/>
              <a:ahLst/>
              <a:cxnLst/>
              <a:rect l="l" t="t" r="r" b="b"/>
              <a:pathLst>
                <a:path w="304800" h="2133600">
                  <a:moveTo>
                    <a:pt x="0" y="0"/>
                  </a:moveTo>
                  <a:lnTo>
                    <a:pt x="21754" y="46593"/>
                  </a:lnTo>
                  <a:lnTo>
                    <a:pt x="43411" y="93206"/>
                  </a:lnTo>
                  <a:lnTo>
                    <a:pt x="64869" y="139856"/>
                  </a:lnTo>
                  <a:lnTo>
                    <a:pt x="86032" y="186563"/>
                  </a:lnTo>
                  <a:lnTo>
                    <a:pt x="106800" y="233345"/>
                  </a:lnTo>
                  <a:lnTo>
                    <a:pt x="127074" y="280220"/>
                  </a:lnTo>
                  <a:lnTo>
                    <a:pt x="146755" y="327208"/>
                  </a:lnTo>
                  <a:lnTo>
                    <a:pt x="165745" y="374327"/>
                  </a:lnTo>
                  <a:lnTo>
                    <a:pt x="183946" y="421597"/>
                  </a:lnTo>
                  <a:lnTo>
                    <a:pt x="201258" y="469035"/>
                  </a:lnTo>
                  <a:lnTo>
                    <a:pt x="217582" y="516661"/>
                  </a:lnTo>
                  <a:lnTo>
                    <a:pt x="232820" y="564493"/>
                  </a:lnTo>
                  <a:lnTo>
                    <a:pt x="246874" y="612550"/>
                  </a:lnTo>
                  <a:lnTo>
                    <a:pt x="259644" y="660851"/>
                  </a:lnTo>
                  <a:lnTo>
                    <a:pt x="271032" y="709415"/>
                  </a:lnTo>
                  <a:lnTo>
                    <a:pt x="280938" y="758260"/>
                  </a:lnTo>
                  <a:lnTo>
                    <a:pt x="289265" y="807405"/>
                  </a:lnTo>
                  <a:lnTo>
                    <a:pt x="295913" y="856870"/>
                  </a:lnTo>
                  <a:lnTo>
                    <a:pt x="300784" y="906672"/>
                  </a:lnTo>
                  <a:lnTo>
                    <a:pt x="303779" y="956830"/>
                  </a:lnTo>
                  <a:lnTo>
                    <a:pt x="304799" y="1007363"/>
                  </a:lnTo>
                  <a:lnTo>
                    <a:pt x="303948" y="1053850"/>
                  </a:lnTo>
                  <a:lnTo>
                    <a:pt x="301443" y="1100668"/>
                  </a:lnTo>
                  <a:lnTo>
                    <a:pt x="297359" y="1147801"/>
                  </a:lnTo>
                  <a:lnTo>
                    <a:pt x="291773" y="1195234"/>
                  </a:lnTo>
                  <a:lnTo>
                    <a:pt x="284758" y="1242953"/>
                  </a:lnTo>
                  <a:lnTo>
                    <a:pt x="276391" y="1290943"/>
                  </a:lnTo>
                  <a:lnTo>
                    <a:pt x="266746" y="1339189"/>
                  </a:lnTo>
                  <a:lnTo>
                    <a:pt x="255899" y="1387674"/>
                  </a:lnTo>
                  <a:lnTo>
                    <a:pt x="243925" y="1436386"/>
                  </a:lnTo>
                  <a:lnTo>
                    <a:pt x="230898" y="1485307"/>
                  </a:lnTo>
                  <a:lnTo>
                    <a:pt x="216894" y="1534424"/>
                  </a:lnTo>
                  <a:lnTo>
                    <a:pt x="201989" y="1583722"/>
                  </a:lnTo>
                  <a:lnTo>
                    <a:pt x="186256" y="1633185"/>
                  </a:lnTo>
                  <a:lnTo>
                    <a:pt x="169773" y="1682798"/>
                  </a:lnTo>
                  <a:lnTo>
                    <a:pt x="152612" y="1732546"/>
                  </a:lnTo>
                  <a:lnTo>
                    <a:pt x="134851" y="1782415"/>
                  </a:lnTo>
                  <a:lnTo>
                    <a:pt x="116564" y="1832389"/>
                  </a:lnTo>
                  <a:lnTo>
                    <a:pt x="97825" y="1882453"/>
                  </a:lnTo>
                  <a:lnTo>
                    <a:pt x="78711" y="1932592"/>
                  </a:lnTo>
                  <a:lnTo>
                    <a:pt x="59296" y="1982791"/>
                  </a:lnTo>
                  <a:lnTo>
                    <a:pt x="39656" y="2033035"/>
                  </a:lnTo>
                  <a:lnTo>
                    <a:pt x="19865" y="2083310"/>
                  </a:lnTo>
                  <a:lnTo>
                    <a:pt x="0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46265" y="2863595"/>
              <a:ext cx="381000" cy="2133600"/>
            </a:xfrm>
            <a:custGeom>
              <a:avLst/>
              <a:gdLst/>
              <a:ahLst/>
              <a:cxnLst/>
              <a:rect l="l" t="t" r="r" b="b"/>
              <a:pathLst>
                <a:path w="381000" h="2133600">
                  <a:moveTo>
                    <a:pt x="381000" y="2057400"/>
                  </a:moveTo>
                  <a:lnTo>
                    <a:pt x="0" y="2057400"/>
                  </a:lnTo>
                  <a:lnTo>
                    <a:pt x="0" y="2133600"/>
                  </a:lnTo>
                  <a:lnTo>
                    <a:pt x="381000" y="2133600"/>
                  </a:lnTo>
                  <a:lnTo>
                    <a:pt x="381000" y="2057400"/>
                  </a:lnTo>
                  <a:close/>
                </a:path>
                <a:path w="381000" h="2133600">
                  <a:moveTo>
                    <a:pt x="381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381000" y="76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717669" y="2863595"/>
              <a:ext cx="2133600" cy="2133600"/>
            </a:xfrm>
            <a:custGeom>
              <a:avLst/>
              <a:gdLst/>
              <a:ahLst/>
              <a:cxnLst/>
              <a:rect l="l" t="t" r="r" b="b"/>
              <a:pathLst>
                <a:path w="2133600" h="2133600">
                  <a:moveTo>
                    <a:pt x="2133599" y="2133599"/>
                  </a:moveTo>
                  <a:lnTo>
                    <a:pt x="0" y="2133599"/>
                  </a:lnTo>
                </a:path>
                <a:path w="2133600" h="2133600">
                  <a:moveTo>
                    <a:pt x="2133599" y="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4669" y="3930395"/>
              <a:ext cx="3276600" cy="0"/>
            </a:xfrm>
            <a:custGeom>
              <a:avLst/>
              <a:gdLst/>
              <a:ahLst/>
              <a:cxnLst/>
              <a:rect l="l" t="t" r="r" b="b"/>
              <a:pathLst>
                <a:path w="3276600">
                  <a:moveTo>
                    <a:pt x="0" y="0"/>
                  </a:moveTo>
                  <a:lnTo>
                    <a:pt x="32765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805815" y="37271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674182" y="2925508"/>
            <a:ext cx="3000375" cy="2162175"/>
            <a:chOff x="1674182" y="2925508"/>
            <a:chExt cx="3000375" cy="2162175"/>
          </a:xfrm>
        </p:grpSpPr>
        <p:sp>
          <p:nvSpPr>
            <p:cNvPr id="12" name="object 12"/>
            <p:cNvSpPr/>
            <p:nvPr/>
          </p:nvSpPr>
          <p:spPr>
            <a:xfrm>
              <a:off x="2897001" y="2939795"/>
              <a:ext cx="1763395" cy="2133600"/>
            </a:xfrm>
            <a:custGeom>
              <a:avLst/>
              <a:gdLst/>
              <a:ahLst/>
              <a:cxnLst/>
              <a:rect l="l" t="t" r="r" b="b"/>
              <a:pathLst>
                <a:path w="1763395" h="2133600">
                  <a:moveTo>
                    <a:pt x="1763267" y="2133599"/>
                  </a:moveTo>
                  <a:lnTo>
                    <a:pt x="1763267" y="0"/>
                  </a:lnTo>
                  <a:lnTo>
                    <a:pt x="0" y="0"/>
                  </a:lnTo>
                  <a:lnTo>
                    <a:pt x="0" y="2133599"/>
                  </a:lnTo>
                  <a:lnTo>
                    <a:pt x="1763267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96997" y="2925508"/>
              <a:ext cx="1763395" cy="2162175"/>
            </a:xfrm>
            <a:custGeom>
              <a:avLst/>
              <a:gdLst/>
              <a:ahLst/>
              <a:cxnLst/>
              <a:rect l="l" t="t" r="r" b="b"/>
              <a:pathLst>
                <a:path w="1763395" h="2162175">
                  <a:moveTo>
                    <a:pt x="1763268" y="2133600"/>
                  </a:moveTo>
                  <a:lnTo>
                    <a:pt x="0" y="2133600"/>
                  </a:lnTo>
                  <a:lnTo>
                    <a:pt x="0" y="2162175"/>
                  </a:lnTo>
                  <a:lnTo>
                    <a:pt x="1763268" y="2162175"/>
                  </a:lnTo>
                  <a:lnTo>
                    <a:pt x="1763268" y="2133600"/>
                  </a:lnTo>
                  <a:close/>
                </a:path>
                <a:path w="1763395" h="2162175">
                  <a:moveTo>
                    <a:pt x="1763268" y="0"/>
                  </a:moveTo>
                  <a:lnTo>
                    <a:pt x="0" y="0"/>
                  </a:lnTo>
                  <a:lnTo>
                    <a:pt x="0" y="28575"/>
                  </a:lnTo>
                  <a:lnTo>
                    <a:pt x="1763268" y="28575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26669" y="2939795"/>
              <a:ext cx="370840" cy="2133600"/>
            </a:xfrm>
            <a:custGeom>
              <a:avLst/>
              <a:gdLst/>
              <a:ahLst/>
              <a:cxnLst/>
              <a:rect l="l" t="t" r="r" b="b"/>
              <a:pathLst>
                <a:path w="370839" h="2133600">
                  <a:moveTo>
                    <a:pt x="370331" y="2133599"/>
                  </a:moveTo>
                  <a:lnTo>
                    <a:pt x="370331" y="0"/>
                  </a:lnTo>
                  <a:lnTo>
                    <a:pt x="345004" y="44475"/>
                  </a:lnTo>
                  <a:lnTo>
                    <a:pt x="319799" y="88967"/>
                  </a:lnTo>
                  <a:lnTo>
                    <a:pt x="294819" y="133492"/>
                  </a:lnTo>
                  <a:lnTo>
                    <a:pt x="270167" y="178066"/>
                  </a:lnTo>
                  <a:lnTo>
                    <a:pt x="245945" y="222705"/>
                  </a:lnTo>
                  <a:lnTo>
                    <a:pt x="222258" y="267425"/>
                  </a:lnTo>
                  <a:lnTo>
                    <a:pt x="199209" y="312244"/>
                  </a:lnTo>
                  <a:lnTo>
                    <a:pt x="176899" y="357177"/>
                  </a:lnTo>
                  <a:lnTo>
                    <a:pt x="155433" y="402240"/>
                  </a:lnTo>
                  <a:lnTo>
                    <a:pt x="134913" y="447450"/>
                  </a:lnTo>
                  <a:lnTo>
                    <a:pt x="115442" y="492823"/>
                  </a:lnTo>
                  <a:lnTo>
                    <a:pt x="97124" y="538376"/>
                  </a:lnTo>
                  <a:lnTo>
                    <a:pt x="80062" y="584124"/>
                  </a:lnTo>
                  <a:lnTo>
                    <a:pt x="64358" y="630085"/>
                  </a:lnTo>
                  <a:lnTo>
                    <a:pt x="50115" y="676274"/>
                  </a:lnTo>
                  <a:lnTo>
                    <a:pt x="37438" y="722708"/>
                  </a:lnTo>
                  <a:lnTo>
                    <a:pt x="26428" y="769402"/>
                  </a:lnTo>
                  <a:lnTo>
                    <a:pt x="17188" y="816375"/>
                  </a:lnTo>
                  <a:lnTo>
                    <a:pt x="9823" y="863640"/>
                  </a:lnTo>
                  <a:lnTo>
                    <a:pt x="4434" y="911216"/>
                  </a:lnTo>
                  <a:lnTo>
                    <a:pt x="1125" y="959119"/>
                  </a:lnTo>
                  <a:lnTo>
                    <a:pt x="0" y="1007363"/>
                  </a:lnTo>
                  <a:lnTo>
                    <a:pt x="947" y="1051907"/>
                  </a:lnTo>
                  <a:lnTo>
                    <a:pt x="3735" y="1096754"/>
                  </a:lnTo>
                  <a:lnTo>
                    <a:pt x="8286" y="1141892"/>
                  </a:lnTo>
                  <a:lnTo>
                    <a:pt x="14520" y="1187308"/>
                  </a:lnTo>
                  <a:lnTo>
                    <a:pt x="22357" y="1232989"/>
                  </a:lnTo>
                  <a:lnTo>
                    <a:pt x="31718" y="1278921"/>
                  </a:lnTo>
                  <a:lnTo>
                    <a:pt x="42523" y="1325091"/>
                  </a:lnTo>
                  <a:lnTo>
                    <a:pt x="54694" y="1371487"/>
                  </a:lnTo>
                  <a:lnTo>
                    <a:pt x="68151" y="1418093"/>
                  </a:lnTo>
                  <a:lnTo>
                    <a:pt x="82814" y="1464899"/>
                  </a:lnTo>
                  <a:lnTo>
                    <a:pt x="98604" y="1511889"/>
                  </a:lnTo>
                  <a:lnTo>
                    <a:pt x="115442" y="1559051"/>
                  </a:lnTo>
                  <a:lnTo>
                    <a:pt x="133249" y="1606373"/>
                  </a:lnTo>
                  <a:lnTo>
                    <a:pt x="151944" y="1653839"/>
                  </a:lnTo>
                  <a:lnTo>
                    <a:pt x="171449" y="1701438"/>
                  </a:lnTo>
                  <a:lnTo>
                    <a:pt x="191685" y="1749156"/>
                  </a:lnTo>
                  <a:lnTo>
                    <a:pt x="212571" y="1796980"/>
                  </a:lnTo>
                  <a:lnTo>
                    <a:pt x="234029" y="1844897"/>
                  </a:lnTo>
                  <a:lnTo>
                    <a:pt x="255979" y="1892893"/>
                  </a:lnTo>
                  <a:lnTo>
                    <a:pt x="278341" y="1940955"/>
                  </a:lnTo>
                  <a:lnTo>
                    <a:pt x="301037" y="1989069"/>
                  </a:lnTo>
                  <a:lnTo>
                    <a:pt x="323987" y="2037224"/>
                  </a:lnTo>
                  <a:lnTo>
                    <a:pt x="347112" y="2085405"/>
                  </a:lnTo>
                  <a:lnTo>
                    <a:pt x="370331" y="2133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26669" y="2939795"/>
              <a:ext cx="370840" cy="2133600"/>
            </a:xfrm>
            <a:custGeom>
              <a:avLst/>
              <a:gdLst/>
              <a:ahLst/>
              <a:cxnLst/>
              <a:rect l="l" t="t" r="r" b="b"/>
              <a:pathLst>
                <a:path w="370839" h="2133600">
                  <a:moveTo>
                    <a:pt x="370331" y="0"/>
                  </a:moveTo>
                  <a:lnTo>
                    <a:pt x="345004" y="44475"/>
                  </a:lnTo>
                  <a:lnTo>
                    <a:pt x="319799" y="88967"/>
                  </a:lnTo>
                  <a:lnTo>
                    <a:pt x="294819" y="133492"/>
                  </a:lnTo>
                  <a:lnTo>
                    <a:pt x="270167" y="178066"/>
                  </a:lnTo>
                  <a:lnTo>
                    <a:pt x="245945" y="222705"/>
                  </a:lnTo>
                  <a:lnTo>
                    <a:pt x="222258" y="267425"/>
                  </a:lnTo>
                  <a:lnTo>
                    <a:pt x="199209" y="312244"/>
                  </a:lnTo>
                  <a:lnTo>
                    <a:pt x="176899" y="357177"/>
                  </a:lnTo>
                  <a:lnTo>
                    <a:pt x="155433" y="402240"/>
                  </a:lnTo>
                  <a:lnTo>
                    <a:pt x="134913" y="447450"/>
                  </a:lnTo>
                  <a:lnTo>
                    <a:pt x="115442" y="492823"/>
                  </a:lnTo>
                  <a:lnTo>
                    <a:pt x="97124" y="538376"/>
                  </a:lnTo>
                  <a:lnTo>
                    <a:pt x="80062" y="584124"/>
                  </a:lnTo>
                  <a:lnTo>
                    <a:pt x="64358" y="630085"/>
                  </a:lnTo>
                  <a:lnTo>
                    <a:pt x="50115" y="676274"/>
                  </a:lnTo>
                  <a:lnTo>
                    <a:pt x="37438" y="722708"/>
                  </a:lnTo>
                  <a:lnTo>
                    <a:pt x="26428" y="769402"/>
                  </a:lnTo>
                  <a:lnTo>
                    <a:pt x="17188" y="816375"/>
                  </a:lnTo>
                  <a:lnTo>
                    <a:pt x="9823" y="863640"/>
                  </a:lnTo>
                  <a:lnTo>
                    <a:pt x="4434" y="911216"/>
                  </a:lnTo>
                  <a:lnTo>
                    <a:pt x="1125" y="959119"/>
                  </a:lnTo>
                  <a:lnTo>
                    <a:pt x="0" y="1007363"/>
                  </a:lnTo>
                  <a:lnTo>
                    <a:pt x="947" y="1051907"/>
                  </a:lnTo>
                  <a:lnTo>
                    <a:pt x="3735" y="1096754"/>
                  </a:lnTo>
                  <a:lnTo>
                    <a:pt x="8286" y="1141892"/>
                  </a:lnTo>
                  <a:lnTo>
                    <a:pt x="14520" y="1187308"/>
                  </a:lnTo>
                  <a:lnTo>
                    <a:pt x="22357" y="1232989"/>
                  </a:lnTo>
                  <a:lnTo>
                    <a:pt x="31718" y="1278921"/>
                  </a:lnTo>
                  <a:lnTo>
                    <a:pt x="42523" y="1325091"/>
                  </a:lnTo>
                  <a:lnTo>
                    <a:pt x="54694" y="1371487"/>
                  </a:lnTo>
                  <a:lnTo>
                    <a:pt x="68151" y="1418093"/>
                  </a:lnTo>
                  <a:lnTo>
                    <a:pt x="82814" y="1464899"/>
                  </a:lnTo>
                  <a:lnTo>
                    <a:pt x="98604" y="1511889"/>
                  </a:lnTo>
                  <a:lnTo>
                    <a:pt x="115442" y="1559051"/>
                  </a:lnTo>
                  <a:lnTo>
                    <a:pt x="133249" y="1606373"/>
                  </a:lnTo>
                  <a:lnTo>
                    <a:pt x="151944" y="1653839"/>
                  </a:lnTo>
                  <a:lnTo>
                    <a:pt x="171449" y="1701438"/>
                  </a:lnTo>
                  <a:lnTo>
                    <a:pt x="191685" y="1749156"/>
                  </a:lnTo>
                  <a:lnTo>
                    <a:pt x="212571" y="1796980"/>
                  </a:lnTo>
                  <a:lnTo>
                    <a:pt x="234029" y="1844897"/>
                  </a:lnTo>
                  <a:lnTo>
                    <a:pt x="255979" y="1892893"/>
                  </a:lnTo>
                  <a:lnTo>
                    <a:pt x="278341" y="1940955"/>
                  </a:lnTo>
                  <a:lnTo>
                    <a:pt x="301037" y="1989069"/>
                  </a:lnTo>
                  <a:lnTo>
                    <a:pt x="323987" y="2037224"/>
                  </a:lnTo>
                  <a:lnTo>
                    <a:pt x="347112" y="2085405"/>
                  </a:lnTo>
                  <a:lnTo>
                    <a:pt x="370331" y="2133599"/>
                  </a:lnTo>
                </a:path>
              </a:pathLst>
            </a:custGeom>
            <a:ln w="28574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88469" y="3930395"/>
              <a:ext cx="2971800" cy="0"/>
            </a:xfrm>
            <a:custGeom>
              <a:avLst/>
              <a:gdLst/>
              <a:ahLst/>
              <a:cxnLst/>
              <a:rect l="l" t="t" r="r" b="b"/>
              <a:pathLst>
                <a:path w="2971800">
                  <a:moveTo>
                    <a:pt x="0" y="0"/>
                  </a:moveTo>
                  <a:lnTo>
                    <a:pt x="2971799" y="0"/>
                  </a:lnTo>
                </a:path>
              </a:pathLst>
            </a:custGeom>
            <a:ln w="28574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596016" y="3727194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96016" y="39573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29662" y="39573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03270" y="4273296"/>
            <a:ext cx="1219200" cy="76200"/>
          </a:xfrm>
          <a:custGeom>
            <a:avLst/>
            <a:gdLst/>
            <a:ahLst/>
            <a:cxnLst/>
            <a:rect l="l" t="t" r="r" b="b"/>
            <a:pathLst>
              <a:path w="12192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219200" h="76200">
                <a:moveTo>
                  <a:pt x="1155192" y="47244"/>
                </a:moveTo>
                <a:lnTo>
                  <a:pt x="11551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155192" y="47244"/>
                </a:lnTo>
                <a:close/>
              </a:path>
              <a:path w="12192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219200" h="76200">
                <a:moveTo>
                  <a:pt x="1219200" y="38100"/>
                </a:moveTo>
                <a:lnTo>
                  <a:pt x="1143000" y="0"/>
                </a:lnTo>
                <a:lnTo>
                  <a:pt x="1143000" y="28956"/>
                </a:lnTo>
                <a:lnTo>
                  <a:pt x="1155192" y="28956"/>
                </a:lnTo>
                <a:lnTo>
                  <a:pt x="1155192" y="70104"/>
                </a:lnTo>
                <a:lnTo>
                  <a:pt x="1219200" y="38100"/>
                </a:lnTo>
                <a:close/>
              </a:path>
              <a:path w="1219200" h="76200">
                <a:moveTo>
                  <a:pt x="1155192" y="70104"/>
                </a:moveTo>
                <a:lnTo>
                  <a:pt x="1155192" y="47244"/>
                </a:lnTo>
                <a:lnTo>
                  <a:pt x="1143000" y="47244"/>
                </a:lnTo>
                <a:lnTo>
                  <a:pt x="1143000" y="76200"/>
                </a:lnTo>
                <a:lnTo>
                  <a:pt x="1155192" y="70104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50470" y="4273296"/>
            <a:ext cx="1219200" cy="76200"/>
          </a:xfrm>
          <a:custGeom>
            <a:avLst/>
            <a:gdLst/>
            <a:ahLst/>
            <a:cxnLst/>
            <a:rect l="l" t="t" r="r" b="b"/>
            <a:pathLst>
              <a:path w="1219200" h="76200">
                <a:moveTo>
                  <a:pt x="76200" y="28956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28956"/>
                </a:lnTo>
                <a:lnTo>
                  <a:pt x="76200" y="28956"/>
                </a:lnTo>
                <a:close/>
              </a:path>
              <a:path w="1219200" h="76200">
                <a:moveTo>
                  <a:pt x="1155192" y="47244"/>
                </a:moveTo>
                <a:lnTo>
                  <a:pt x="1155192" y="28956"/>
                </a:lnTo>
                <a:lnTo>
                  <a:pt x="64008" y="28956"/>
                </a:lnTo>
                <a:lnTo>
                  <a:pt x="64008" y="47244"/>
                </a:lnTo>
                <a:lnTo>
                  <a:pt x="1155192" y="47244"/>
                </a:lnTo>
                <a:close/>
              </a:path>
              <a:path w="1219200" h="76200">
                <a:moveTo>
                  <a:pt x="76200" y="76200"/>
                </a:moveTo>
                <a:lnTo>
                  <a:pt x="76200" y="47244"/>
                </a:lnTo>
                <a:lnTo>
                  <a:pt x="64008" y="47244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219200" h="76200">
                <a:moveTo>
                  <a:pt x="1219200" y="38100"/>
                </a:moveTo>
                <a:lnTo>
                  <a:pt x="1143000" y="0"/>
                </a:lnTo>
                <a:lnTo>
                  <a:pt x="1143000" y="28956"/>
                </a:lnTo>
                <a:lnTo>
                  <a:pt x="1155192" y="28956"/>
                </a:lnTo>
                <a:lnTo>
                  <a:pt x="1155192" y="70104"/>
                </a:lnTo>
                <a:lnTo>
                  <a:pt x="1219200" y="38100"/>
                </a:lnTo>
                <a:close/>
              </a:path>
              <a:path w="1219200" h="76200">
                <a:moveTo>
                  <a:pt x="1155192" y="70104"/>
                </a:moveTo>
                <a:lnTo>
                  <a:pt x="1155192" y="47244"/>
                </a:lnTo>
                <a:lnTo>
                  <a:pt x="1143000" y="47244"/>
                </a:lnTo>
                <a:lnTo>
                  <a:pt x="1143000" y="76200"/>
                </a:lnTo>
                <a:lnTo>
                  <a:pt x="1155192" y="70104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910216" y="43383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39263" y="43383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62417" y="374395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53838" y="3804918"/>
            <a:ext cx="19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39026" y="3804918"/>
            <a:ext cx="800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</a:tabLst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B	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00816" y="5557517"/>
            <a:ext cx="2627630" cy="1124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2545">
              <a:lnSpc>
                <a:spcPct val="100299"/>
              </a:lnSpc>
              <a:spcBef>
                <a:spcPts val="90"/>
              </a:spcBef>
            </a:pP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APCB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–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Principal </a:t>
            </a:r>
            <a:r>
              <a:rPr sz="1800" b="1" spc="-15" dirty="0">
                <a:solidFill>
                  <a:srgbClr val="FF0065"/>
                </a:solidFill>
                <a:latin typeface="Arial"/>
                <a:cs typeface="Arial"/>
              </a:rPr>
              <a:t>Axis 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C –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Centre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sz="1800" b="1" spc="-8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Curvature 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P –</a:t>
            </a:r>
            <a:r>
              <a:rPr sz="1800" b="1" spc="-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Pole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R –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Radius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sz="1800" b="1" spc="-8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Curvature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23414" y="3727194"/>
            <a:ext cx="3054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200" b="1" spc="-90" dirty="0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sz="2700" b="1" spc="-135" baseline="-29320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endParaRPr sz="2700" baseline="-2932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75216" y="3727194"/>
            <a:ext cx="3263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700" b="1" spc="-7" baseline="-29320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200" b="1" spc="-5" dirty="0">
                <a:solidFill>
                  <a:srgbClr val="007F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13914" y="3122166"/>
            <a:ext cx="17373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Denser</a:t>
            </a:r>
            <a:r>
              <a:rPr sz="1600" b="1" spc="-1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86399" y="3122166"/>
            <a:ext cx="15379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Denser</a:t>
            </a:r>
            <a:r>
              <a:rPr sz="1600" b="1" spc="-5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48615" y="3122166"/>
            <a:ext cx="13811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Rarer</a:t>
            </a:r>
            <a:r>
              <a:rPr sz="1600" b="1" spc="-5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33800" y="3122166"/>
            <a:ext cx="13811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Rarer</a:t>
            </a:r>
            <a:r>
              <a:rPr sz="1600" b="1" spc="-5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Medium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3432</Words>
  <Application>Microsoft Office PowerPoint</Application>
  <PresentationFormat>Custom</PresentationFormat>
  <Paragraphs>1034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RAY OPTICS - I</vt:lpstr>
      <vt:lpstr>Refraction of Light:</vt:lpstr>
      <vt:lpstr>Slide 3</vt:lpstr>
      <vt:lpstr>Refraction through a Parallel Slab:</vt:lpstr>
      <vt:lpstr>Refraction through a Compound Slab:</vt:lpstr>
      <vt:lpstr>Apparent Depth of a Liquid:</vt:lpstr>
      <vt:lpstr>Total Internal Reflection:</vt:lpstr>
      <vt:lpstr>Relation between Critical Angle and Refractive Index:</vt:lpstr>
      <vt:lpstr>Spherical Refracting Surfaces:</vt:lpstr>
      <vt:lpstr>Assumptions:</vt:lpstr>
      <vt:lpstr>Refraction at Convex Surface:</vt:lpstr>
      <vt:lpstr>Refraction at Convex Surface:</vt:lpstr>
      <vt:lpstr>Refraction at Convex Surface: (From Denser Medium to Rarer Medium - Real Image)</vt:lpstr>
      <vt:lpstr>Slide 14</vt:lpstr>
      <vt:lpstr>Lens Maker’s Formula:</vt:lpstr>
      <vt:lpstr>Slide 16</vt:lpstr>
      <vt:lpstr>First Principal Focus: First Principal Focus is the point on the principal axis of the lens at which if  an object is placed, the image would be formed at infinity.</vt:lpstr>
      <vt:lpstr>Thin Lens Formula (Gaussian Form of Lens Equation):</vt:lpstr>
      <vt:lpstr>Linear Magnification:</vt:lpstr>
      <vt:lpstr>RAY OPTICS - II</vt:lpstr>
      <vt:lpstr>Refraction of Light through Prism:</vt:lpstr>
      <vt:lpstr>Variation of angle of deviation with angle of incidence:</vt:lpstr>
      <vt:lpstr>Refraction by a Small-angled Prism for Small angle of Incidence:</vt:lpstr>
      <vt:lpstr>Dispersion of White Light through Prism:</vt:lpstr>
      <vt:lpstr>Slide 25</vt:lpstr>
      <vt:lpstr>Dispersive Power:</vt:lpstr>
      <vt:lpstr>Compound Microscope:</vt:lpstr>
      <vt:lpstr>Angular Magnification or Magnifying Power (M):</vt:lpstr>
      <vt:lpstr>Astronomical Telescope: (Image formed at infinity –  Normal Adjustment)</vt:lpstr>
      <vt:lpstr>Slide 30</vt:lpstr>
      <vt:lpstr>Astronomical Telescope: (Image formed at LDDV)</vt:lpstr>
      <vt:lpstr>Slide 32</vt:lpstr>
      <vt:lpstr>Newtonian Telescope: (Reflecting Type)</vt:lpstr>
      <vt:lpstr>Resolving Power of a Microscope: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SAINIK SCHOOL REWARI</dc:title>
  <cp:lastModifiedBy>physics</cp:lastModifiedBy>
  <cp:revision>2</cp:revision>
  <dcterms:created xsi:type="dcterms:W3CDTF">2020-09-29T14:37:19Z</dcterms:created>
  <dcterms:modified xsi:type="dcterms:W3CDTF">2020-10-28T10:19:51Z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2020-09-29T00:00:00Z</vt:filetime>
  </property>
</Properties>
</file>